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9" r:id="rId4"/>
    <p:sldId id="260" r:id="rId5"/>
    <p:sldId id="261" r:id="rId6"/>
    <p:sldId id="262" r:id="rId7"/>
    <p:sldId id="265" r:id="rId8"/>
    <p:sldId id="269" r:id="rId9"/>
    <p:sldId id="270" r:id="rId10"/>
    <p:sldId id="271" r:id="rId11"/>
    <p:sldId id="278" r:id="rId12"/>
    <p:sldId id="279" r:id="rId13"/>
    <p:sldId id="280" r:id="rId14"/>
    <p:sldId id="272" r:id="rId15"/>
    <p:sldId id="263" r:id="rId16"/>
    <p:sldId id="274" r:id="rId17"/>
    <p:sldId id="266" r:id="rId18"/>
    <p:sldId id="267" r:id="rId19"/>
    <p:sldId id="268" r:id="rId20"/>
    <p:sldId id="282" r:id="rId21"/>
    <p:sldId id="283" r:id="rId22"/>
    <p:sldId id="284" r:id="rId23"/>
    <p:sldId id="287" r:id="rId24"/>
    <p:sldId id="288" r:id="rId25"/>
    <p:sldId id="289" r:id="rId26"/>
    <p:sldId id="290" r:id="rId27"/>
    <p:sldId id="291" r:id="rId28"/>
    <p:sldId id="292" r:id="rId29"/>
    <p:sldId id="293" r:id="rId30"/>
    <p:sldId id="294" r:id="rId31"/>
    <p:sldId id="295" r:id="rId32"/>
    <p:sldId id="296" r:id="rId33"/>
    <p:sldId id="298" r:id="rId34"/>
    <p:sldId id="300" r:id="rId35"/>
    <p:sldId id="281"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4380"/>
    <p:restoredTop sz="94660"/>
  </p:normalViewPr>
  <p:slideViewPr>
    <p:cSldViewPr>
      <p:cViewPr varScale="1">
        <p:scale>
          <a:sx n="63" d="100"/>
          <a:sy n="63" d="100"/>
        </p:scale>
        <p:origin x="-12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t>12/06/1438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12/06/1438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t>12/06/1438</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t>12/06/1438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12/06/1438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12/06/1438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t>12/06/1438</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12/06/1438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t>12/06/1438</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t>12/06/1438</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t>12/06/1438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1575;&#1604;&#1578;&#1583;&#1585;&#1610;&#1587;%20&#1576;&#1575;&#1604;&#1580;&#1575;&#1605;&#1593;&#1577;/RAQ/Correspondance%20et%20rapports%20le%20RAQ%20Univ%20El%20Oued/&#1606;&#1605;&#1608;&#1584;&#1580;%20&#1605;&#1578;&#1575;&#1576;&#1593;&#1577;%20&#1575;&#1604;&#1582;&#1591;&#1577;%20&#1575;&#1604;&#1578;&#1588;&#1594;&#1610;&#1604;&#1610;&#1577;%20&#1608;&#1605;&#1582;&#1591;&#1591;%20&#1575;&#1604;&#1593;&#1605;&#1604;%20&#1604;&#1608;&#1581;&#1583;&#1577;%20&#1590;&#1605;&#1575;&#1606;%20&#1575;&#1604;&#1580;&#1608;&#1583;&#1577;.docx"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1575;&#1604;&#1578;&#1583;&#1585;&#1610;&#1587;%20&#1576;&#1575;&#1604;&#1580;&#1575;&#1605;&#1593;&#1577;/RAQ/Correspondance%20et%20rapports%20le%20RAQ%20Univ%20El%20Oued/&#1606;&#1605;&#1608;&#1584;&#1580;%20&#1605;&#1578;&#1575;&#1576;&#1593;&#1577;%20&#1575;&#1604;&#1582;&#1591;&#1577;%20&#1575;&#1604;&#1578;&#1588;&#1594;&#1610;&#1604;&#1610;&#1577;%20&#1608;&#1605;&#1582;&#1591;&#1591;%20&#1575;&#1604;&#1593;&#1605;&#1604;%20&#1604;&#1608;&#1581;&#1583;&#1577;%20&#1590;&#1605;&#1575;&#1606;%20&#1575;&#1604;&#1580;&#1608;&#1583;&#1577;.docx"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rot="2578690">
            <a:off x="3453341" y="1390212"/>
            <a:ext cx="6172200" cy="1894362"/>
          </a:xfrm>
        </p:spPr>
        <p:txBody>
          <a:bodyPr anchor="t" anchorCtr="0"/>
          <a:lstStyle/>
          <a:p>
            <a:pPr algn="ctr"/>
            <a:r>
              <a:rPr lang="ar-DZ" dirty="0" smtClean="0"/>
              <a:t>جامعة الشهيد </a:t>
            </a:r>
            <a:r>
              <a:rPr lang="ar-DZ" dirty="0" smtClean="0"/>
              <a:t>حمّه </a:t>
            </a:r>
            <a:r>
              <a:rPr lang="ar-DZ" dirty="0" smtClean="0"/>
              <a:t>لخضر بالوادي</a:t>
            </a:r>
            <a:endParaRPr lang="ar-DZ" dirty="0"/>
          </a:p>
        </p:txBody>
      </p:sp>
      <p:pic>
        <p:nvPicPr>
          <p:cNvPr id="6" name="صورة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5" y="125344"/>
            <a:ext cx="2373569" cy="2373569"/>
          </a:xfrm>
          <a:prstGeom prst="rect">
            <a:avLst/>
          </a:prstGeom>
        </p:spPr>
      </p:pic>
      <p:sp>
        <p:nvSpPr>
          <p:cNvPr id="8" name="مستطيل 7"/>
          <p:cNvSpPr/>
          <p:nvPr/>
        </p:nvSpPr>
        <p:spPr>
          <a:xfrm rot="20560397">
            <a:off x="2800397" y="3953092"/>
            <a:ext cx="6232795" cy="1938992"/>
          </a:xfrm>
          <a:prstGeom prst="rect">
            <a:avLst/>
          </a:prstGeom>
          <a:noFill/>
        </p:spPr>
        <p:txBody>
          <a:bodyPr wrap="none" lIns="91440" tIns="45720" rIns="91440" bIns="45720">
            <a:spAutoFit/>
          </a:bodyPr>
          <a:lstStyle/>
          <a:p>
            <a:pPr algn="ctr"/>
            <a:r>
              <a:rPr lang="ar-DZ"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التخطيط التشغيلي بتحليل</a:t>
            </a:r>
          </a:p>
          <a:p>
            <a:pPr algn="ctr"/>
            <a:r>
              <a:rPr lang="ar-DZ"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r>
              <a:rPr lang="fr-FR"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SOWT</a:t>
            </a: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1172605"/>
            <a:ext cx="3986783" cy="28324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مستطيل ذو زوايا قطرية مستديرة 6"/>
          <p:cNvSpPr/>
          <p:nvPr/>
        </p:nvSpPr>
        <p:spPr>
          <a:xfrm>
            <a:off x="323528" y="5733256"/>
            <a:ext cx="6552728" cy="1008112"/>
          </a:xfrm>
          <a:prstGeom prst="round2DiagRect">
            <a:avLst>
              <a:gd name="adj1" fmla="val 31064"/>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2400" b="1" i="1" dirty="0" smtClean="0">
                <a:solidFill>
                  <a:schemeClr val="tx1"/>
                </a:solidFill>
              </a:rPr>
              <a:t>إعداد: د فوزي محيريق</a:t>
            </a:r>
          </a:p>
          <a:p>
            <a:pPr algn="ctr"/>
            <a:r>
              <a:rPr lang="ar-DZ" sz="2400" b="1" i="1" dirty="0" smtClean="0">
                <a:solidFill>
                  <a:schemeClr val="tx1"/>
                </a:solidFill>
              </a:rPr>
              <a:t>مسؤول خلية ضمان الجودة بجامعة الشهيد حمه لخضر بالوادي</a:t>
            </a:r>
          </a:p>
          <a:p>
            <a:pPr algn="ctr"/>
            <a:r>
              <a:rPr lang="en-US" b="1" dirty="0">
                <a:solidFill>
                  <a:schemeClr val="tx1"/>
                </a:solidFill>
              </a:rPr>
              <a:t>mehirig-faouzi@univ-eloued.dz</a:t>
            </a:r>
            <a:endParaRPr lang="ar-DZ" b="1" i="1" dirty="0">
              <a:solidFill>
                <a:schemeClr val="tx1"/>
              </a:solidFill>
            </a:endParaRPr>
          </a:p>
        </p:txBody>
      </p:sp>
      <p:sp>
        <p:nvSpPr>
          <p:cNvPr id="4" name="مستطيل 3"/>
          <p:cNvSpPr/>
          <p:nvPr/>
        </p:nvSpPr>
        <p:spPr>
          <a:xfrm>
            <a:off x="496659" y="3890663"/>
            <a:ext cx="1485929" cy="46166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DZ"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2017م</a:t>
            </a:r>
            <a:endParaRPr lang="ar-SA"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954505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31024"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03</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pic>
        <p:nvPicPr>
          <p:cNvPr id="2" name="صورة 1"/>
          <p:cNvPicPr>
            <a:picLocks noChangeAspect="1"/>
          </p:cNvPicPr>
          <p:nvPr/>
        </p:nvPicPr>
        <p:blipFill rotWithShape="1">
          <a:blip r:embed="rId2" cstate="print">
            <a:extLst>
              <a:ext uri="{28A0092B-C50C-407E-A947-70E740481C1C}">
                <a14:useLocalDpi xmlns:a14="http://schemas.microsoft.com/office/drawing/2010/main" val="0"/>
              </a:ext>
            </a:extLst>
          </a:blip>
          <a:srcRect b="36782"/>
          <a:stretch/>
        </p:blipFill>
        <p:spPr>
          <a:xfrm>
            <a:off x="539552" y="2060848"/>
            <a:ext cx="7848872" cy="2436480"/>
          </a:xfrm>
          <a:prstGeom prst="rect">
            <a:avLst/>
          </a:prstGeom>
        </p:spPr>
      </p:pic>
      <p:sp>
        <p:nvSpPr>
          <p:cNvPr id="13" name="مستطيل ذو زوايا قطرية مخدوشة 12"/>
          <p:cNvSpPr/>
          <p:nvPr/>
        </p:nvSpPr>
        <p:spPr>
          <a:xfrm>
            <a:off x="1799692" y="1412776"/>
            <a:ext cx="5544616" cy="936104"/>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justLow">
              <a:lnSpc>
                <a:spcPct val="150000"/>
              </a:lnSpc>
            </a:pPr>
            <a:r>
              <a:rPr lang="ar-DZ" sz="3500" b="1" dirty="0" smtClean="0">
                <a:solidFill>
                  <a:schemeClr val="accent6">
                    <a:lumMod val="50000"/>
                  </a:schemeClr>
                </a:solidFill>
                <a:effectLst>
                  <a:outerShdw blurRad="38100" dist="38100" dir="2700000" algn="tl">
                    <a:srgbClr val="C0C0C0"/>
                  </a:outerShdw>
                </a:effectLst>
              </a:rPr>
              <a:t>تحويل الأهداف إلى أهداف ذكية:</a:t>
            </a:r>
          </a:p>
        </p:txBody>
      </p:sp>
      <p:sp>
        <p:nvSpPr>
          <p:cNvPr id="5" name="مستطيل ذو زوايا قطرية مخدوشة 4"/>
          <p:cNvSpPr/>
          <p:nvPr/>
        </p:nvSpPr>
        <p:spPr>
          <a:xfrm>
            <a:off x="251520" y="4727336"/>
            <a:ext cx="8568952" cy="1523960"/>
          </a:xfrm>
          <a:prstGeom prst="snip2DiagRect">
            <a:avLst>
              <a:gd name="adj1" fmla="val 19000"/>
              <a:gd name="adj2" fmla="val 16667"/>
            </a:avLst>
          </a:prstGeom>
        </p:spPr>
        <p:style>
          <a:lnRef idx="1">
            <a:schemeClr val="accent1"/>
          </a:lnRef>
          <a:fillRef idx="2">
            <a:schemeClr val="accent1"/>
          </a:fillRef>
          <a:effectRef idx="1">
            <a:schemeClr val="accent1"/>
          </a:effectRef>
          <a:fontRef idx="minor">
            <a:schemeClr val="dk1"/>
          </a:fontRef>
        </p:style>
        <p:txBody>
          <a:bodyPr rtlCol="1" anchor="ctr"/>
          <a:lstStyle/>
          <a:p>
            <a:pPr algn="l" rtl="0">
              <a:lnSpc>
                <a:spcPct val="150000"/>
              </a:lnSpc>
            </a:pPr>
            <a:endParaRPr lang="ar-DZ" sz="3200" b="1" dirty="0" smtClean="0">
              <a:solidFill>
                <a:srgbClr val="FFFF00"/>
              </a:solidFill>
              <a:effectLst>
                <a:outerShdw blurRad="38100" dist="38100" dir="2700000" algn="tl">
                  <a:srgbClr val="C0C0C0"/>
                </a:outerShdw>
              </a:effectLst>
            </a:endParaRPr>
          </a:p>
        </p:txBody>
      </p:sp>
      <p:sp>
        <p:nvSpPr>
          <p:cNvPr id="4" name="مستطيل 3"/>
          <p:cNvSpPr/>
          <p:nvPr/>
        </p:nvSpPr>
        <p:spPr>
          <a:xfrm>
            <a:off x="323528" y="4797152"/>
            <a:ext cx="1888658" cy="584775"/>
          </a:xfrm>
          <a:prstGeom prst="rect">
            <a:avLst/>
          </a:prstGeom>
        </p:spPr>
        <p:txBody>
          <a:bodyPr wrap="none">
            <a:spAutoFit/>
          </a:bodyPr>
          <a:lstStyle/>
          <a:p>
            <a:r>
              <a:rPr lang="en-US" sz="3200" b="1" dirty="0">
                <a:solidFill>
                  <a:srgbClr val="212745"/>
                </a:solidFill>
                <a:effectLst>
                  <a:outerShdw blurRad="38100" dist="38100" dir="2700000" algn="tl">
                    <a:srgbClr val="C0C0C0"/>
                  </a:outerShdw>
                </a:effectLst>
              </a:rPr>
              <a:t>Specific</a:t>
            </a:r>
            <a:endParaRPr lang="ar-DZ" dirty="0"/>
          </a:p>
        </p:txBody>
      </p:sp>
      <p:sp>
        <p:nvSpPr>
          <p:cNvPr id="6" name="مستطيل 5"/>
          <p:cNvSpPr/>
          <p:nvPr/>
        </p:nvSpPr>
        <p:spPr>
          <a:xfrm>
            <a:off x="3470621" y="4776965"/>
            <a:ext cx="1893467" cy="646331"/>
          </a:xfrm>
          <a:prstGeom prst="rect">
            <a:avLst/>
          </a:prstGeom>
        </p:spPr>
        <p:txBody>
          <a:bodyPr wrap="none">
            <a:spAutoFit/>
          </a:bodyPr>
          <a:lstStyle/>
          <a:p>
            <a:r>
              <a:rPr lang="en-US" sz="3600" b="1" dirty="0">
                <a:solidFill>
                  <a:srgbClr val="A7EA52">
                    <a:lumMod val="50000"/>
                  </a:srgbClr>
                </a:solidFill>
                <a:effectLst>
                  <a:outerShdw blurRad="38100" dist="38100" dir="2700000" algn="tl">
                    <a:srgbClr val="C0C0C0"/>
                  </a:outerShdw>
                </a:effectLst>
              </a:rPr>
              <a:t>Agreed</a:t>
            </a:r>
            <a:endParaRPr lang="ar-DZ" dirty="0"/>
          </a:p>
        </p:txBody>
      </p:sp>
      <p:sp>
        <p:nvSpPr>
          <p:cNvPr id="8" name="مستطيل 7"/>
          <p:cNvSpPr/>
          <p:nvPr/>
        </p:nvSpPr>
        <p:spPr>
          <a:xfrm>
            <a:off x="6754516" y="4665910"/>
            <a:ext cx="1705916" cy="923330"/>
          </a:xfrm>
          <a:prstGeom prst="rect">
            <a:avLst/>
          </a:prstGeom>
        </p:spPr>
        <p:txBody>
          <a:bodyPr wrap="none">
            <a:spAutoFit/>
          </a:bodyPr>
          <a:lstStyle/>
          <a:p>
            <a:pPr lvl="0" algn="l" rtl="0">
              <a:lnSpc>
                <a:spcPct val="150000"/>
              </a:lnSpc>
            </a:pPr>
            <a:r>
              <a:rPr lang="en-US" sz="3600" b="1" dirty="0">
                <a:solidFill>
                  <a:srgbClr val="FF8021">
                    <a:lumMod val="75000"/>
                  </a:srgbClr>
                </a:solidFill>
                <a:effectLst>
                  <a:outerShdw blurRad="38100" dist="38100" dir="2700000" algn="tl">
                    <a:srgbClr val="C0C0C0"/>
                  </a:outerShdw>
                </a:effectLst>
              </a:rPr>
              <a:t>Timed</a:t>
            </a:r>
            <a:endParaRPr lang="ar-DZ" sz="3200" b="1" dirty="0">
              <a:solidFill>
                <a:srgbClr val="FF8021">
                  <a:lumMod val="75000"/>
                </a:srgbClr>
              </a:solidFill>
              <a:effectLst>
                <a:outerShdw blurRad="38100" dist="38100" dir="2700000" algn="tl">
                  <a:srgbClr val="C0C0C0"/>
                </a:outerShdw>
              </a:effectLst>
            </a:endParaRPr>
          </a:p>
        </p:txBody>
      </p:sp>
      <p:sp>
        <p:nvSpPr>
          <p:cNvPr id="9" name="مستطيل 8"/>
          <p:cNvSpPr/>
          <p:nvPr/>
        </p:nvSpPr>
        <p:spPr>
          <a:xfrm>
            <a:off x="1331640" y="5666521"/>
            <a:ext cx="2796828" cy="584775"/>
          </a:xfrm>
          <a:prstGeom prst="rect">
            <a:avLst/>
          </a:prstGeom>
        </p:spPr>
        <p:txBody>
          <a:bodyPr wrap="square">
            <a:spAutoFit/>
          </a:bodyPr>
          <a:lstStyle/>
          <a:p>
            <a:r>
              <a:rPr lang="en-US" sz="3200" b="1" dirty="0" smtClean="0">
                <a:solidFill>
                  <a:srgbClr val="A7EA52">
                    <a:lumMod val="50000"/>
                  </a:srgbClr>
                </a:solidFill>
                <a:effectLst>
                  <a:outerShdw blurRad="38100" dist="38100" dir="2700000" algn="tl">
                    <a:srgbClr val="C0C0C0"/>
                  </a:outerShdw>
                </a:effectLst>
              </a:rPr>
              <a:t>Measurable</a:t>
            </a:r>
            <a:endParaRPr lang="ar-DZ" dirty="0"/>
          </a:p>
        </p:txBody>
      </p:sp>
      <p:sp>
        <p:nvSpPr>
          <p:cNvPr id="11" name="مستطيل 10"/>
          <p:cNvSpPr/>
          <p:nvPr/>
        </p:nvSpPr>
        <p:spPr>
          <a:xfrm>
            <a:off x="4866864" y="5457998"/>
            <a:ext cx="2297424" cy="923330"/>
          </a:xfrm>
          <a:prstGeom prst="rect">
            <a:avLst/>
          </a:prstGeom>
        </p:spPr>
        <p:txBody>
          <a:bodyPr wrap="none">
            <a:spAutoFit/>
          </a:bodyPr>
          <a:lstStyle/>
          <a:p>
            <a:pPr lvl="0" algn="l" rtl="0">
              <a:lnSpc>
                <a:spcPct val="150000"/>
              </a:lnSpc>
            </a:pPr>
            <a:r>
              <a:rPr lang="en-US" sz="3600" b="1" dirty="0">
                <a:solidFill>
                  <a:srgbClr val="FFFF00"/>
                </a:solidFill>
                <a:effectLst>
                  <a:outerShdw blurRad="38100" dist="38100" dir="2700000" algn="tl">
                    <a:srgbClr val="C0C0C0"/>
                  </a:outerShdw>
                </a:effectLst>
              </a:rPr>
              <a:t>Realistic</a:t>
            </a:r>
            <a:endParaRPr lang="ar-DZ" sz="3200" b="1" dirty="0">
              <a:solidFill>
                <a:srgbClr val="FFFF00"/>
              </a:solidFill>
              <a:effectLst>
                <a:outerShdw blurRad="38100" dist="38100" dir="2700000" algn="tl">
                  <a:srgbClr val="C0C0C0"/>
                </a:outerShdw>
              </a:effectLst>
            </a:endParaRPr>
          </a:p>
        </p:txBody>
      </p:sp>
    </p:spTree>
    <p:extLst>
      <p:ext uri="{BB962C8B-B14F-4D97-AF65-F5344CB8AC3E}">
        <p14:creationId xmlns:p14="http://schemas.microsoft.com/office/powerpoint/2010/main" val="174235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down)">
                                      <p:cBhvr>
                                        <p:cTn id="30" dur="580">
                                          <p:stCondLst>
                                            <p:cond delay="0"/>
                                          </p:stCondLst>
                                        </p:cTn>
                                        <p:tgtEl>
                                          <p:spTgt spid="5"/>
                                        </p:tgtEl>
                                      </p:cBhvr>
                                    </p:animEffect>
                                    <p:anim calcmode="lin" valueType="num">
                                      <p:cBhvr>
                                        <p:cTn id="31"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6" dur="26">
                                          <p:stCondLst>
                                            <p:cond delay="650"/>
                                          </p:stCondLst>
                                        </p:cTn>
                                        <p:tgtEl>
                                          <p:spTgt spid="5"/>
                                        </p:tgtEl>
                                      </p:cBhvr>
                                      <p:to x="100000" y="60000"/>
                                    </p:animScale>
                                    <p:animScale>
                                      <p:cBhvr>
                                        <p:cTn id="37" dur="166" decel="50000">
                                          <p:stCondLst>
                                            <p:cond delay="676"/>
                                          </p:stCondLst>
                                        </p:cTn>
                                        <p:tgtEl>
                                          <p:spTgt spid="5"/>
                                        </p:tgtEl>
                                      </p:cBhvr>
                                      <p:to x="100000" y="100000"/>
                                    </p:animScale>
                                    <p:animScale>
                                      <p:cBhvr>
                                        <p:cTn id="38" dur="26">
                                          <p:stCondLst>
                                            <p:cond delay="1312"/>
                                          </p:stCondLst>
                                        </p:cTn>
                                        <p:tgtEl>
                                          <p:spTgt spid="5"/>
                                        </p:tgtEl>
                                      </p:cBhvr>
                                      <p:to x="100000" y="80000"/>
                                    </p:animScale>
                                    <p:animScale>
                                      <p:cBhvr>
                                        <p:cTn id="39" dur="166" decel="50000">
                                          <p:stCondLst>
                                            <p:cond delay="1338"/>
                                          </p:stCondLst>
                                        </p:cTn>
                                        <p:tgtEl>
                                          <p:spTgt spid="5"/>
                                        </p:tgtEl>
                                      </p:cBhvr>
                                      <p:to x="100000" y="100000"/>
                                    </p:animScale>
                                    <p:animScale>
                                      <p:cBhvr>
                                        <p:cTn id="40" dur="26">
                                          <p:stCondLst>
                                            <p:cond delay="1642"/>
                                          </p:stCondLst>
                                        </p:cTn>
                                        <p:tgtEl>
                                          <p:spTgt spid="5"/>
                                        </p:tgtEl>
                                      </p:cBhvr>
                                      <p:to x="100000" y="90000"/>
                                    </p:animScale>
                                    <p:animScale>
                                      <p:cBhvr>
                                        <p:cTn id="41" dur="166" decel="50000">
                                          <p:stCondLst>
                                            <p:cond delay="1668"/>
                                          </p:stCondLst>
                                        </p:cTn>
                                        <p:tgtEl>
                                          <p:spTgt spid="5"/>
                                        </p:tgtEl>
                                      </p:cBhvr>
                                      <p:to x="100000" y="100000"/>
                                    </p:animScale>
                                    <p:animScale>
                                      <p:cBhvr>
                                        <p:cTn id="42" dur="26">
                                          <p:stCondLst>
                                            <p:cond delay="1808"/>
                                          </p:stCondLst>
                                        </p:cTn>
                                        <p:tgtEl>
                                          <p:spTgt spid="5"/>
                                        </p:tgtEl>
                                      </p:cBhvr>
                                      <p:to x="100000" y="95000"/>
                                    </p:animScale>
                                    <p:animScale>
                                      <p:cBhvr>
                                        <p:cTn id="43" dur="166" decel="50000">
                                          <p:stCondLst>
                                            <p:cond delay="1834"/>
                                          </p:stCondLst>
                                        </p:cTn>
                                        <p:tgtEl>
                                          <p:spTgt spid="5"/>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1" presetClass="entr" presetSubtype="1" fill="hold" nodeType="clickEffect" nodePh="1">
                                  <p:stCondLst>
                                    <p:cond delay="0"/>
                                  </p:stCondLst>
                                  <p:endCondLst>
                                    <p:cond evt="begin" delay="0">
                                      <p:tn val="46"/>
                                    </p:cond>
                                  </p:endCondLst>
                                  <p:childTnLst>
                                    <p:set>
                                      <p:cBhvr>
                                        <p:cTn id="47" dur="1" fill="hold">
                                          <p:stCondLst>
                                            <p:cond delay="0"/>
                                          </p:stCondLst>
                                        </p:cTn>
                                        <p:tgtEl>
                                          <p:spTgt spid="5">
                                            <p:txEl>
                                              <p:pRg st="0" end="0"/>
                                            </p:txEl>
                                          </p:spTgt>
                                        </p:tgtEl>
                                        <p:attrNameLst>
                                          <p:attrName>style.visibility</p:attrName>
                                        </p:attrNameLst>
                                      </p:cBhvr>
                                      <p:to>
                                        <p:strVal val="visible"/>
                                      </p:to>
                                    </p:set>
                                    <p:animEffect transition="in" filter="wheel(1)">
                                      <p:cBhvr>
                                        <p:cTn id="48" dur="2000"/>
                                        <p:tgtEl>
                                          <p:spTgt spid="5">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1000"/>
                                        <p:tgtEl>
                                          <p:spTgt spid="4"/>
                                        </p:tgtEl>
                                      </p:cBhvr>
                                    </p:animEffect>
                                    <p:anim calcmode="lin" valueType="num">
                                      <p:cBhvr>
                                        <p:cTn id="54" dur="1000" fill="hold"/>
                                        <p:tgtEl>
                                          <p:spTgt spid="4"/>
                                        </p:tgtEl>
                                        <p:attrNameLst>
                                          <p:attrName>ppt_x</p:attrName>
                                        </p:attrNameLst>
                                      </p:cBhvr>
                                      <p:tavLst>
                                        <p:tav tm="0">
                                          <p:val>
                                            <p:strVal val="#ppt_x"/>
                                          </p:val>
                                        </p:tav>
                                        <p:tav tm="100000">
                                          <p:val>
                                            <p:strVal val="#ppt_x"/>
                                          </p:val>
                                        </p:tav>
                                      </p:tavLst>
                                    </p:anim>
                                    <p:anim calcmode="lin" valueType="num">
                                      <p:cBhvr>
                                        <p:cTn id="5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grpId="0" nodeType="click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heel(1)">
                                      <p:cBhvr>
                                        <p:cTn id="60" dur="20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randombar(horizontal)">
                                      <p:cBhvr>
                                        <p:cTn id="65" dur="500"/>
                                        <p:tgtEl>
                                          <p:spTgt spid="6"/>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fill="hold"/>
                                        <p:tgtEl>
                                          <p:spTgt spid="11"/>
                                        </p:tgtEl>
                                        <p:attrNameLst>
                                          <p:attrName>ppt_x</p:attrName>
                                        </p:attrNameLst>
                                      </p:cBhvr>
                                      <p:tavLst>
                                        <p:tav tm="0">
                                          <p:val>
                                            <p:strVal val="#ppt_x"/>
                                          </p:val>
                                        </p:tav>
                                        <p:tav tm="100000">
                                          <p:val>
                                            <p:strVal val="#ppt_x"/>
                                          </p:val>
                                        </p:tav>
                                      </p:tavLst>
                                    </p:anim>
                                    <p:anim calcmode="lin" valueType="num">
                                      <p:cBhvr additive="base">
                                        <p:cTn id="7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6" presetClass="entr" presetSubtype="0" fill="hold" grpId="0" nodeType="click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down)">
                                      <p:cBhvr>
                                        <p:cTn id="76" dur="580">
                                          <p:stCondLst>
                                            <p:cond delay="0"/>
                                          </p:stCondLst>
                                        </p:cTn>
                                        <p:tgtEl>
                                          <p:spTgt spid="8"/>
                                        </p:tgtEl>
                                      </p:cBhvr>
                                    </p:animEffect>
                                    <p:anim calcmode="lin" valueType="num">
                                      <p:cBhvr>
                                        <p:cTn id="7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2" dur="26">
                                          <p:stCondLst>
                                            <p:cond delay="650"/>
                                          </p:stCondLst>
                                        </p:cTn>
                                        <p:tgtEl>
                                          <p:spTgt spid="8"/>
                                        </p:tgtEl>
                                      </p:cBhvr>
                                      <p:to x="100000" y="60000"/>
                                    </p:animScale>
                                    <p:animScale>
                                      <p:cBhvr>
                                        <p:cTn id="83" dur="166" decel="50000">
                                          <p:stCondLst>
                                            <p:cond delay="676"/>
                                          </p:stCondLst>
                                        </p:cTn>
                                        <p:tgtEl>
                                          <p:spTgt spid="8"/>
                                        </p:tgtEl>
                                      </p:cBhvr>
                                      <p:to x="100000" y="100000"/>
                                    </p:animScale>
                                    <p:animScale>
                                      <p:cBhvr>
                                        <p:cTn id="84" dur="26">
                                          <p:stCondLst>
                                            <p:cond delay="1312"/>
                                          </p:stCondLst>
                                        </p:cTn>
                                        <p:tgtEl>
                                          <p:spTgt spid="8"/>
                                        </p:tgtEl>
                                      </p:cBhvr>
                                      <p:to x="100000" y="80000"/>
                                    </p:animScale>
                                    <p:animScale>
                                      <p:cBhvr>
                                        <p:cTn id="85" dur="166" decel="50000">
                                          <p:stCondLst>
                                            <p:cond delay="1338"/>
                                          </p:stCondLst>
                                        </p:cTn>
                                        <p:tgtEl>
                                          <p:spTgt spid="8"/>
                                        </p:tgtEl>
                                      </p:cBhvr>
                                      <p:to x="100000" y="100000"/>
                                    </p:animScale>
                                    <p:animScale>
                                      <p:cBhvr>
                                        <p:cTn id="86" dur="26">
                                          <p:stCondLst>
                                            <p:cond delay="1642"/>
                                          </p:stCondLst>
                                        </p:cTn>
                                        <p:tgtEl>
                                          <p:spTgt spid="8"/>
                                        </p:tgtEl>
                                      </p:cBhvr>
                                      <p:to x="100000" y="90000"/>
                                    </p:animScale>
                                    <p:animScale>
                                      <p:cBhvr>
                                        <p:cTn id="87" dur="166" decel="50000">
                                          <p:stCondLst>
                                            <p:cond delay="1668"/>
                                          </p:stCondLst>
                                        </p:cTn>
                                        <p:tgtEl>
                                          <p:spTgt spid="8"/>
                                        </p:tgtEl>
                                      </p:cBhvr>
                                      <p:to x="100000" y="100000"/>
                                    </p:animScale>
                                    <p:animScale>
                                      <p:cBhvr>
                                        <p:cTn id="88" dur="26">
                                          <p:stCondLst>
                                            <p:cond delay="1808"/>
                                          </p:stCondLst>
                                        </p:cTn>
                                        <p:tgtEl>
                                          <p:spTgt spid="8"/>
                                        </p:tgtEl>
                                      </p:cBhvr>
                                      <p:to x="100000" y="95000"/>
                                    </p:animScale>
                                    <p:animScale>
                                      <p:cBhvr>
                                        <p:cTn id="89"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P spid="4" grpId="0"/>
      <p:bldP spid="6" grpId="0"/>
      <p:bldP spid="8" grpId="0"/>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431024"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04</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899592" y="1412776"/>
            <a:ext cx="6264696" cy="936104"/>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وضع ورقة تنفيذ لكل هدف تشغيلي ذكي</a:t>
            </a:r>
          </a:p>
        </p:txBody>
      </p:sp>
      <p:graphicFrame>
        <p:nvGraphicFramePr>
          <p:cNvPr id="4" name="جدول 3"/>
          <p:cNvGraphicFramePr>
            <a:graphicFrameLocks noGrp="1"/>
          </p:cNvGraphicFramePr>
          <p:nvPr>
            <p:extLst>
              <p:ext uri="{D42A27DB-BD31-4B8C-83A1-F6EECF244321}">
                <p14:modId xmlns:p14="http://schemas.microsoft.com/office/powerpoint/2010/main" val="3455603785"/>
              </p:ext>
            </p:extLst>
          </p:nvPr>
        </p:nvGraphicFramePr>
        <p:xfrm>
          <a:off x="467544" y="2564904"/>
          <a:ext cx="8075241" cy="3862624"/>
        </p:xfrm>
        <a:graphic>
          <a:graphicData uri="http://schemas.openxmlformats.org/drawingml/2006/table">
            <a:tbl>
              <a:tblPr rtl="1" firstRow="1" firstCol="1" bandRow="1">
                <a:tableStyleId>{5C22544A-7EE6-4342-B048-85BDC9FD1C3A}</a:tableStyleId>
              </a:tblPr>
              <a:tblGrid>
                <a:gridCol w="558121"/>
                <a:gridCol w="3091096"/>
                <a:gridCol w="803920"/>
                <a:gridCol w="1314088"/>
                <a:gridCol w="1267133"/>
                <a:gridCol w="1040883"/>
              </a:tblGrid>
              <a:tr h="296472">
                <a:tc>
                  <a:txBody>
                    <a:bodyPr/>
                    <a:lstStyle/>
                    <a:p>
                      <a:pPr algn="ctr" rtl="1">
                        <a:lnSpc>
                          <a:spcPct val="150000"/>
                        </a:lnSpc>
                        <a:spcAft>
                          <a:spcPts val="0"/>
                        </a:spcAft>
                      </a:pPr>
                      <a:r>
                        <a:rPr lang="ar-SA" sz="2000" dirty="0">
                          <a:solidFill>
                            <a:schemeClr val="tx1"/>
                          </a:solidFill>
                          <a:effectLst/>
                        </a:rPr>
                        <a:t>الرقم</a:t>
                      </a:r>
                      <a:endParaRPr lang="en-US" sz="1600" dirty="0">
                        <a:solidFill>
                          <a:schemeClr val="tx1"/>
                        </a:solidFill>
                        <a:effectLst/>
                        <a:latin typeface="Calibri"/>
                        <a:cs typeface="Arial"/>
                      </a:endParaRPr>
                    </a:p>
                  </a:txBody>
                  <a:tcPr marL="52404" marR="52404" marT="0" marB="0" anchor="ct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ar-SA" sz="2400" dirty="0" smtClean="0">
                          <a:solidFill>
                            <a:schemeClr val="tx1"/>
                          </a:solidFill>
                          <a:effectLst/>
                        </a:rPr>
                        <a:t>الوسائل</a:t>
                      </a:r>
                      <a:r>
                        <a:rPr lang="ar-DZ" sz="2400" dirty="0" smtClean="0">
                          <a:solidFill>
                            <a:schemeClr val="tx1"/>
                          </a:solidFill>
                          <a:effectLst/>
                        </a:rPr>
                        <a:t> «</a:t>
                      </a:r>
                      <a:r>
                        <a:rPr lang="ar-SA" sz="2400" dirty="0" smtClean="0">
                          <a:solidFill>
                            <a:schemeClr val="tx1"/>
                          </a:solidFill>
                          <a:effectLst/>
                        </a:rPr>
                        <a:t>الانشطة</a:t>
                      </a:r>
                      <a:r>
                        <a:rPr lang="ar-DZ" sz="2400" dirty="0" smtClean="0">
                          <a:solidFill>
                            <a:schemeClr val="tx1"/>
                          </a:solidFill>
                          <a:effectLst/>
                        </a:rPr>
                        <a:t>، الإثباتات»</a:t>
                      </a:r>
                      <a:endParaRPr lang="en-US" sz="1800" dirty="0">
                        <a:solidFill>
                          <a:schemeClr val="tx1"/>
                        </a:solidFill>
                        <a:effectLst/>
                        <a:latin typeface="Calibri"/>
                        <a:cs typeface="Arial"/>
                      </a:endParaRPr>
                    </a:p>
                  </a:txBody>
                  <a:tcPr marL="52404" marR="52404" marT="0" marB="0" anchor="ctr"/>
                </a:tc>
                <a:tc>
                  <a:txBody>
                    <a:bodyPr/>
                    <a:lstStyle/>
                    <a:p>
                      <a:pPr algn="ctr" rtl="1">
                        <a:lnSpc>
                          <a:spcPct val="150000"/>
                        </a:lnSpc>
                        <a:spcAft>
                          <a:spcPts val="0"/>
                        </a:spcAft>
                      </a:pPr>
                      <a:r>
                        <a:rPr lang="ar-SA" sz="2000" dirty="0">
                          <a:solidFill>
                            <a:schemeClr val="tx1"/>
                          </a:solidFill>
                          <a:effectLst/>
                        </a:rPr>
                        <a:t>مسئول التنفيذ</a:t>
                      </a:r>
                      <a:endParaRPr lang="en-US" sz="1600" dirty="0">
                        <a:solidFill>
                          <a:schemeClr val="tx1"/>
                        </a:solidFill>
                        <a:effectLst/>
                        <a:latin typeface="Calibri"/>
                        <a:cs typeface="Arial"/>
                      </a:endParaRPr>
                    </a:p>
                  </a:txBody>
                  <a:tcPr marL="52404" marR="52404" marT="0" marB="0" anchor="ctr"/>
                </a:tc>
                <a:tc>
                  <a:txBody>
                    <a:bodyPr/>
                    <a:lstStyle/>
                    <a:p>
                      <a:pPr algn="ctr" rtl="1">
                        <a:lnSpc>
                          <a:spcPct val="150000"/>
                        </a:lnSpc>
                        <a:spcAft>
                          <a:spcPts val="0"/>
                        </a:spcAft>
                      </a:pPr>
                      <a:r>
                        <a:rPr lang="ar-SA" sz="2000" dirty="0">
                          <a:solidFill>
                            <a:schemeClr val="tx1"/>
                          </a:solidFill>
                          <a:effectLst/>
                        </a:rPr>
                        <a:t>مسؤول المتابعة</a:t>
                      </a:r>
                      <a:endParaRPr lang="en-US" sz="1600" dirty="0">
                        <a:solidFill>
                          <a:schemeClr val="tx1"/>
                        </a:solidFill>
                        <a:effectLst/>
                        <a:latin typeface="Calibri"/>
                        <a:cs typeface="Arial"/>
                      </a:endParaRPr>
                    </a:p>
                  </a:txBody>
                  <a:tcPr marL="52404" marR="52404" marT="0" marB="0" anchor="ctr"/>
                </a:tc>
                <a:tc>
                  <a:txBody>
                    <a:bodyPr/>
                    <a:lstStyle/>
                    <a:p>
                      <a:pPr algn="ctr" rtl="1">
                        <a:lnSpc>
                          <a:spcPct val="150000"/>
                        </a:lnSpc>
                        <a:spcAft>
                          <a:spcPts val="0"/>
                        </a:spcAft>
                      </a:pPr>
                      <a:r>
                        <a:rPr lang="ar-SA" sz="2000" dirty="0">
                          <a:solidFill>
                            <a:schemeClr val="tx1"/>
                          </a:solidFill>
                          <a:effectLst/>
                        </a:rPr>
                        <a:t>بداية وانتهاء التنفيذ</a:t>
                      </a:r>
                      <a:endParaRPr lang="en-US" sz="1600" dirty="0">
                        <a:solidFill>
                          <a:schemeClr val="tx1"/>
                        </a:solidFill>
                        <a:effectLst/>
                        <a:latin typeface="Calibri"/>
                        <a:cs typeface="Arial"/>
                      </a:endParaRPr>
                    </a:p>
                  </a:txBody>
                  <a:tcPr marL="52404" marR="52404" marT="0" marB="0" anchor="ctr"/>
                </a:tc>
                <a:tc>
                  <a:txBody>
                    <a:bodyPr/>
                    <a:lstStyle/>
                    <a:p>
                      <a:pPr algn="ctr" rtl="1">
                        <a:lnSpc>
                          <a:spcPct val="150000"/>
                        </a:lnSpc>
                        <a:spcAft>
                          <a:spcPts val="0"/>
                        </a:spcAft>
                      </a:pPr>
                      <a:r>
                        <a:rPr lang="ar-SA" sz="2000" dirty="0">
                          <a:solidFill>
                            <a:schemeClr val="tx1"/>
                          </a:solidFill>
                          <a:effectLst/>
                        </a:rPr>
                        <a:t>التكلفة</a:t>
                      </a:r>
                      <a:endParaRPr lang="en-US" sz="1600" dirty="0">
                        <a:solidFill>
                          <a:schemeClr val="tx1"/>
                        </a:solidFill>
                        <a:effectLst/>
                        <a:latin typeface="Calibri"/>
                        <a:cs typeface="Arial"/>
                      </a:endParaRPr>
                    </a:p>
                  </a:txBody>
                  <a:tcPr marL="52404" marR="52404" marT="0" marB="0" anchor="ctr"/>
                </a:tc>
              </a:tr>
              <a:tr h="737056">
                <a:tc>
                  <a:txBody>
                    <a:bodyPr/>
                    <a:lstStyle/>
                    <a:p>
                      <a:pPr algn="ctr" rtl="1">
                        <a:lnSpc>
                          <a:spcPct val="150000"/>
                        </a:lnSpc>
                        <a:spcAft>
                          <a:spcPts val="0"/>
                        </a:spcAft>
                      </a:pPr>
                      <a:r>
                        <a:rPr lang="ar-SA" sz="1800">
                          <a:effectLst/>
                        </a:rPr>
                        <a:t>01</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dirty="0">
                          <a:effectLst/>
                        </a:rPr>
                        <a:t> </a:t>
                      </a:r>
                      <a:endParaRPr lang="en-US" sz="1400" dirty="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r>
              <a:tr h="737056">
                <a:tc>
                  <a:txBody>
                    <a:bodyPr/>
                    <a:lstStyle/>
                    <a:p>
                      <a:pPr algn="ctr" rtl="1">
                        <a:lnSpc>
                          <a:spcPct val="150000"/>
                        </a:lnSpc>
                        <a:spcAft>
                          <a:spcPts val="0"/>
                        </a:spcAft>
                      </a:pPr>
                      <a:r>
                        <a:rPr lang="ar-SA" sz="1800">
                          <a:effectLst/>
                        </a:rPr>
                        <a:t>02</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r>
              <a:tr h="737056">
                <a:tc>
                  <a:txBody>
                    <a:bodyPr/>
                    <a:lstStyle/>
                    <a:p>
                      <a:pPr algn="ctr" rtl="1">
                        <a:lnSpc>
                          <a:spcPct val="150000"/>
                        </a:lnSpc>
                        <a:spcAft>
                          <a:spcPts val="0"/>
                        </a:spcAft>
                      </a:pPr>
                      <a:r>
                        <a:rPr lang="ar-SA" sz="1800">
                          <a:effectLst/>
                        </a:rPr>
                        <a:t>03</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r>
              <a:tr h="737056">
                <a:tc>
                  <a:txBody>
                    <a:bodyPr/>
                    <a:lstStyle/>
                    <a:p>
                      <a:pPr algn="ctr" rtl="1">
                        <a:lnSpc>
                          <a:spcPct val="150000"/>
                        </a:lnSpc>
                        <a:spcAft>
                          <a:spcPts val="0"/>
                        </a:spcAft>
                      </a:pPr>
                      <a:r>
                        <a:rPr lang="ar-SA" sz="1800">
                          <a:effectLst/>
                        </a:rPr>
                        <a:t>04</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dirty="0">
                          <a:effectLst/>
                        </a:rPr>
                        <a:t> </a:t>
                      </a:r>
                      <a:endParaRPr lang="en-US" sz="1400" dirty="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a:effectLst/>
                        </a:rPr>
                        <a:t> </a:t>
                      </a:r>
                      <a:endParaRPr lang="en-US" sz="1400">
                        <a:effectLst/>
                        <a:latin typeface="Calibri"/>
                        <a:cs typeface="Arial"/>
                      </a:endParaRPr>
                    </a:p>
                  </a:txBody>
                  <a:tcPr marL="52404" marR="52404" marT="0" marB="0" anchor="ctr"/>
                </a:tc>
                <a:tc>
                  <a:txBody>
                    <a:bodyPr/>
                    <a:lstStyle/>
                    <a:p>
                      <a:pPr algn="ctr" rtl="1">
                        <a:lnSpc>
                          <a:spcPct val="150000"/>
                        </a:lnSpc>
                        <a:spcAft>
                          <a:spcPts val="0"/>
                        </a:spcAft>
                      </a:pPr>
                      <a:r>
                        <a:rPr lang="ar-SA" sz="1800" dirty="0">
                          <a:effectLst/>
                        </a:rPr>
                        <a:t> </a:t>
                      </a:r>
                      <a:endParaRPr lang="en-US" sz="1400" dirty="0">
                        <a:effectLst/>
                        <a:latin typeface="Calibri"/>
                        <a:cs typeface="Arial"/>
                      </a:endParaRPr>
                    </a:p>
                  </a:txBody>
                  <a:tcPr marL="52404" marR="52404" marT="0" marB="0" anchor="ctr"/>
                </a:tc>
              </a:tr>
            </a:tbl>
          </a:graphicData>
        </a:graphic>
      </p:graphicFrame>
    </p:spTree>
    <p:extLst>
      <p:ext uri="{BB962C8B-B14F-4D97-AF65-F5344CB8AC3E}">
        <p14:creationId xmlns:p14="http://schemas.microsoft.com/office/powerpoint/2010/main" val="235002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838200"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05</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2519772" y="1412776"/>
            <a:ext cx="4104456" cy="936104"/>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إعداد </a:t>
            </a:r>
            <a:r>
              <a:rPr lang="ar-KW" sz="3500" b="1" dirty="0" smtClean="0">
                <a:solidFill>
                  <a:schemeClr val="accent6">
                    <a:lumMod val="50000"/>
                  </a:schemeClr>
                </a:solidFill>
                <a:effectLst>
                  <a:outerShdw blurRad="38100" dist="38100" dir="2700000" algn="tl">
                    <a:srgbClr val="C0C0C0"/>
                  </a:outerShdw>
                </a:effectLst>
              </a:rPr>
              <a:t>الجدول </a:t>
            </a:r>
            <a:r>
              <a:rPr lang="ar-KW" sz="3500" b="1" dirty="0">
                <a:solidFill>
                  <a:schemeClr val="accent6">
                    <a:lumMod val="50000"/>
                  </a:schemeClr>
                </a:solidFill>
                <a:effectLst>
                  <a:outerShdw blurRad="38100" dist="38100" dir="2700000" algn="tl">
                    <a:srgbClr val="C0C0C0"/>
                  </a:outerShdw>
                </a:effectLst>
              </a:rPr>
              <a:t>الزمني </a:t>
            </a:r>
            <a:endParaRPr lang="ar-DZ" sz="3500" b="1" dirty="0">
              <a:solidFill>
                <a:schemeClr val="accent6">
                  <a:lumMod val="50000"/>
                </a:schemeClr>
              </a:solidFill>
              <a:effectLst>
                <a:outerShdw blurRad="38100" dist="38100" dir="2700000" algn="tl">
                  <a:srgbClr val="C0C0C0"/>
                </a:outerShdw>
              </a:effectLst>
            </a:endParaRPr>
          </a:p>
        </p:txBody>
      </p:sp>
      <p:sp>
        <p:nvSpPr>
          <p:cNvPr id="5" name="مستطيل ذو زوايا قطرية مخدوشة 4"/>
          <p:cNvSpPr/>
          <p:nvPr/>
        </p:nvSpPr>
        <p:spPr>
          <a:xfrm>
            <a:off x="1439652" y="4181088"/>
            <a:ext cx="6264696" cy="2304256"/>
          </a:xfrm>
          <a:prstGeom prst="snip2Diag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rtl="0">
              <a:lnSpc>
                <a:spcPct val="150000"/>
              </a:lnSpc>
            </a:pPr>
            <a:r>
              <a:rPr lang="ar-DZ" sz="3500" b="1" dirty="0" smtClean="0">
                <a:solidFill>
                  <a:schemeClr val="accent6">
                    <a:lumMod val="50000"/>
                  </a:schemeClr>
                </a:solidFill>
                <a:effectLst>
                  <a:outerShdw blurRad="38100" dist="38100" dir="2700000" algn="tl">
                    <a:srgbClr val="C0C0C0"/>
                  </a:outerShdw>
                </a:effectLst>
              </a:rPr>
              <a:t>الجدول </a:t>
            </a:r>
            <a:r>
              <a:rPr lang="ar-DZ" sz="3500" b="1" dirty="0" smtClean="0">
                <a:solidFill>
                  <a:schemeClr val="accent6">
                    <a:lumMod val="50000"/>
                  </a:schemeClr>
                </a:solidFill>
                <a:effectLst>
                  <a:outerShdw blurRad="38100" dist="38100" dir="2700000" algn="tl">
                    <a:srgbClr val="C0C0C0"/>
                  </a:outerShdw>
                </a:effectLst>
                <a:hlinkClick r:id="rId2" action="ppaction://hlinkfile"/>
              </a:rPr>
              <a:t>الزمني</a:t>
            </a:r>
            <a:r>
              <a:rPr lang="ar-DZ" sz="3500" b="1" dirty="0" smtClean="0">
                <a:solidFill>
                  <a:schemeClr val="accent6">
                    <a:lumMod val="50000"/>
                  </a:schemeClr>
                </a:solidFill>
                <a:effectLst>
                  <a:outerShdw blurRad="38100" dist="38100" dir="2700000" algn="tl">
                    <a:srgbClr val="C0C0C0"/>
                  </a:outerShdw>
                </a:effectLst>
              </a:rPr>
              <a:t> هو رزنامة سنوية لتنفيذ الأنشطة « الوسائل» لكل شهر على حدة.</a:t>
            </a:r>
            <a:endParaRPr lang="ar-DZ" sz="3500" b="1" dirty="0">
              <a:solidFill>
                <a:schemeClr val="accent6">
                  <a:lumMod val="50000"/>
                </a:schemeClr>
              </a:solidFill>
              <a:effectLst>
                <a:outerShdw blurRad="38100" dist="38100" dir="2700000" algn="tl">
                  <a:srgbClr val="C0C0C0"/>
                </a:outerShdw>
              </a:effectLst>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9480" y="2570820"/>
            <a:ext cx="2265040" cy="1506252"/>
          </a:xfrm>
          <a:prstGeom prst="rect">
            <a:avLst/>
          </a:prstGeom>
        </p:spPr>
      </p:pic>
    </p:spTree>
    <p:extLst>
      <p:ext uri="{BB962C8B-B14F-4D97-AF65-F5344CB8AC3E}">
        <p14:creationId xmlns:p14="http://schemas.microsoft.com/office/powerpoint/2010/main" val="43694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838200"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06</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2519772" y="1412776"/>
            <a:ext cx="4104456" cy="936104"/>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إعداد </a:t>
            </a:r>
            <a:r>
              <a:rPr lang="ar-KW" sz="3500" b="1" dirty="0" smtClean="0">
                <a:solidFill>
                  <a:schemeClr val="accent6">
                    <a:lumMod val="50000"/>
                  </a:schemeClr>
                </a:solidFill>
                <a:effectLst>
                  <a:outerShdw blurRad="38100" dist="38100" dir="2700000" algn="tl">
                    <a:srgbClr val="C0C0C0"/>
                  </a:outerShdw>
                </a:effectLst>
              </a:rPr>
              <a:t>جدول ال</a:t>
            </a:r>
            <a:r>
              <a:rPr lang="ar-DZ" sz="3500" b="1" dirty="0" smtClean="0">
                <a:solidFill>
                  <a:schemeClr val="accent6">
                    <a:lumMod val="50000"/>
                  </a:schemeClr>
                </a:solidFill>
                <a:effectLst>
                  <a:outerShdw blurRad="38100" dist="38100" dir="2700000" algn="tl">
                    <a:srgbClr val="C0C0C0"/>
                  </a:outerShdw>
                </a:effectLst>
              </a:rPr>
              <a:t>أعمال</a:t>
            </a:r>
            <a:r>
              <a:rPr lang="ar-KW" sz="3500" b="1" dirty="0" smtClean="0">
                <a:solidFill>
                  <a:schemeClr val="accent6">
                    <a:lumMod val="50000"/>
                  </a:schemeClr>
                </a:solidFill>
                <a:effectLst>
                  <a:outerShdw blurRad="38100" dist="38100" dir="2700000" algn="tl">
                    <a:srgbClr val="C0C0C0"/>
                  </a:outerShdw>
                </a:effectLst>
              </a:rPr>
              <a:t> </a:t>
            </a:r>
            <a:endParaRPr lang="ar-DZ" sz="3500" b="1" dirty="0">
              <a:solidFill>
                <a:schemeClr val="accent6">
                  <a:lumMod val="50000"/>
                </a:schemeClr>
              </a:solidFill>
              <a:effectLst>
                <a:outerShdw blurRad="38100" dist="38100" dir="2700000" algn="tl">
                  <a:srgbClr val="C0C0C0"/>
                </a:outerShdw>
              </a:effectLst>
            </a:endParaRPr>
          </a:p>
        </p:txBody>
      </p:sp>
      <p:sp>
        <p:nvSpPr>
          <p:cNvPr id="5" name="مستطيل ذو زوايا قطرية مخدوشة 4"/>
          <p:cNvSpPr/>
          <p:nvPr/>
        </p:nvSpPr>
        <p:spPr>
          <a:xfrm>
            <a:off x="1007604" y="4181088"/>
            <a:ext cx="7128792" cy="2304256"/>
          </a:xfrm>
          <a:prstGeom prst="snip2Diag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جدول </a:t>
            </a:r>
            <a:r>
              <a:rPr lang="ar-DZ" sz="3500" b="1" dirty="0" smtClean="0">
                <a:solidFill>
                  <a:schemeClr val="accent6">
                    <a:lumMod val="50000"/>
                  </a:schemeClr>
                </a:solidFill>
                <a:effectLst>
                  <a:outerShdw blurRad="38100" dist="38100" dir="2700000" algn="tl">
                    <a:srgbClr val="C0C0C0"/>
                  </a:outerShdw>
                </a:effectLst>
                <a:hlinkClick r:id="rId2" action="ppaction://hlinkfile"/>
              </a:rPr>
              <a:t>الأعمال</a:t>
            </a:r>
            <a:r>
              <a:rPr lang="ar-DZ" sz="3500" b="1" dirty="0" smtClean="0">
                <a:solidFill>
                  <a:schemeClr val="accent6">
                    <a:lumMod val="50000"/>
                  </a:schemeClr>
                </a:solidFill>
                <a:effectLst>
                  <a:outerShdw blurRad="38100" dist="38100" dir="2700000" algn="tl">
                    <a:srgbClr val="C0C0C0"/>
                  </a:outerShdw>
                </a:effectLst>
              </a:rPr>
              <a:t> يحدد الواجبات شهريا لكل شخص أو جهة مسؤولة عن تنفيذ نشاط ما.</a:t>
            </a:r>
            <a:endParaRPr lang="ar-DZ" sz="3500" b="1" dirty="0">
              <a:solidFill>
                <a:schemeClr val="accent6">
                  <a:lumMod val="50000"/>
                </a:schemeClr>
              </a:solidFill>
              <a:effectLst>
                <a:outerShdw blurRad="38100" dist="38100" dir="2700000" algn="tl">
                  <a:srgbClr val="C0C0C0"/>
                </a:outerShdw>
              </a:effectLst>
            </a:endParaRPr>
          </a:p>
        </p:txBody>
      </p:sp>
      <p:pic>
        <p:nvPicPr>
          <p:cNvPr id="3" name="صورة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104" y="2459644"/>
            <a:ext cx="2049791" cy="1617428"/>
          </a:xfrm>
          <a:prstGeom prst="rect">
            <a:avLst/>
          </a:prstGeom>
        </p:spPr>
      </p:pic>
    </p:spTree>
    <p:extLst>
      <p:ext uri="{BB962C8B-B14F-4D97-AF65-F5344CB8AC3E}">
        <p14:creationId xmlns:p14="http://schemas.microsoft.com/office/powerpoint/2010/main" val="319549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par>
                          <p:cTn id="8" fill="hold">
                            <p:stCondLst>
                              <p:cond delay="2000"/>
                            </p:stCondLst>
                            <p:childTnLst>
                              <p:par>
                                <p:cTn id="9" presetID="45"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ppt_w</p:attrName>
                                        </p:attrNameLst>
                                      </p:cBhvr>
                                      <p:tavLst>
                                        <p:tav tm="0" fmla="#ppt_w*sin(2.5*pi*$)">
                                          <p:val>
                                            <p:fltVal val="0"/>
                                          </p:val>
                                        </p:tav>
                                        <p:tav tm="100000">
                                          <p:val>
                                            <p:fltVal val="1"/>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3" name="مستطيل ذو زوايا قطرية مخدوشة 12"/>
          <p:cNvSpPr/>
          <p:nvPr/>
        </p:nvSpPr>
        <p:spPr>
          <a:xfrm>
            <a:off x="1411600" y="620688"/>
            <a:ext cx="6832808" cy="2664296"/>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تطبيق الخطوة الأولى من تحليل </a:t>
            </a:r>
            <a:r>
              <a:rPr lang="fr-FR" sz="3500" b="1" dirty="0" smtClean="0">
                <a:solidFill>
                  <a:schemeClr val="accent6">
                    <a:lumMod val="50000"/>
                  </a:schemeClr>
                </a:solidFill>
                <a:effectLst>
                  <a:outerShdw blurRad="38100" dist="38100" dir="2700000" algn="tl">
                    <a:srgbClr val="C0C0C0"/>
                  </a:outerShdw>
                </a:effectLst>
              </a:rPr>
              <a:t>SWOT</a:t>
            </a:r>
            <a:endParaRPr lang="ar-DZ" sz="3500" b="1" dirty="0" smtClean="0">
              <a:solidFill>
                <a:schemeClr val="accent6">
                  <a:lumMod val="50000"/>
                </a:schemeClr>
              </a:solidFill>
              <a:effectLst>
                <a:outerShdw blurRad="38100" dist="38100" dir="2700000" algn="tl">
                  <a:srgbClr val="C0C0C0"/>
                </a:outerShdw>
              </a:effectLst>
            </a:endParaRPr>
          </a:p>
          <a:p>
            <a:pPr algn="ctr">
              <a:lnSpc>
                <a:spcPct val="150000"/>
              </a:lnSpc>
            </a:pPr>
            <a:r>
              <a:rPr lang="ar-DZ" sz="3500" b="1" dirty="0" smtClean="0">
                <a:solidFill>
                  <a:schemeClr val="accent6">
                    <a:lumMod val="50000"/>
                  </a:schemeClr>
                </a:solidFill>
                <a:effectLst>
                  <a:outerShdw blurRad="38100" dist="38100" dir="2700000" algn="tl">
                    <a:srgbClr val="C0C0C0"/>
                  </a:outerShdw>
                </a:effectLst>
              </a:rPr>
              <a:t>على أحد معايير (أهداف) المرجعية الوطنية لضمان الجودة</a:t>
            </a:r>
          </a:p>
        </p:txBody>
      </p:sp>
      <p:pic>
        <p:nvPicPr>
          <p:cNvPr id="6" name="صورة 5"/>
          <p:cNvPicPr>
            <a:picLocks noChangeAspect="1"/>
          </p:cNvPicPr>
          <p:nvPr/>
        </p:nvPicPr>
        <p:blipFill>
          <a:blip r:embed="rId2">
            <a:clrChange>
              <a:clrFrom>
                <a:srgbClr val="FEFEFF"/>
              </a:clrFrom>
              <a:clrTo>
                <a:srgbClr val="FEFEFF">
                  <a:alpha val="0"/>
                </a:srgbClr>
              </a:clrTo>
            </a:clrChange>
            <a:extLst>
              <a:ext uri="{28A0092B-C50C-407E-A947-70E740481C1C}">
                <a14:useLocalDpi xmlns:a14="http://schemas.microsoft.com/office/drawing/2010/main" val="0"/>
              </a:ext>
            </a:extLst>
          </a:blip>
          <a:stretch>
            <a:fillRect/>
          </a:stretch>
        </p:blipFill>
        <p:spPr>
          <a:xfrm>
            <a:off x="1835696" y="2852936"/>
            <a:ext cx="4924596" cy="4188296"/>
          </a:xfrm>
          <a:prstGeom prst="rect">
            <a:avLst/>
          </a:prstGeom>
        </p:spPr>
      </p:pic>
    </p:spTree>
    <p:extLst>
      <p:ext uri="{BB962C8B-B14F-4D97-AF65-F5344CB8AC3E}">
        <p14:creationId xmlns:p14="http://schemas.microsoft.com/office/powerpoint/2010/main" val="2818547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2051720" y="9034"/>
            <a:ext cx="5040560" cy="548680"/>
          </a:xfrm>
        </p:spPr>
        <p:txBody>
          <a:bodyPr anchor="t" anchorCtr="0">
            <a:normAutofit fontScale="90000"/>
          </a:bodyPr>
          <a:lstStyle/>
          <a:p>
            <a:pPr algn="ctr"/>
            <a:r>
              <a:rPr lang="ar-DZ" sz="2800" b="1" i="1" dirty="0" smtClean="0">
                <a:solidFill>
                  <a:schemeClr val="accent6">
                    <a:lumMod val="50000"/>
                  </a:schemeClr>
                </a:solidFill>
              </a:rPr>
              <a:t>مثال عملي للخطوة</a:t>
            </a:r>
            <a:r>
              <a:rPr lang="ar-DZ" sz="4000" b="1" i="1" dirty="0" smtClean="0">
                <a:solidFill>
                  <a:schemeClr val="accent6">
                    <a:lumMod val="50000"/>
                  </a:schemeClr>
                </a:solidFill>
              </a:rPr>
              <a:t>01</a:t>
            </a:r>
            <a:r>
              <a:rPr lang="ar-DZ" sz="2800" b="1" i="1" dirty="0" smtClean="0">
                <a:solidFill>
                  <a:schemeClr val="accent6">
                    <a:lumMod val="50000"/>
                  </a:schemeClr>
                </a:solidFill>
              </a:rPr>
              <a:t> في تحليل</a:t>
            </a:r>
            <a:r>
              <a:rPr lang="fr-FR" sz="2800" b="1" i="1" dirty="0" smtClean="0">
                <a:solidFill>
                  <a:schemeClr val="accent6">
                    <a:lumMod val="50000"/>
                  </a:schemeClr>
                </a:solidFill>
              </a:rPr>
              <a:t>SWOT</a:t>
            </a:r>
            <a:endParaRPr lang="ar-DZ" sz="4000" b="1" i="1" dirty="0">
              <a:solidFill>
                <a:schemeClr val="accent6">
                  <a:lumMod val="50000"/>
                </a:schemeClr>
              </a:solidFill>
            </a:endParaRPr>
          </a:p>
        </p:txBody>
      </p:sp>
      <p:sp>
        <p:nvSpPr>
          <p:cNvPr id="13" name="مستطيل ذو زوايا قطرية مخدوشة 12"/>
          <p:cNvSpPr/>
          <p:nvPr/>
        </p:nvSpPr>
        <p:spPr>
          <a:xfrm>
            <a:off x="719572" y="2564904"/>
            <a:ext cx="7704856" cy="216024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DZ" sz="2800" b="1" dirty="0" smtClean="0"/>
              <a:t>المعيار: </a:t>
            </a:r>
            <a:r>
              <a:rPr lang="ar-SA" sz="2800" b="1" dirty="0" smtClean="0">
                <a:solidFill>
                  <a:schemeClr val="accent6">
                    <a:lumMod val="50000"/>
                  </a:schemeClr>
                </a:solidFill>
              </a:rPr>
              <a:t>ت</a:t>
            </a:r>
            <a:r>
              <a:rPr lang="en-US" sz="2800" b="1" dirty="0" smtClean="0">
                <a:solidFill>
                  <a:schemeClr val="accent6">
                    <a:lumMod val="50000"/>
                  </a:schemeClr>
                </a:solidFill>
              </a:rPr>
              <a:t> </a:t>
            </a:r>
            <a:r>
              <a:rPr lang="en-US" sz="2800" b="1" dirty="0">
                <a:solidFill>
                  <a:schemeClr val="accent6">
                    <a:lumMod val="50000"/>
                  </a:schemeClr>
                </a:solidFill>
              </a:rPr>
              <a:t>312</a:t>
            </a:r>
          </a:p>
          <a:p>
            <a:pPr algn="ctr"/>
            <a:r>
              <a:rPr lang="ar-SA" sz="2800" dirty="0" smtClean="0"/>
              <a:t>مواقيت </a:t>
            </a:r>
            <a:r>
              <a:rPr lang="ar-SA" sz="2800" dirty="0"/>
              <a:t>فتح المصالح </a:t>
            </a:r>
            <a:r>
              <a:rPr lang="ar-SA" sz="2800" dirty="0" smtClean="0"/>
              <a:t>البيداغوجية</a:t>
            </a:r>
            <a:r>
              <a:rPr lang="ar-DZ" sz="2800" dirty="0" smtClean="0"/>
              <a:t> </a:t>
            </a:r>
            <a:r>
              <a:rPr lang="ar-SA" sz="2800" dirty="0" smtClean="0"/>
              <a:t>الإدارية </a:t>
            </a:r>
            <a:r>
              <a:rPr lang="ar-SA" sz="2800" dirty="0"/>
              <a:t>موضحة بالمعلقات وتتوافق مع </a:t>
            </a:r>
            <a:r>
              <a:rPr lang="ar-SA" sz="2800" dirty="0" smtClean="0"/>
              <a:t>أوقات</a:t>
            </a:r>
            <a:r>
              <a:rPr lang="ar-DZ" sz="2800" dirty="0" smtClean="0"/>
              <a:t> </a:t>
            </a:r>
            <a:r>
              <a:rPr lang="ar-SA" sz="2800" dirty="0" smtClean="0"/>
              <a:t>حضور </a:t>
            </a:r>
            <a:r>
              <a:rPr lang="ar-SA" sz="2800" dirty="0"/>
              <a:t>الطلبة</a:t>
            </a:r>
            <a:r>
              <a:rPr lang="en-US" sz="2800" dirty="0"/>
              <a:t>.</a:t>
            </a:r>
            <a:endParaRPr lang="ar-DZ" sz="2800" dirty="0"/>
          </a:p>
        </p:txBody>
      </p:sp>
      <p:sp>
        <p:nvSpPr>
          <p:cNvPr id="2" name="مستطيل مستدير الزوايا 1"/>
          <p:cNvSpPr/>
          <p:nvPr/>
        </p:nvSpPr>
        <p:spPr>
          <a:xfrm>
            <a:off x="1187624" y="986096"/>
            <a:ext cx="6768752"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2800" b="1" dirty="0" smtClean="0"/>
              <a:t>اختيار المعيار (الهدف)</a:t>
            </a:r>
          </a:p>
          <a:p>
            <a:pPr algn="ctr"/>
            <a:r>
              <a:rPr lang="ar-DZ" sz="2800" b="1" dirty="0" smtClean="0"/>
              <a:t>وتحديد نقاط القوة والضعف والفرص والتهديدات</a:t>
            </a:r>
            <a:endParaRPr lang="ar-DZ" sz="2800" b="1" dirty="0"/>
          </a:p>
        </p:txBody>
      </p:sp>
    </p:spTree>
    <p:extLst>
      <p:ext uri="{BB962C8B-B14F-4D97-AF65-F5344CB8AC3E}">
        <p14:creationId xmlns:p14="http://schemas.microsoft.com/office/powerpoint/2010/main" val="3660123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2051720" y="9034"/>
            <a:ext cx="5040560" cy="548680"/>
          </a:xfrm>
        </p:spPr>
        <p:txBody>
          <a:bodyPr anchor="t" anchorCtr="0">
            <a:normAutofit fontScale="90000"/>
          </a:bodyPr>
          <a:lstStyle/>
          <a:p>
            <a:pPr algn="ctr"/>
            <a:r>
              <a:rPr lang="ar-DZ" sz="2800" b="1" i="1" dirty="0" smtClean="0">
                <a:solidFill>
                  <a:schemeClr val="accent6">
                    <a:lumMod val="50000"/>
                  </a:schemeClr>
                </a:solidFill>
              </a:rPr>
              <a:t>مثال عملي للخطوة</a:t>
            </a:r>
            <a:r>
              <a:rPr lang="ar-DZ" sz="4000" b="1" i="1" dirty="0" smtClean="0">
                <a:solidFill>
                  <a:schemeClr val="accent6">
                    <a:lumMod val="50000"/>
                  </a:schemeClr>
                </a:solidFill>
              </a:rPr>
              <a:t>01</a:t>
            </a:r>
            <a:r>
              <a:rPr lang="ar-DZ" sz="2800" b="1" i="1" dirty="0" smtClean="0">
                <a:solidFill>
                  <a:schemeClr val="accent6">
                    <a:lumMod val="50000"/>
                  </a:schemeClr>
                </a:solidFill>
              </a:rPr>
              <a:t> في تحليل</a:t>
            </a:r>
            <a:r>
              <a:rPr lang="fr-FR" sz="2800" b="1" i="1" dirty="0" smtClean="0">
                <a:solidFill>
                  <a:schemeClr val="accent6">
                    <a:lumMod val="50000"/>
                  </a:schemeClr>
                </a:solidFill>
              </a:rPr>
              <a:t>SWOT</a:t>
            </a:r>
            <a:endParaRPr lang="ar-DZ" sz="4000" b="1" i="1" dirty="0">
              <a:solidFill>
                <a:schemeClr val="accent6">
                  <a:lumMod val="50000"/>
                </a:schemeClr>
              </a:solidFill>
            </a:endParaRPr>
          </a:p>
        </p:txBody>
      </p:sp>
      <p:sp>
        <p:nvSpPr>
          <p:cNvPr id="13" name="مستطيل ذو زوايا قطرية مخدوشة 12"/>
          <p:cNvSpPr/>
          <p:nvPr/>
        </p:nvSpPr>
        <p:spPr>
          <a:xfrm>
            <a:off x="580844" y="651560"/>
            <a:ext cx="7704856" cy="216024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DZ" sz="2800" b="1" dirty="0" smtClean="0"/>
              <a:t>نقاط القوة في المعيار:</a:t>
            </a:r>
          </a:p>
          <a:p>
            <a:pPr algn="ctr"/>
            <a:r>
              <a:rPr lang="ar-SA" sz="2800" b="1" dirty="0">
                <a:solidFill>
                  <a:schemeClr val="accent6">
                    <a:lumMod val="50000"/>
                  </a:schemeClr>
                </a:solidFill>
              </a:rPr>
              <a:t>ت</a:t>
            </a:r>
            <a:r>
              <a:rPr lang="en-US" sz="2800" b="1" dirty="0">
                <a:solidFill>
                  <a:schemeClr val="accent6">
                    <a:lumMod val="50000"/>
                  </a:schemeClr>
                </a:solidFill>
              </a:rPr>
              <a:t> 312</a:t>
            </a:r>
          </a:p>
          <a:p>
            <a:pPr algn="ctr"/>
            <a:r>
              <a:rPr lang="ar-SA" sz="2800" dirty="0" smtClean="0"/>
              <a:t>مواقيت </a:t>
            </a:r>
            <a:r>
              <a:rPr lang="ar-SA" sz="2800" dirty="0"/>
              <a:t>فتح المصالح </a:t>
            </a:r>
            <a:r>
              <a:rPr lang="ar-SA" sz="2800" dirty="0" smtClean="0"/>
              <a:t>البيداغوجية</a:t>
            </a:r>
            <a:r>
              <a:rPr lang="ar-DZ" sz="2800" dirty="0" smtClean="0"/>
              <a:t> </a:t>
            </a:r>
            <a:r>
              <a:rPr lang="ar-SA" sz="2800" dirty="0" smtClean="0"/>
              <a:t>الإدارية </a:t>
            </a:r>
            <a:r>
              <a:rPr lang="ar-SA" sz="2800" dirty="0"/>
              <a:t>موضحة بالمعلقات وتتوافق مع </a:t>
            </a:r>
            <a:r>
              <a:rPr lang="ar-SA" sz="2800" dirty="0" smtClean="0"/>
              <a:t>أوقات</a:t>
            </a:r>
            <a:r>
              <a:rPr lang="ar-DZ" sz="2800" dirty="0" smtClean="0"/>
              <a:t> </a:t>
            </a:r>
            <a:r>
              <a:rPr lang="ar-SA" sz="2800" dirty="0" smtClean="0"/>
              <a:t>حضور </a:t>
            </a:r>
            <a:r>
              <a:rPr lang="ar-SA" sz="2800" dirty="0"/>
              <a:t>الطلبة</a:t>
            </a:r>
            <a:r>
              <a:rPr lang="en-US" sz="2800" dirty="0"/>
              <a:t>.</a:t>
            </a:r>
            <a:endParaRPr lang="ar-DZ" sz="2800" dirty="0"/>
          </a:p>
        </p:txBody>
      </p:sp>
      <p:sp>
        <p:nvSpPr>
          <p:cNvPr id="5" name="مستطيل ذو زوايا قطرية مخدوشة 4"/>
          <p:cNvSpPr/>
          <p:nvPr/>
        </p:nvSpPr>
        <p:spPr>
          <a:xfrm>
            <a:off x="251520" y="2996952"/>
            <a:ext cx="8352928" cy="3600400"/>
          </a:xfrm>
          <a:prstGeom prst="snip2DiagRect">
            <a:avLst/>
          </a:prstGeom>
        </p:spPr>
        <p:style>
          <a:lnRef idx="1">
            <a:schemeClr val="accent3"/>
          </a:lnRef>
          <a:fillRef idx="2">
            <a:schemeClr val="accent3"/>
          </a:fillRef>
          <a:effectRef idx="1">
            <a:schemeClr val="accent3"/>
          </a:effectRef>
          <a:fontRef idx="minor">
            <a:schemeClr val="dk1"/>
          </a:fontRef>
        </p:style>
        <p:txBody>
          <a:bodyPr rtlCol="1" anchor="t" anchorCtr="0"/>
          <a:lstStyle/>
          <a:p>
            <a:pPr algn="ctr"/>
            <a:r>
              <a:rPr lang="ar-DZ" sz="2800" b="1" dirty="0" smtClean="0">
                <a:solidFill>
                  <a:schemeClr val="accent6">
                    <a:lumMod val="50000"/>
                  </a:schemeClr>
                </a:solidFill>
                <a:latin typeface="Simplified Arabic" pitchFamily="18" charset="-78"/>
                <a:cs typeface="Simplified Arabic" pitchFamily="18" charset="-78"/>
              </a:rPr>
              <a:t>تحديد نقاط القوة:</a:t>
            </a:r>
          </a:p>
          <a:p>
            <a:endParaRPr lang="ar-DZ" sz="2800" b="1" dirty="0" smtClean="0">
              <a:latin typeface="Simplified Arabic" pitchFamily="18" charset="-78"/>
              <a:cs typeface="Simplified Arabic" pitchFamily="18" charset="-78"/>
            </a:endParaRPr>
          </a:p>
          <a:p>
            <a:endParaRPr lang="ar-DZ" sz="2800" b="1" dirty="0" smtClean="0">
              <a:latin typeface="Simplified Arabic" pitchFamily="18" charset="-78"/>
              <a:cs typeface="Simplified Arabic" pitchFamily="18" charset="-78"/>
            </a:endParaRPr>
          </a:p>
        </p:txBody>
      </p:sp>
      <p:sp>
        <p:nvSpPr>
          <p:cNvPr id="2" name="مستطيل 1"/>
          <p:cNvSpPr/>
          <p:nvPr/>
        </p:nvSpPr>
        <p:spPr>
          <a:xfrm>
            <a:off x="580844" y="3789040"/>
            <a:ext cx="7704856" cy="2677656"/>
          </a:xfrm>
          <a:prstGeom prst="rect">
            <a:avLst/>
          </a:prstGeom>
        </p:spPr>
        <p:txBody>
          <a:bodyPr wrap="square">
            <a:spAutoFit/>
          </a:bodyPr>
          <a:lstStyle/>
          <a:p>
            <a:pPr marL="514350" indent="-514350">
              <a:buFont typeface="+mj-lt"/>
              <a:buAutoNum type="arabicPeriod"/>
              <a:tabLst>
                <a:tab pos="365125" algn="l"/>
              </a:tabLst>
            </a:pPr>
            <a:r>
              <a:rPr lang="ar-DZ" sz="2800" b="1" dirty="0">
                <a:latin typeface="Simplified Arabic" pitchFamily="18" charset="-78"/>
                <a:cs typeface="Simplified Arabic" pitchFamily="18" charset="-78"/>
              </a:rPr>
              <a:t>انضباط  الموظفين الإداريين.</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وجود استمارة توضح توقيت دخول وخروج الموظف بالإمضاء.</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توافق أوقات حضور الطلبة مع مواقيت فتح المصالح.</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المتابعة الدورية لعميد الكلية للمصالح البيداغوجية بالأقسام.</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وجود سجل مقترحات للطلبة لاختيار الأوقات المناسبة لفتح  للمصالح.</a:t>
            </a:r>
          </a:p>
        </p:txBody>
      </p:sp>
    </p:spTree>
    <p:extLst>
      <p:ext uri="{BB962C8B-B14F-4D97-AF65-F5344CB8AC3E}">
        <p14:creationId xmlns:p14="http://schemas.microsoft.com/office/powerpoint/2010/main" val="3513690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6" dur="500"/>
                                        <p:tgtEl>
                                          <p:spTgt spid="2">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wipe(down)">
                                      <p:cBhvr>
                                        <p:cTn id="31" dur="580">
                                          <p:stCondLst>
                                            <p:cond delay="0"/>
                                          </p:stCondLst>
                                        </p:cTn>
                                        <p:tgtEl>
                                          <p:spTgt spid="2">
                                            <p:txEl>
                                              <p:pRg st="4" end="4"/>
                                            </p:txEl>
                                          </p:spTgt>
                                        </p:tgtEl>
                                      </p:cBhvr>
                                    </p:animEffect>
                                    <p:anim calcmode="lin" valueType="num">
                                      <p:cBhvr>
                                        <p:cTn id="32"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2">
                                            <p:txEl>
                                              <p:pRg st="4" end="4"/>
                                            </p:txEl>
                                          </p:spTgt>
                                        </p:tgtEl>
                                      </p:cBhvr>
                                      <p:to x="100000" y="60000"/>
                                    </p:animScale>
                                    <p:animScale>
                                      <p:cBhvr>
                                        <p:cTn id="38" dur="166" decel="50000">
                                          <p:stCondLst>
                                            <p:cond delay="676"/>
                                          </p:stCondLst>
                                        </p:cTn>
                                        <p:tgtEl>
                                          <p:spTgt spid="2">
                                            <p:txEl>
                                              <p:pRg st="4" end="4"/>
                                            </p:txEl>
                                          </p:spTgt>
                                        </p:tgtEl>
                                      </p:cBhvr>
                                      <p:to x="100000" y="100000"/>
                                    </p:animScale>
                                    <p:animScale>
                                      <p:cBhvr>
                                        <p:cTn id="39" dur="26">
                                          <p:stCondLst>
                                            <p:cond delay="1312"/>
                                          </p:stCondLst>
                                        </p:cTn>
                                        <p:tgtEl>
                                          <p:spTgt spid="2">
                                            <p:txEl>
                                              <p:pRg st="4" end="4"/>
                                            </p:txEl>
                                          </p:spTgt>
                                        </p:tgtEl>
                                      </p:cBhvr>
                                      <p:to x="100000" y="80000"/>
                                    </p:animScale>
                                    <p:animScale>
                                      <p:cBhvr>
                                        <p:cTn id="40" dur="166" decel="50000">
                                          <p:stCondLst>
                                            <p:cond delay="1338"/>
                                          </p:stCondLst>
                                        </p:cTn>
                                        <p:tgtEl>
                                          <p:spTgt spid="2">
                                            <p:txEl>
                                              <p:pRg st="4" end="4"/>
                                            </p:txEl>
                                          </p:spTgt>
                                        </p:tgtEl>
                                      </p:cBhvr>
                                      <p:to x="100000" y="100000"/>
                                    </p:animScale>
                                    <p:animScale>
                                      <p:cBhvr>
                                        <p:cTn id="41" dur="26">
                                          <p:stCondLst>
                                            <p:cond delay="1642"/>
                                          </p:stCondLst>
                                        </p:cTn>
                                        <p:tgtEl>
                                          <p:spTgt spid="2">
                                            <p:txEl>
                                              <p:pRg st="4" end="4"/>
                                            </p:txEl>
                                          </p:spTgt>
                                        </p:tgtEl>
                                      </p:cBhvr>
                                      <p:to x="100000" y="90000"/>
                                    </p:animScale>
                                    <p:animScale>
                                      <p:cBhvr>
                                        <p:cTn id="42" dur="166" decel="50000">
                                          <p:stCondLst>
                                            <p:cond delay="1668"/>
                                          </p:stCondLst>
                                        </p:cTn>
                                        <p:tgtEl>
                                          <p:spTgt spid="2">
                                            <p:txEl>
                                              <p:pRg st="4" end="4"/>
                                            </p:txEl>
                                          </p:spTgt>
                                        </p:tgtEl>
                                      </p:cBhvr>
                                      <p:to x="100000" y="100000"/>
                                    </p:animScale>
                                    <p:animScale>
                                      <p:cBhvr>
                                        <p:cTn id="43" dur="26">
                                          <p:stCondLst>
                                            <p:cond delay="1808"/>
                                          </p:stCondLst>
                                        </p:cTn>
                                        <p:tgtEl>
                                          <p:spTgt spid="2">
                                            <p:txEl>
                                              <p:pRg st="4" end="4"/>
                                            </p:txEl>
                                          </p:spTgt>
                                        </p:tgtEl>
                                      </p:cBhvr>
                                      <p:to x="100000" y="95000"/>
                                    </p:animScale>
                                    <p:animScale>
                                      <p:cBhvr>
                                        <p:cTn id="44" dur="166" decel="50000">
                                          <p:stCondLst>
                                            <p:cond delay="1834"/>
                                          </p:stCondLst>
                                        </p:cTn>
                                        <p:tgtEl>
                                          <p:spTgt spid="2">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2051720" y="9034"/>
            <a:ext cx="5040560" cy="548680"/>
          </a:xfrm>
        </p:spPr>
        <p:txBody>
          <a:bodyPr anchor="t" anchorCtr="0">
            <a:normAutofit fontScale="90000"/>
          </a:bodyPr>
          <a:lstStyle/>
          <a:p>
            <a:pPr algn="ctr"/>
            <a:r>
              <a:rPr lang="ar-DZ" sz="2800" b="1" i="1" dirty="0" smtClean="0">
                <a:solidFill>
                  <a:schemeClr val="accent6">
                    <a:lumMod val="50000"/>
                  </a:schemeClr>
                </a:solidFill>
              </a:rPr>
              <a:t>مثال عملي للخطوة </a:t>
            </a:r>
            <a:r>
              <a:rPr lang="ar-DZ" sz="3600" b="1" i="1" dirty="0" smtClean="0">
                <a:solidFill>
                  <a:schemeClr val="accent6">
                    <a:lumMod val="50000"/>
                  </a:schemeClr>
                </a:solidFill>
              </a:rPr>
              <a:t>01</a:t>
            </a:r>
            <a:r>
              <a:rPr lang="ar-DZ" sz="2800" b="1" i="1" dirty="0" smtClean="0">
                <a:solidFill>
                  <a:schemeClr val="accent6">
                    <a:lumMod val="50000"/>
                  </a:schemeClr>
                </a:solidFill>
              </a:rPr>
              <a:t> في تحليل</a:t>
            </a:r>
            <a:r>
              <a:rPr lang="fr-FR" sz="2800" b="1" i="1" dirty="0" smtClean="0">
                <a:solidFill>
                  <a:schemeClr val="accent6">
                    <a:lumMod val="50000"/>
                  </a:schemeClr>
                </a:solidFill>
              </a:rPr>
              <a:t>SWOT</a:t>
            </a:r>
            <a:endParaRPr lang="ar-DZ" sz="4000" b="1" i="1" dirty="0">
              <a:solidFill>
                <a:schemeClr val="accent6">
                  <a:lumMod val="50000"/>
                </a:schemeClr>
              </a:solidFill>
            </a:endParaRPr>
          </a:p>
        </p:txBody>
      </p:sp>
      <p:sp>
        <p:nvSpPr>
          <p:cNvPr id="13" name="مستطيل ذو زوايا قطرية مخدوشة 12"/>
          <p:cNvSpPr/>
          <p:nvPr/>
        </p:nvSpPr>
        <p:spPr>
          <a:xfrm>
            <a:off x="719572" y="548680"/>
            <a:ext cx="7704856" cy="216024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DZ" sz="2800" b="1" dirty="0" smtClean="0"/>
              <a:t>تحديد نقاط الضعف في المعيار:</a:t>
            </a:r>
          </a:p>
          <a:p>
            <a:pPr algn="ctr"/>
            <a:r>
              <a:rPr lang="ar-SA" sz="2800" b="1" dirty="0">
                <a:solidFill>
                  <a:schemeClr val="accent6">
                    <a:lumMod val="50000"/>
                  </a:schemeClr>
                </a:solidFill>
              </a:rPr>
              <a:t>ت</a:t>
            </a:r>
            <a:r>
              <a:rPr lang="en-US" sz="2800" b="1" dirty="0">
                <a:solidFill>
                  <a:schemeClr val="accent6">
                    <a:lumMod val="50000"/>
                  </a:schemeClr>
                </a:solidFill>
              </a:rPr>
              <a:t> 312</a:t>
            </a:r>
          </a:p>
          <a:p>
            <a:pPr algn="ctr"/>
            <a:r>
              <a:rPr lang="ar-SA" sz="2800" dirty="0" smtClean="0"/>
              <a:t>مواقيت </a:t>
            </a:r>
            <a:r>
              <a:rPr lang="ar-SA" sz="2800" dirty="0"/>
              <a:t>فتح المصالح </a:t>
            </a:r>
            <a:r>
              <a:rPr lang="ar-SA" sz="2800" dirty="0" smtClean="0"/>
              <a:t>البيداغوجية</a:t>
            </a:r>
            <a:r>
              <a:rPr lang="ar-DZ" sz="2800" dirty="0" smtClean="0"/>
              <a:t> </a:t>
            </a:r>
            <a:r>
              <a:rPr lang="ar-SA" sz="2800" dirty="0" smtClean="0"/>
              <a:t>الإدارية </a:t>
            </a:r>
            <a:r>
              <a:rPr lang="ar-SA" sz="2800" dirty="0"/>
              <a:t>موضحة بالمعلقات وتتوافق مع </a:t>
            </a:r>
            <a:r>
              <a:rPr lang="ar-SA" sz="2800" dirty="0" smtClean="0"/>
              <a:t>أوقات</a:t>
            </a:r>
            <a:r>
              <a:rPr lang="ar-DZ" sz="2800" dirty="0" smtClean="0"/>
              <a:t> </a:t>
            </a:r>
            <a:r>
              <a:rPr lang="ar-SA" sz="2800" dirty="0" smtClean="0"/>
              <a:t>حضور </a:t>
            </a:r>
            <a:r>
              <a:rPr lang="ar-SA" sz="2800" dirty="0"/>
              <a:t>الطلبة</a:t>
            </a:r>
            <a:r>
              <a:rPr lang="en-US" sz="2800" dirty="0"/>
              <a:t>.</a:t>
            </a:r>
            <a:endParaRPr lang="ar-DZ" sz="2800" dirty="0"/>
          </a:p>
        </p:txBody>
      </p:sp>
      <p:sp>
        <p:nvSpPr>
          <p:cNvPr id="5" name="مستطيل ذو زوايا قطرية مخدوشة 4"/>
          <p:cNvSpPr/>
          <p:nvPr/>
        </p:nvSpPr>
        <p:spPr>
          <a:xfrm>
            <a:off x="251520" y="2996952"/>
            <a:ext cx="8352928" cy="3600400"/>
          </a:xfrm>
          <a:prstGeom prst="snip2DiagRect">
            <a:avLst/>
          </a:prstGeom>
        </p:spPr>
        <p:style>
          <a:lnRef idx="1">
            <a:schemeClr val="dk1"/>
          </a:lnRef>
          <a:fillRef idx="2">
            <a:schemeClr val="dk1"/>
          </a:fillRef>
          <a:effectRef idx="1">
            <a:schemeClr val="dk1"/>
          </a:effectRef>
          <a:fontRef idx="minor">
            <a:schemeClr val="dk1"/>
          </a:fontRef>
        </p:style>
        <p:txBody>
          <a:bodyPr rtlCol="1" anchor="t" anchorCtr="0"/>
          <a:lstStyle/>
          <a:p>
            <a:pPr algn="ctr"/>
            <a:r>
              <a:rPr lang="ar-DZ" sz="2800" b="1" dirty="0" smtClean="0">
                <a:solidFill>
                  <a:schemeClr val="accent6">
                    <a:lumMod val="50000"/>
                  </a:schemeClr>
                </a:solidFill>
                <a:latin typeface="Simplified Arabic" pitchFamily="18" charset="-78"/>
                <a:cs typeface="Simplified Arabic" pitchFamily="18" charset="-78"/>
              </a:rPr>
              <a:t>نقاط الضعف:</a:t>
            </a:r>
          </a:p>
          <a:p>
            <a:endParaRPr lang="ar-DZ" sz="2800" b="1" dirty="0" smtClean="0">
              <a:latin typeface="Simplified Arabic" pitchFamily="18" charset="-78"/>
              <a:cs typeface="Simplified Arabic" pitchFamily="18" charset="-78"/>
            </a:endParaRPr>
          </a:p>
          <a:p>
            <a:endParaRPr lang="ar-DZ" sz="2800" b="1" dirty="0" smtClean="0">
              <a:latin typeface="Simplified Arabic" pitchFamily="18" charset="-78"/>
              <a:cs typeface="Simplified Arabic" pitchFamily="18" charset="-78"/>
            </a:endParaRPr>
          </a:p>
        </p:txBody>
      </p:sp>
      <p:sp>
        <p:nvSpPr>
          <p:cNvPr id="2" name="مستطيل 1"/>
          <p:cNvSpPr/>
          <p:nvPr/>
        </p:nvSpPr>
        <p:spPr>
          <a:xfrm>
            <a:off x="251520" y="3717032"/>
            <a:ext cx="8172908" cy="2677656"/>
          </a:xfrm>
          <a:prstGeom prst="rect">
            <a:avLst/>
          </a:prstGeom>
        </p:spPr>
        <p:txBody>
          <a:bodyPr wrap="square">
            <a:spAutoFit/>
          </a:bodyPr>
          <a:lstStyle/>
          <a:p>
            <a:pPr marL="514350" indent="-514350">
              <a:buFont typeface="+mj-lt"/>
              <a:buAutoNum type="arabicPeriod"/>
              <a:tabLst>
                <a:tab pos="365125" algn="l"/>
              </a:tabLst>
            </a:pPr>
            <a:r>
              <a:rPr lang="ar-DZ" sz="2800" b="1" dirty="0">
                <a:latin typeface="Simplified Arabic" pitchFamily="18" charset="-78"/>
                <a:cs typeface="Simplified Arabic" pitchFamily="18" charset="-78"/>
              </a:rPr>
              <a:t>قلة الموظفين </a:t>
            </a:r>
            <a:r>
              <a:rPr lang="ar-DZ" sz="2800" b="1" dirty="0" smtClean="0">
                <a:latin typeface="Simplified Arabic" pitchFamily="18" charset="-78"/>
                <a:cs typeface="Simplified Arabic" pitchFamily="18" charset="-78"/>
              </a:rPr>
              <a:t>بالمصلحة.</a:t>
            </a:r>
            <a:endParaRPr lang="ar-DZ" sz="2800" b="1" dirty="0">
              <a:latin typeface="Simplified Arabic" pitchFamily="18" charset="-78"/>
              <a:cs typeface="Simplified Arabic" pitchFamily="18" charset="-78"/>
            </a:endParaRP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عدم فهم صلاحيات عمل المصلحة.</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نقص الهياكل الإدارية المساعدة على الاستقبال.</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كثرة الأسئلة من الطلبة وإجابتها موجودة على وسائط أخرى.</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غياب الإعلام الإلكتروني.</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عدم الالتزام بمواعيد فتح المصالح. </a:t>
            </a:r>
          </a:p>
        </p:txBody>
      </p:sp>
    </p:spTree>
    <p:extLst>
      <p:ext uri="{BB962C8B-B14F-4D97-AF65-F5344CB8AC3E}">
        <p14:creationId xmlns:p14="http://schemas.microsoft.com/office/powerpoint/2010/main" val="159720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anim calcmode="lin" valueType="num">
                                      <p:cBhvr additive="base">
                                        <p:cTn id="3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Effect transition="in" filter="circle(in)">
                                      <p:cBhvr>
                                        <p:cTn id="37" dur="2000"/>
                                        <p:tgtEl>
                                          <p:spTgt spid="2">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nodeType="clickEffect">
                                  <p:stCondLst>
                                    <p:cond delay="0"/>
                                  </p:stCondLst>
                                  <p:childTnLst>
                                    <p:set>
                                      <p:cBhvr>
                                        <p:cTn id="45" dur="1" fill="hold">
                                          <p:stCondLst>
                                            <p:cond delay="0"/>
                                          </p:stCondLst>
                                        </p:cTn>
                                        <p:tgtEl>
                                          <p:spTgt spid="2">
                                            <p:txEl>
                                              <p:pRg st="4" end="4"/>
                                            </p:txEl>
                                          </p:spTgt>
                                        </p:tgtEl>
                                        <p:attrNameLst>
                                          <p:attrName>style.visibility</p:attrName>
                                        </p:attrNameLst>
                                      </p:cBhvr>
                                      <p:to>
                                        <p:strVal val="visible"/>
                                      </p:to>
                                    </p:set>
                                    <p:animEffect transition="in" filter="randombar(horizontal)">
                                      <p:cBhvr>
                                        <p:cTn id="46" dur="500"/>
                                        <p:tgtEl>
                                          <p:spTgt spid="2">
                                            <p:txEl>
                                              <p:pRg st="4" end="4"/>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2">
                                            <p:txEl>
                                              <p:pRg st="5" end="5"/>
                                            </p:txEl>
                                          </p:spTgt>
                                        </p:tgtEl>
                                        <p:attrNameLst>
                                          <p:attrName>style.visibility</p:attrName>
                                        </p:attrNameLst>
                                      </p:cBhvr>
                                      <p:to>
                                        <p:strVal val="visible"/>
                                      </p:to>
                                    </p:set>
                                    <p:animEffect transition="in" filter="wipe(down)">
                                      <p:cBhvr>
                                        <p:cTn id="51" dur="580">
                                          <p:stCondLst>
                                            <p:cond delay="0"/>
                                          </p:stCondLst>
                                        </p:cTn>
                                        <p:tgtEl>
                                          <p:spTgt spid="2">
                                            <p:txEl>
                                              <p:pRg st="5" end="5"/>
                                            </p:txEl>
                                          </p:spTgt>
                                        </p:tgtEl>
                                      </p:cBhvr>
                                    </p:animEffect>
                                    <p:anim calcmode="lin" valueType="num">
                                      <p:cBhvr>
                                        <p:cTn id="52"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57" dur="26">
                                          <p:stCondLst>
                                            <p:cond delay="650"/>
                                          </p:stCondLst>
                                        </p:cTn>
                                        <p:tgtEl>
                                          <p:spTgt spid="2">
                                            <p:txEl>
                                              <p:pRg st="5" end="5"/>
                                            </p:txEl>
                                          </p:spTgt>
                                        </p:tgtEl>
                                      </p:cBhvr>
                                      <p:to x="100000" y="60000"/>
                                    </p:animScale>
                                    <p:animScale>
                                      <p:cBhvr>
                                        <p:cTn id="58" dur="166" decel="50000">
                                          <p:stCondLst>
                                            <p:cond delay="676"/>
                                          </p:stCondLst>
                                        </p:cTn>
                                        <p:tgtEl>
                                          <p:spTgt spid="2">
                                            <p:txEl>
                                              <p:pRg st="5" end="5"/>
                                            </p:txEl>
                                          </p:spTgt>
                                        </p:tgtEl>
                                      </p:cBhvr>
                                      <p:to x="100000" y="100000"/>
                                    </p:animScale>
                                    <p:animScale>
                                      <p:cBhvr>
                                        <p:cTn id="59" dur="26">
                                          <p:stCondLst>
                                            <p:cond delay="1312"/>
                                          </p:stCondLst>
                                        </p:cTn>
                                        <p:tgtEl>
                                          <p:spTgt spid="2">
                                            <p:txEl>
                                              <p:pRg st="5" end="5"/>
                                            </p:txEl>
                                          </p:spTgt>
                                        </p:tgtEl>
                                      </p:cBhvr>
                                      <p:to x="100000" y="80000"/>
                                    </p:animScale>
                                    <p:animScale>
                                      <p:cBhvr>
                                        <p:cTn id="60" dur="166" decel="50000">
                                          <p:stCondLst>
                                            <p:cond delay="1338"/>
                                          </p:stCondLst>
                                        </p:cTn>
                                        <p:tgtEl>
                                          <p:spTgt spid="2">
                                            <p:txEl>
                                              <p:pRg st="5" end="5"/>
                                            </p:txEl>
                                          </p:spTgt>
                                        </p:tgtEl>
                                      </p:cBhvr>
                                      <p:to x="100000" y="100000"/>
                                    </p:animScale>
                                    <p:animScale>
                                      <p:cBhvr>
                                        <p:cTn id="61" dur="26">
                                          <p:stCondLst>
                                            <p:cond delay="1642"/>
                                          </p:stCondLst>
                                        </p:cTn>
                                        <p:tgtEl>
                                          <p:spTgt spid="2">
                                            <p:txEl>
                                              <p:pRg st="5" end="5"/>
                                            </p:txEl>
                                          </p:spTgt>
                                        </p:tgtEl>
                                      </p:cBhvr>
                                      <p:to x="100000" y="90000"/>
                                    </p:animScale>
                                    <p:animScale>
                                      <p:cBhvr>
                                        <p:cTn id="62" dur="166" decel="50000">
                                          <p:stCondLst>
                                            <p:cond delay="1668"/>
                                          </p:stCondLst>
                                        </p:cTn>
                                        <p:tgtEl>
                                          <p:spTgt spid="2">
                                            <p:txEl>
                                              <p:pRg st="5" end="5"/>
                                            </p:txEl>
                                          </p:spTgt>
                                        </p:tgtEl>
                                      </p:cBhvr>
                                      <p:to x="100000" y="100000"/>
                                    </p:animScale>
                                    <p:animScale>
                                      <p:cBhvr>
                                        <p:cTn id="63" dur="26">
                                          <p:stCondLst>
                                            <p:cond delay="1808"/>
                                          </p:stCondLst>
                                        </p:cTn>
                                        <p:tgtEl>
                                          <p:spTgt spid="2">
                                            <p:txEl>
                                              <p:pRg st="5" end="5"/>
                                            </p:txEl>
                                          </p:spTgt>
                                        </p:tgtEl>
                                      </p:cBhvr>
                                      <p:to x="100000" y="95000"/>
                                    </p:animScale>
                                    <p:animScale>
                                      <p:cBhvr>
                                        <p:cTn id="64" dur="166" decel="50000">
                                          <p:stCondLst>
                                            <p:cond delay="1834"/>
                                          </p:stCondLst>
                                        </p:cTn>
                                        <p:tgtEl>
                                          <p:spTgt spid="2">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2051720" y="9034"/>
            <a:ext cx="5040560" cy="548680"/>
          </a:xfrm>
        </p:spPr>
        <p:txBody>
          <a:bodyPr anchor="t" anchorCtr="0">
            <a:normAutofit fontScale="90000"/>
          </a:bodyPr>
          <a:lstStyle/>
          <a:p>
            <a:pPr algn="ctr"/>
            <a:r>
              <a:rPr lang="ar-DZ" sz="2800" b="1" i="1" dirty="0" smtClean="0">
                <a:solidFill>
                  <a:schemeClr val="accent6">
                    <a:lumMod val="50000"/>
                  </a:schemeClr>
                </a:solidFill>
              </a:rPr>
              <a:t>مثال عملي للخطوة </a:t>
            </a:r>
            <a:r>
              <a:rPr lang="ar-DZ" sz="3600" b="1" i="1" dirty="0" smtClean="0">
                <a:solidFill>
                  <a:schemeClr val="accent6">
                    <a:lumMod val="50000"/>
                  </a:schemeClr>
                </a:solidFill>
              </a:rPr>
              <a:t>01</a:t>
            </a:r>
            <a:r>
              <a:rPr lang="ar-DZ" sz="2800" b="1" i="1" dirty="0" smtClean="0">
                <a:solidFill>
                  <a:schemeClr val="accent6">
                    <a:lumMod val="50000"/>
                  </a:schemeClr>
                </a:solidFill>
              </a:rPr>
              <a:t> في تحليل</a:t>
            </a:r>
            <a:r>
              <a:rPr lang="fr-FR" sz="2800" b="1" i="1" dirty="0" smtClean="0">
                <a:solidFill>
                  <a:schemeClr val="accent6">
                    <a:lumMod val="50000"/>
                  </a:schemeClr>
                </a:solidFill>
              </a:rPr>
              <a:t>SWOT</a:t>
            </a:r>
            <a:endParaRPr lang="ar-DZ" sz="4000" b="1" i="1" dirty="0">
              <a:solidFill>
                <a:schemeClr val="accent6">
                  <a:lumMod val="50000"/>
                </a:schemeClr>
              </a:solidFill>
            </a:endParaRPr>
          </a:p>
        </p:txBody>
      </p:sp>
      <p:sp>
        <p:nvSpPr>
          <p:cNvPr id="13" name="مستطيل ذو زوايا قطرية مخدوشة 12"/>
          <p:cNvSpPr/>
          <p:nvPr/>
        </p:nvSpPr>
        <p:spPr>
          <a:xfrm>
            <a:off x="719572" y="548680"/>
            <a:ext cx="7704856" cy="216024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DZ" sz="2800" b="1" dirty="0" smtClean="0"/>
              <a:t>الفرص في المعيار:</a:t>
            </a:r>
          </a:p>
          <a:p>
            <a:pPr algn="ctr"/>
            <a:r>
              <a:rPr lang="ar-SA" sz="2800" b="1" dirty="0">
                <a:solidFill>
                  <a:schemeClr val="accent6">
                    <a:lumMod val="50000"/>
                  </a:schemeClr>
                </a:solidFill>
              </a:rPr>
              <a:t>ت</a:t>
            </a:r>
            <a:r>
              <a:rPr lang="en-US" sz="2800" b="1" dirty="0">
                <a:solidFill>
                  <a:schemeClr val="accent6">
                    <a:lumMod val="50000"/>
                  </a:schemeClr>
                </a:solidFill>
              </a:rPr>
              <a:t> 312</a:t>
            </a:r>
          </a:p>
          <a:p>
            <a:pPr algn="ctr"/>
            <a:r>
              <a:rPr lang="ar-SA" sz="2800" dirty="0" smtClean="0"/>
              <a:t>مواقيت </a:t>
            </a:r>
            <a:r>
              <a:rPr lang="ar-SA" sz="2800" dirty="0"/>
              <a:t>فتح المصالح </a:t>
            </a:r>
            <a:r>
              <a:rPr lang="ar-SA" sz="2800" dirty="0" smtClean="0"/>
              <a:t>البيداغوجية</a:t>
            </a:r>
            <a:r>
              <a:rPr lang="ar-DZ" sz="2800" dirty="0" smtClean="0"/>
              <a:t> </a:t>
            </a:r>
            <a:r>
              <a:rPr lang="ar-SA" sz="2800" dirty="0" smtClean="0"/>
              <a:t>الإدارية </a:t>
            </a:r>
            <a:r>
              <a:rPr lang="ar-SA" sz="2800" dirty="0"/>
              <a:t>موضحة بالمعلقات وتتوافق مع </a:t>
            </a:r>
            <a:r>
              <a:rPr lang="ar-SA" sz="2800" dirty="0" smtClean="0"/>
              <a:t>أوقات</a:t>
            </a:r>
            <a:r>
              <a:rPr lang="ar-DZ" sz="2800" dirty="0" smtClean="0"/>
              <a:t> </a:t>
            </a:r>
            <a:r>
              <a:rPr lang="ar-SA" sz="2800" dirty="0" smtClean="0"/>
              <a:t>حضور </a:t>
            </a:r>
            <a:r>
              <a:rPr lang="ar-SA" sz="2800" dirty="0"/>
              <a:t>الطلبة</a:t>
            </a:r>
            <a:r>
              <a:rPr lang="en-US" sz="2800" dirty="0"/>
              <a:t>.</a:t>
            </a:r>
            <a:endParaRPr lang="ar-DZ" sz="2800" dirty="0"/>
          </a:p>
        </p:txBody>
      </p:sp>
      <p:sp>
        <p:nvSpPr>
          <p:cNvPr id="5" name="مستطيل ذو زوايا قطرية مخدوشة 4"/>
          <p:cNvSpPr/>
          <p:nvPr/>
        </p:nvSpPr>
        <p:spPr>
          <a:xfrm>
            <a:off x="285408" y="3140968"/>
            <a:ext cx="8352928" cy="2520280"/>
          </a:xfrm>
          <a:prstGeom prst="snip2DiagRect">
            <a:avLst/>
          </a:prstGeom>
        </p:spPr>
        <p:style>
          <a:lnRef idx="1">
            <a:schemeClr val="accent3"/>
          </a:lnRef>
          <a:fillRef idx="2">
            <a:schemeClr val="accent3"/>
          </a:fillRef>
          <a:effectRef idx="1">
            <a:schemeClr val="accent3"/>
          </a:effectRef>
          <a:fontRef idx="minor">
            <a:schemeClr val="dk1"/>
          </a:fontRef>
        </p:style>
        <p:txBody>
          <a:bodyPr rtlCol="1" anchor="t" anchorCtr="0"/>
          <a:lstStyle/>
          <a:p>
            <a:pPr algn="ctr"/>
            <a:r>
              <a:rPr lang="ar-DZ" sz="2800" b="1" dirty="0" smtClean="0">
                <a:solidFill>
                  <a:schemeClr val="accent6">
                    <a:lumMod val="50000"/>
                  </a:schemeClr>
                </a:solidFill>
                <a:latin typeface="Simplified Arabic" pitchFamily="18" charset="-78"/>
                <a:cs typeface="Simplified Arabic" pitchFamily="18" charset="-78"/>
              </a:rPr>
              <a:t>تحديد الفرص:</a:t>
            </a:r>
            <a:endParaRPr lang="ar-DZ" sz="2800" b="1" dirty="0" smtClean="0">
              <a:latin typeface="Simplified Arabic" pitchFamily="18" charset="-78"/>
              <a:cs typeface="Simplified Arabic" pitchFamily="18" charset="-78"/>
            </a:endParaRPr>
          </a:p>
          <a:p>
            <a:endParaRPr lang="ar-DZ" sz="2800" b="1" dirty="0" smtClean="0">
              <a:latin typeface="Simplified Arabic" pitchFamily="18" charset="-78"/>
              <a:cs typeface="Simplified Arabic" pitchFamily="18" charset="-78"/>
            </a:endParaRPr>
          </a:p>
        </p:txBody>
      </p:sp>
      <p:sp>
        <p:nvSpPr>
          <p:cNvPr id="2" name="مستطيل 1"/>
          <p:cNvSpPr/>
          <p:nvPr/>
        </p:nvSpPr>
        <p:spPr>
          <a:xfrm>
            <a:off x="107268" y="3493167"/>
            <a:ext cx="8352928" cy="1815882"/>
          </a:xfrm>
          <a:prstGeom prst="rect">
            <a:avLst/>
          </a:prstGeom>
        </p:spPr>
        <p:txBody>
          <a:bodyPr wrap="square">
            <a:spAutoFit/>
          </a:bodyPr>
          <a:lstStyle/>
          <a:p>
            <a:pPr algn="ctr"/>
            <a:endParaRPr lang="ar-DZ" sz="2800" b="1" dirty="0">
              <a:solidFill>
                <a:schemeClr val="accent6">
                  <a:lumMod val="50000"/>
                </a:schemeClr>
              </a:solidFill>
              <a:latin typeface="Simplified Arabic" pitchFamily="18" charset="-78"/>
              <a:cs typeface="Simplified Arabic" pitchFamily="18" charset="-78"/>
            </a:endParaRP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توظيف إداريين جدد.</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تحويل مقر الكلية.</a:t>
            </a:r>
          </a:p>
          <a:p>
            <a:pPr marL="514350" indent="-514350">
              <a:buFont typeface="+mj-lt"/>
              <a:buAutoNum type="arabicPeriod"/>
              <a:tabLst>
                <a:tab pos="365125" algn="l"/>
              </a:tabLst>
            </a:pPr>
            <a:r>
              <a:rPr lang="ar-DZ" sz="2800" b="1" dirty="0">
                <a:latin typeface="Simplified Arabic" pitchFamily="18" charset="-78"/>
                <a:cs typeface="Simplified Arabic" pitchFamily="18" charset="-78"/>
              </a:rPr>
              <a:t>استعمال البطاقات الإلكترونية الذكية لمتابعة انضباط الموظفين.</a:t>
            </a:r>
          </a:p>
        </p:txBody>
      </p:sp>
    </p:spTree>
    <p:extLst>
      <p:ext uri="{BB962C8B-B14F-4D97-AF65-F5344CB8AC3E}">
        <p14:creationId xmlns:p14="http://schemas.microsoft.com/office/powerpoint/2010/main" val="121828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wheel(1)">
                                      <p:cBhvr>
                                        <p:cTn id="14" dur="2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barn(inVertical)">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wipe(down)">
                                      <p:cBhvr>
                                        <p:cTn id="24" dur="580">
                                          <p:stCondLst>
                                            <p:cond delay="0"/>
                                          </p:stCondLst>
                                        </p:cTn>
                                        <p:tgtEl>
                                          <p:spTgt spid="2">
                                            <p:txEl>
                                              <p:pRg st="3" end="3"/>
                                            </p:txEl>
                                          </p:spTgt>
                                        </p:tgtEl>
                                      </p:cBhvr>
                                    </p:animEffect>
                                    <p:anim calcmode="lin" valueType="num">
                                      <p:cBhvr>
                                        <p:cTn id="25"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2">
                                            <p:txEl>
                                              <p:pRg st="3" end="3"/>
                                            </p:txEl>
                                          </p:spTgt>
                                        </p:tgtEl>
                                      </p:cBhvr>
                                      <p:to x="100000" y="60000"/>
                                    </p:animScale>
                                    <p:animScale>
                                      <p:cBhvr>
                                        <p:cTn id="31" dur="166" decel="50000">
                                          <p:stCondLst>
                                            <p:cond delay="676"/>
                                          </p:stCondLst>
                                        </p:cTn>
                                        <p:tgtEl>
                                          <p:spTgt spid="2">
                                            <p:txEl>
                                              <p:pRg st="3" end="3"/>
                                            </p:txEl>
                                          </p:spTgt>
                                        </p:tgtEl>
                                      </p:cBhvr>
                                      <p:to x="100000" y="100000"/>
                                    </p:animScale>
                                    <p:animScale>
                                      <p:cBhvr>
                                        <p:cTn id="32" dur="26">
                                          <p:stCondLst>
                                            <p:cond delay="1312"/>
                                          </p:stCondLst>
                                        </p:cTn>
                                        <p:tgtEl>
                                          <p:spTgt spid="2">
                                            <p:txEl>
                                              <p:pRg st="3" end="3"/>
                                            </p:txEl>
                                          </p:spTgt>
                                        </p:tgtEl>
                                      </p:cBhvr>
                                      <p:to x="100000" y="80000"/>
                                    </p:animScale>
                                    <p:animScale>
                                      <p:cBhvr>
                                        <p:cTn id="33" dur="166" decel="50000">
                                          <p:stCondLst>
                                            <p:cond delay="1338"/>
                                          </p:stCondLst>
                                        </p:cTn>
                                        <p:tgtEl>
                                          <p:spTgt spid="2">
                                            <p:txEl>
                                              <p:pRg st="3" end="3"/>
                                            </p:txEl>
                                          </p:spTgt>
                                        </p:tgtEl>
                                      </p:cBhvr>
                                      <p:to x="100000" y="100000"/>
                                    </p:animScale>
                                    <p:animScale>
                                      <p:cBhvr>
                                        <p:cTn id="34" dur="26">
                                          <p:stCondLst>
                                            <p:cond delay="1642"/>
                                          </p:stCondLst>
                                        </p:cTn>
                                        <p:tgtEl>
                                          <p:spTgt spid="2">
                                            <p:txEl>
                                              <p:pRg st="3" end="3"/>
                                            </p:txEl>
                                          </p:spTgt>
                                        </p:tgtEl>
                                      </p:cBhvr>
                                      <p:to x="100000" y="90000"/>
                                    </p:animScale>
                                    <p:animScale>
                                      <p:cBhvr>
                                        <p:cTn id="35" dur="166" decel="50000">
                                          <p:stCondLst>
                                            <p:cond delay="1668"/>
                                          </p:stCondLst>
                                        </p:cTn>
                                        <p:tgtEl>
                                          <p:spTgt spid="2">
                                            <p:txEl>
                                              <p:pRg st="3" end="3"/>
                                            </p:txEl>
                                          </p:spTgt>
                                        </p:tgtEl>
                                      </p:cBhvr>
                                      <p:to x="100000" y="100000"/>
                                    </p:animScale>
                                    <p:animScale>
                                      <p:cBhvr>
                                        <p:cTn id="36" dur="26">
                                          <p:stCondLst>
                                            <p:cond delay="1808"/>
                                          </p:stCondLst>
                                        </p:cTn>
                                        <p:tgtEl>
                                          <p:spTgt spid="2">
                                            <p:txEl>
                                              <p:pRg st="3" end="3"/>
                                            </p:txEl>
                                          </p:spTgt>
                                        </p:tgtEl>
                                      </p:cBhvr>
                                      <p:to x="100000" y="95000"/>
                                    </p:animScale>
                                    <p:animScale>
                                      <p:cBhvr>
                                        <p:cTn id="37" dur="166" decel="50000">
                                          <p:stCondLst>
                                            <p:cond delay="1834"/>
                                          </p:stCondLst>
                                        </p:cTn>
                                        <p:tgtEl>
                                          <p:spTgt spid="2">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title"/>
          </p:nvPr>
        </p:nvSpPr>
        <p:spPr>
          <a:xfrm>
            <a:off x="2051720" y="9034"/>
            <a:ext cx="5040560" cy="548680"/>
          </a:xfrm>
        </p:spPr>
        <p:txBody>
          <a:bodyPr anchor="t" anchorCtr="0">
            <a:normAutofit fontScale="90000"/>
          </a:bodyPr>
          <a:lstStyle/>
          <a:p>
            <a:pPr algn="ctr"/>
            <a:r>
              <a:rPr lang="ar-DZ" sz="2800" b="1" i="1" dirty="0" smtClean="0">
                <a:solidFill>
                  <a:schemeClr val="accent6">
                    <a:lumMod val="50000"/>
                  </a:schemeClr>
                </a:solidFill>
              </a:rPr>
              <a:t>مثال عملي للخطوة </a:t>
            </a:r>
            <a:r>
              <a:rPr lang="ar-DZ" sz="3600" b="1" i="1" dirty="0" smtClean="0">
                <a:solidFill>
                  <a:schemeClr val="accent6">
                    <a:lumMod val="50000"/>
                  </a:schemeClr>
                </a:solidFill>
              </a:rPr>
              <a:t>01</a:t>
            </a:r>
            <a:r>
              <a:rPr lang="ar-DZ" sz="2800" b="1" i="1" dirty="0" smtClean="0">
                <a:solidFill>
                  <a:schemeClr val="accent6">
                    <a:lumMod val="50000"/>
                  </a:schemeClr>
                </a:solidFill>
              </a:rPr>
              <a:t> في تحليل</a:t>
            </a:r>
            <a:r>
              <a:rPr lang="fr-FR" sz="2800" b="1" i="1" dirty="0" smtClean="0">
                <a:solidFill>
                  <a:schemeClr val="accent6">
                    <a:lumMod val="50000"/>
                  </a:schemeClr>
                </a:solidFill>
              </a:rPr>
              <a:t>SWOT</a:t>
            </a:r>
            <a:endParaRPr lang="ar-DZ" sz="4000" b="1" i="1" dirty="0">
              <a:solidFill>
                <a:schemeClr val="accent6">
                  <a:lumMod val="50000"/>
                </a:schemeClr>
              </a:solidFill>
            </a:endParaRPr>
          </a:p>
        </p:txBody>
      </p:sp>
      <p:sp>
        <p:nvSpPr>
          <p:cNvPr id="13" name="مستطيل ذو زوايا قطرية مخدوشة 12"/>
          <p:cNvSpPr/>
          <p:nvPr/>
        </p:nvSpPr>
        <p:spPr>
          <a:xfrm>
            <a:off x="719572" y="548680"/>
            <a:ext cx="7704856" cy="216024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DZ" sz="2800" b="1" dirty="0" smtClean="0"/>
              <a:t>التهديدات في المعيار:</a:t>
            </a:r>
          </a:p>
          <a:p>
            <a:pPr algn="ctr"/>
            <a:r>
              <a:rPr lang="ar-SA" sz="2800" b="1" dirty="0">
                <a:solidFill>
                  <a:schemeClr val="tx1"/>
                </a:solidFill>
              </a:rPr>
              <a:t>ت</a:t>
            </a:r>
            <a:r>
              <a:rPr lang="en-US" sz="2800" b="1" dirty="0">
                <a:solidFill>
                  <a:schemeClr val="tx1"/>
                </a:solidFill>
              </a:rPr>
              <a:t> 312</a:t>
            </a:r>
          </a:p>
          <a:p>
            <a:pPr algn="ctr"/>
            <a:r>
              <a:rPr lang="ar-SA" sz="2800" dirty="0" smtClean="0"/>
              <a:t>مواقيت </a:t>
            </a:r>
            <a:r>
              <a:rPr lang="ar-SA" sz="2800" dirty="0"/>
              <a:t>فتح المصالح </a:t>
            </a:r>
            <a:r>
              <a:rPr lang="ar-SA" sz="2800" dirty="0" smtClean="0"/>
              <a:t>البيداغوجية</a:t>
            </a:r>
            <a:r>
              <a:rPr lang="ar-DZ" sz="2800" dirty="0" smtClean="0"/>
              <a:t> </a:t>
            </a:r>
            <a:r>
              <a:rPr lang="ar-SA" sz="2800" dirty="0" smtClean="0"/>
              <a:t>الإدارية </a:t>
            </a:r>
            <a:r>
              <a:rPr lang="ar-SA" sz="2800" dirty="0"/>
              <a:t>موضحة بالمعلقات وتتوافق مع </a:t>
            </a:r>
            <a:r>
              <a:rPr lang="ar-SA" sz="2800" dirty="0" smtClean="0"/>
              <a:t>أوقات</a:t>
            </a:r>
            <a:r>
              <a:rPr lang="ar-DZ" sz="2800" dirty="0" smtClean="0"/>
              <a:t> </a:t>
            </a:r>
            <a:r>
              <a:rPr lang="ar-SA" sz="2800" dirty="0" smtClean="0"/>
              <a:t>حضور </a:t>
            </a:r>
            <a:r>
              <a:rPr lang="ar-SA" sz="2800" dirty="0"/>
              <a:t>الطلبة</a:t>
            </a:r>
            <a:r>
              <a:rPr lang="en-US" sz="2800" dirty="0"/>
              <a:t>.</a:t>
            </a:r>
            <a:endParaRPr lang="ar-DZ" sz="2800" dirty="0"/>
          </a:p>
        </p:txBody>
      </p:sp>
      <p:sp>
        <p:nvSpPr>
          <p:cNvPr id="5" name="مستطيل ذو زوايا قطرية مخدوشة 4"/>
          <p:cNvSpPr/>
          <p:nvPr/>
        </p:nvSpPr>
        <p:spPr>
          <a:xfrm>
            <a:off x="251520" y="3573016"/>
            <a:ext cx="8352928" cy="2088232"/>
          </a:xfrm>
          <a:prstGeom prst="snip2DiagRect">
            <a:avLst/>
          </a:prstGeom>
          <a:solidFill>
            <a:schemeClr val="bg1">
              <a:lumMod val="50000"/>
            </a:schemeClr>
          </a:solidFill>
        </p:spPr>
        <p:style>
          <a:lnRef idx="3">
            <a:schemeClr val="lt1"/>
          </a:lnRef>
          <a:fillRef idx="1">
            <a:schemeClr val="dk1"/>
          </a:fillRef>
          <a:effectRef idx="1">
            <a:schemeClr val="dk1"/>
          </a:effectRef>
          <a:fontRef idx="minor">
            <a:schemeClr val="lt1"/>
          </a:fontRef>
        </p:style>
        <p:txBody>
          <a:bodyPr rtlCol="1" anchor="t" anchorCtr="0"/>
          <a:lstStyle/>
          <a:p>
            <a:pPr algn="ctr"/>
            <a:r>
              <a:rPr lang="ar-DZ" sz="2800" b="1" dirty="0" smtClean="0">
                <a:solidFill>
                  <a:schemeClr val="tx1"/>
                </a:solidFill>
                <a:latin typeface="Simplified Arabic" pitchFamily="18" charset="-78"/>
                <a:cs typeface="Simplified Arabic" pitchFamily="18" charset="-78"/>
              </a:rPr>
              <a:t>تحديد التهديدات:</a:t>
            </a:r>
            <a:endParaRPr lang="ar-DZ" sz="2800" b="1" dirty="0" smtClean="0">
              <a:latin typeface="Simplified Arabic" pitchFamily="18" charset="-78"/>
              <a:cs typeface="Simplified Arabic" pitchFamily="18" charset="-78"/>
            </a:endParaRPr>
          </a:p>
          <a:p>
            <a:pPr marL="514350" indent="-514350">
              <a:buFont typeface="+mj-lt"/>
              <a:buAutoNum type="arabicPeriod"/>
              <a:tabLst>
                <a:tab pos="365125" algn="l"/>
              </a:tabLst>
            </a:pPr>
            <a:endParaRPr lang="ar-DZ" sz="2800" b="1" dirty="0" smtClean="0">
              <a:latin typeface="Simplified Arabic" pitchFamily="18" charset="-78"/>
              <a:cs typeface="Simplified Arabic" pitchFamily="18" charset="-78"/>
            </a:endParaRPr>
          </a:p>
          <a:p>
            <a:endParaRPr lang="ar-DZ" sz="2800" b="1" dirty="0" smtClean="0">
              <a:latin typeface="Simplified Arabic" pitchFamily="18" charset="-78"/>
              <a:cs typeface="Simplified Arabic" pitchFamily="18" charset="-78"/>
            </a:endParaRPr>
          </a:p>
          <a:p>
            <a:endParaRPr lang="ar-DZ" sz="2800" b="1" dirty="0" smtClean="0">
              <a:latin typeface="Simplified Arabic" pitchFamily="18" charset="-78"/>
              <a:cs typeface="Simplified Arabic" pitchFamily="18" charset="-78"/>
            </a:endParaRPr>
          </a:p>
        </p:txBody>
      </p:sp>
      <p:sp>
        <p:nvSpPr>
          <p:cNvPr id="2" name="مستطيل 1"/>
          <p:cNvSpPr/>
          <p:nvPr/>
        </p:nvSpPr>
        <p:spPr>
          <a:xfrm>
            <a:off x="341530" y="4149080"/>
            <a:ext cx="8172908" cy="1200329"/>
          </a:xfrm>
          <a:prstGeom prst="rect">
            <a:avLst/>
          </a:prstGeom>
        </p:spPr>
        <p:txBody>
          <a:bodyPr wrap="square">
            <a:spAutoFit/>
          </a:bodyPr>
          <a:lstStyle/>
          <a:p>
            <a:pPr algn="ctr"/>
            <a:endParaRPr lang="ar-DZ" sz="2400" b="1" dirty="0">
              <a:latin typeface="Simplified Arabic" pitchFamily="18" charset="-78"/>
              <a:cs typeface="Simplified Arabic" pitchFamily="18" charset="-78"/>
            </a:endParaRPr>
          </a:p>
          <a:p>
            <a:pPr marL="514350" indent="-514350">
              <a:buFont typeface="+mj-lt"/>
              <a:buAutoNum type="arabicPeriod"/>
              <a:tabLst>
                <a:tab pos="365125" algn="l"/>
              </a:tabLst>
            </a:pPr>
            <a:r>
              <a:rPr lang="ar-DZ" sz="2400" b="1" dirty="0">
                <a:latin typeface="Simplified Arabic" pitchFamily="18" charset="-78"/>
                <a:cs typeface="Simplified Arabic" pitchFamily="18" charset="-78"/>
              </a:rPr>
              <a:t>عدم استجابة الموظفين لإجراءات المتابعة الجديدة.</a:t>
            </a:r>
          </a:p>
          <a:p>
            <a:pPr marL="514350" indent="-514350">
              <a:buFont typeface="+mj-lt"/>
              <a:buAutoNum type="arabicPeriod"/>
              <a:tabLst>
                <a:tab pos="365125" algn="l"/>
              </a:tabLst>
            </a:pPr>
            <a:r>
              <a:rPr lang="ar-DZ" sz="2400" b="1" dirty="0">
                <a:latin typeface="Simplified Arabic" pitchFamily="18" charset="-78"/>
                <a:cs typeface="Simplified Arabic" pitchFamily="18" charset="-78"/>
              </a:rPr>
              <a:t>حركة الموظفين بين المصالح.</a:t>
            </a:r>
          </a:p>
        </p:txBody>
      </p:sp>
    </p:spTree>
    <p:extLst>
      <p:ext uri="{BB962C8B-B14F-4D97-AF65-F5344CB8AC3E}">
        <p14:creationId xmlns:p14="http://schemas.microsoft.com/office/powerpoint/2010/main" val="43373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wipe(down)">
                                      <p:cBhvr>
                                        <p:cTn id="14" dur="5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down)">
                                      <p:cBhvr>
                                        <p:cTn id="19" dur="580">
                                          <p:stCondLst>
                                            <p:cond delay="0"/>
                                          </p:stCondLst>
                                        </p:cTn>
                                        <p:tgtEl>
                                          <p:spTgt spid="2">
                                            <p:txEl>
                                              <p:pRg st="2" end="2"/>
                                            </p:txEl>
                                          </p:spTgt>
                                        </p:tgtEl>
                                      </p:cBhvr>
                                    </p:animEffect>
                                    <p:anim calcmode="lin" valueType="num">
                                      <p:cBhvr>
                                        <p:cTn id="20"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25" dur="26">
                                          <p:stCondLst>
                                            <p:cond delay="650"/>
                                          </p:stCondLst>
                                        </p:cTn>
                                        <p:tgtEl>
                                          <p:spTgt spid="2">
                                            <p:txEl>
                                              <p:pRg st="2" end="2"/>
                                            </p:txEl>
                                          </p:spTgt>
                                        </p:tgtEl>
                                      </p:cBhvr>
                                      <p:to x="100000" y="60000"/>
                                    </p:animScale>
                                    <p:animScale>
                                      <p:cBhvr>
                                        <p:cTn id="26" dur="166" decel="50000">
                                          <p:stCondLst>
                                            <p:cond delay="676"/>
                                          </p:stCondLst>
                                        </p:cTn>
                                        <p:tgtEl>
                                          <p:spTgt spid="2">
                                            <p:txEl>
                                              <p:pRg st="2" end="2"/>
                                            </p:txEl>
                                          </p:spTgt>
                                        </p:tgtEl>
                                      </p:cBhvr>
                                      <p:to x="100000" y="100000"/>
                                    </p:animScale>
                                    <p:animScale>
                                      <p:cBhvr>
                                        <p:cTn id="27" dur="26">
                                          <p:stCondLst>
                                            <p:cond delay="1312"/>
                                          </p:stCondLst>
                                        </p:cTn>
                                        <p:tgtEl>
                                          <p:spTgt spid="2">
                                            <p:txEl>
                                              <p:pRg st="2" end="2"/>
                                            </p:txEl>
                                          </p:spTgt>
                                        </p:tgtEl>
                                      </p:cBhvr>
                                      <p:to x="100000" y="80000"/>
                                    </p:animScale>
                                    <p:animScale>
                                      <p:cBhvr>
                                        <p:cTn id="28" dur="166" decel="50000">
                                          <p:stCondLst>
                                            <p:cond delay="1338"/>
                                          </p:stCondLst>
                                        </p:cTn>
                                        <p:tgtEl>
                                          <p:spTgt spid="2">
                                            <p:txEl>
                                              <p:pRg st="2" end="2"/>
                                            </p:txEl>
                                          </p:spTgt>
                                        </p:tgtEl>
                                      </p:cBhvr>
                                      <p:to x="100000" y="100000"/>
                                    </p:animScale>
                                    <p:animScale>
                                      <p:cBhvr>
                                        <p:cTn id="29" dur="26">
                                          <p:stCondLst>
                                            <p:cond delay="1642"/>
                                          </p:stCondLst>
                                        </p:cTn>
                                        <p:tgtEl>
                                          <p:spTgt spid="2">
                                            <p:txEl>
                                              <p:pRg st="2" end="2"/>
                                            </p:txEl>
                                          </p:spTgt>
                                        </p:tgtEl>
                                      </p:cBhvr>
                                      <p:to x="100000" y="90000"/>
                                    </p:animScale>
                                    <p:animScale>
                                      <p:cBhvr>
                                        <p:cTn id="30" dur="166" decel="50000">
                                          <p:stCondLst>
                                            <p:cond delay="1668"/>
                                          </p:stCondLst>
                                        </p:cTn>
                                        <p:tgtEl>
                                          <p:spTgt spid="2">
                                            <p:txEl>
                                              <p:pRg st="2" end="2"/>
                                            </p:txEl>
                                          </p:spTgt>
                                        </p:tgtEl>
                                      </p:cBhvr>
                                      <p:to x="100000" y="100000"/>
                                    </p:animScale>
                                    <p:animScale>
                                      <p:cBhvr>
                                        <p:cTn id="31" dur="26">
                                          <p:stCondLst>
                                            <p:cond delay="1808"/>
                                          </p:stCondLst>
                                        </p:cTn>
                                        <p:tgtEl>
                                          <p:spTgt spid="2">
                                            <p:txEl>
                                              <p:pRg st="2" end="2"/>
                                            </p:txEl>
                                          </p:spTgt>
                                        </p:tgtEl>
                                      </p:cBhvr>
                                      <p:to x="100000" y="95000"/>
                                    </p:animScale>
                                    <p:animScale>
                                      <p:cBhvr>
                                        <p:cTn id="32" dur="166" decel="50000">
                                          <p:stCondLst>
                                            <p:cond delay="1834"/>
                                          </p:stCondLst>
                                        </p:cTn>
                                        <p:tgtEl>
                                          <p:spTgt spid="2">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046" y="0"/>
            <a:ext cx="8568952" cy="6741368"/>
          </a:xfrm>
          <a:prstGeom prst="rect">
            <a:avLst/>
          </a:prstGeom>
        </p:spPr>
      </p:pic>
    </p:spTree>
    <p:extLst>
      <p:ext uri="{BB962C8B-B14F-4D97-AF65-F5344CB8AC3E}">
        <p14:creationId xmlns:p14="http://schemas.microsoft.com/office/powerpoint/2010/main" val="7056409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47951" y="764704"/>
            <a:ext cx="7976089" cy="5053012"/>
          </a:xfrm>
        </p:spPr>
        <p:txBody>
          <a:bodyPr/>
          <a:lstStyle/>
          <a:p>
            <a:pPr marL="0" indent="0" algn="r" rtl="1">
              <a:buFont typeface="Arial" pitchFamily="34" charset="0"/>
              <a:buNone/>
              <a:defRPr/>
            </a:pPr>
            <a:r>
              <a:rPr lang="ar-DZ" sz="2800" dirty="0" smtClean="0">
                <a:solidFill>
                  <a:schemeClr val="accent6">
                    <a:lumMod val="50000"/>
                  </a:schemeClr>
                </a:solidFill>
                <a:latin typeface="Monotype Koufi" pitchFamily="2" charset="-78"/>
                <a:ea typeface="Monotype Koufi" pitchFamily="2" charset="-78"/>
                <a:cs typeface="Monotype Koufi" pitchFamily="2" charset="-78"/>
              </a:rPr>
              <a:t>مثال ل</a:t>
            </a:r>
            <a:r>
              <a:rPr lang="ar-JO" sz="2800" dirty="0" smtClean="0">
                <a:solidFill>
                  <a:schemeClr val="accent6">
                    <a:lumMod val="50000"/>
                  </a:schemeClr>
                </a:solidFill>
                <a:latin typeface="Monotype Koufi" pitchFamily="2" charset="-78"/>
                <a:ea typeface="Monotype Koufi" pitchFamily="2" charset="-78"/>
                <a:cs typeface="Monotype Koufi" pitchFamily="2" charset="-78"/>
              </a:rPr>
              <a:t>معيار </a:t>
            </a:r>
            <a:r>
              <a:rPr lang="ar-DZ" sz="2800" dirty="0" smtClean="0">
                <a:solidFill>
                  <a:schemeClr val="accent6">
                    <a:lumMod val="50000"/>
                  </a:schemeClr>
                </a:solidFill>
                <a:latin typeface="Monotype Koufi" pitchFamily="2" charset="-78"/>
                <a:ea typeface="Monotype Koufi" pitchFamily="2" charset="-78"/>
                <a:cs typeface="Monotype Koufi" pitchFamily="2" charset="-78"/>
              </a:rPr>
              <a:t>ثان:</a:t>
            </a:r>
          </a:p>
          <a:p>
            <a:pPr marL="0" indent="0" algn="ctr" rtl="1">
              <a:lnSpc>
                <a:spcPct val="200000"/>
              </a:lnSpc>
              <a:buFont typeface="Arial" pitchFamily="34" charset="0"/>
              <a:buNone/>
              <a:defRPr/>
            </a:pPr>
            <a:r>
              <a:rPr lang="ar-JO" sz="2800" dirty="0" smtClean="0">
                <a:solidFill>
                  <a:schemeClr val="accent6">
                    <a:lumMod val="50000"/>
                  </a:schemeClr>
                </a:solidFill>
                <a:latin typeface="Monotype Koufi" pitchFamily="2" charset="-78"/>
                <a:ea typeface="Monotype Koufi" pitchFamily="2" charset="-78"/>
                <a:cs typeface="Monotype Koufi" pitchFamily="2" charset="-78"/>
              </a:rPr>
              <a:t>ت321 </a:t>
            </a:r>
            <a:r>
              <a:rPr lang="ar-JO" sz="2800" dirty="0">
                <a:solidFill>
                  <a:schemeClr val="accent6">
                    <a:lumMod val="50000"/>
                  </a:schemeClr>
                </a:solidFill>
                <a:latin typeface="Monotype Koufi" pitchFamily="2" charset="-78"/>
                <a:ea typeface="Monotype Koufi" pitchFamily="2" charset="-78"/>
                <a:cs typeface="Monotype Koufi" pitchFamily="2" charset="-78"/>
              </a:rPr>
              <a:t>المتعلق باستعمال هيئة</a:t>
            </a:r>
            <a:endParaRPr lang="ar-DZ" sz="2800" dirty="0">
              <a:solidFill>
                <a:schemeClr val="accent6">
                  <a:lumMod val="50000"/>
                </a:schemeClr>
              </a:solidFill>
              <a:latin typeface="Monotype Koufi" pitchFamily="2" charset="-78"/>
              <a:ea typeface="Monotype Koufi" pitchFamily="2" charset="-78"/>
              <a:cs typeface="Monotype Koufi" pitchFamily="2" charset="-78"/>
            </a:endParaRPr>
          </a:p>
          <a:p>
            <a:pPr marL="0" indent="0" algn="ctr" rtl="1">
              <a:lnSpc>
                <a:spcPct val="200000"/>
              </a:lnSpc>
              <a:buFont typeface="Arial" pitchFamily="34" charset="0"/>
              <a:buNone/>
              <a:defRPr/>
            </a:pPr>
            <a:r>
              <a:rPr lang="ar-JO" sz="2800" dirty="0">
                <a:solidFill>
                  <a:schemeClr val="accent6">
                    <a:lumMod val="50000"/>
                  </a:schemeClr>
                </a:solidFill>
                <a:latin typeface="Monotype Koufi" pitchFamily="2" charset="-78"/>
                <a:ea typeface="Monotype Koufi" pitchFamily="2" charset="-78"/>
                <a:cs typeface="Monotype Koufi" pitchFamily="2" charset="-78"/>
              </a:rPr>
              <a:t> </a:t>
            </a:r>
            <a:r>
              <a:rPr lang="ar-JO" sz="2800" dirty="0" smtClean="0">
                <a:solidFill>
                  <a:schemeClr val="accent6">
                    <a:lumMod val="50000"/>
                  </a:schemeClr>
                </a:solidFill>
                <a:latin typeface="Monotype Koufi" pitchFamily="2" charset="-78"/>
                <a:ea typeface="Monotype Koufi" pitchFamily="2" charset="-78"/>
                <a:cs typeface="Monotype Koufi" pitchFamily="2" charset="-78"/>
              </a:rPr>
              <a:t>التدريس تكنولوجيا الإعلام والاتصال:</a:t>
            </a:r>
            <a:endParaRPr lang="ar-DZ" sz="2800" dirty="0" smtClean="0">
              <a:solidFill>
                <a:schemeClr val="accent6">
                  <a:lumMod val="50000"/>
                </a:schemeClr>
              </a:solidFill>
              <a:latin typeface="Monotype Koufi" pitchFamily="2" charset="-78"/>
              <a:ea typeface="Monotype Koufi" pitchFamily="2" charset="-78"/>
              <a:cs typeface="Monotype Koufi" pitchFamily="2" charset="-78"/>
            </a:endParaRPr>
          </a:p>
          <a:p>
            <a:pPr marL="0" indent="0" algn="r" rtl="1">
              <a:lnSpc>
                <a:spcPct val="200000"/>
              </a:lnSpc>
              <a:buFont typeface="Arial" pitchFamily="34" charset="0"/>
              <a:buNone/>
              <a:defRPr/>
            </a:pPr>
            <a:r>
              <a:rPr lang="ar-JO" sz="2800" dirty="0" smtClean="0">
                <a:latin typeface="Simplified Arabic" pitchFamily="18" charset="-78"/>
                <a:ea typeface="Times New Roman" pitchFamily="18" charset="0"/>
                <a:cs typeface="Simplified Arabic" pitchFamily="18" charset="-78"/>
              </a:rPr>
              <a:t>والمعيار ت321 المختار لبناء خطة تشغيلية على ضوئه هو:</a:t>
            </a:r>
            <a:endParaRPr lang="en-US" sz="1800" dirty="0" smtClean="0"/>
          </a:p>
          <a:p>
            <a:pPr marL="0" indent="0" algn="r" rtl="1">
              <a:buFont typeface="Arial" pitchFamily="34" charset="0"/>
              <a:buNone/>
              <a:defRPr/>
            </a:pPr>
            <a:endParaRPr lang="ar-DZ" sz="2800" dirty="0">
              <a:solidFill>
                <a:schemeClr val="accent6">
                  <a:lumMod val="50000"/>
                </a:schemeClr>
              </a:solidFill>
              <a:latin typeface="Monotype Koufi" pitchFamily="2" charset="-78"/>
              <a:ea typeface="Monotype Koufi" pitchFamily="2" charset="-78"/>
              <a:cs typeface="Monotype Koufi" pitchFamily="2" charset="-78"/>
            </a:endParaRPr>
          </a:p>
        </p:txBody>
      </p:sp>
      <p:sp>
        <p:nvSpPr>
          <p:cNvPr id="16387" name="AutoShape 1"/>
          <p:cNvSpPr>
            <a:spLocks noChangeArrowheads="1"/>
          </p:cNvSpPr>
          <p:nvPr/>
        </p:nvSpPr>
        <p:spPr bwMode="auto">
          <a:xfrm>
            <a:off x="899592" y="4221088"/>
            <a:ext cx="7272808" cy="1295400"/>
          </a:xfrm>
          <a:prstGeom prst="roundRect">
            <a:avLst>
              <a:gd name="adj" fmla="val 16667"/>
            </a:avLst>
          </a:prstGeom>
          <a:gradFill rotWithShape="0">
            <a:gsLst>
              <a:gs pos="0">
                <a:srgbClr val="FFFFFF"/>
              </a:gs>
              <a:gs pos="100000">
                <a:srgbClr val="B6DDE8"/>
              </a:gs>
            </a:gsLst>
            <a:lin ang="5400000" scaled="1"/>
          </a:gradFill>
          <a:ln w="12700">
            <a:solidFill>
              <a:srgbClr val="92CDDC"/>
            </a:solidFill>
            <a:round/>
            <a:headEnd/>
            <a:tailEnd/>
          </a:ln>
          <a:effectLst>
            <a:outerShdw dist="28398" dir="3806097" algn="ctr" rotWithShape="0">
              <a:srgbClr val="205867">
                <a:alpha val="50000"/>
              </a:srgbClr>
            </a:outerShdw>
          </a:effectLst>
        </p:spPr>
        <p:txBody>
          <a:bodyPr/>
          <a:lstStyle/>
          <a:p>
            <a:pPr algn="ctr" rtl="1"/>
            <a:r>
              <a:rPr lang="ar-JO" sz="3200" dirty="0">
                <a:latin typeface="Simplified Arabic" pitchFamily="18" charset="-78"/>
                <a:ea typeface="Times New Roman" pitchFamily="18" charset="0"/>
                <a:cs typeface="Simplified Arabic" pitchFamily="18" charset="-78"/>
              </a:rPr>
              <a:t>يستعمل</a:t>
            </a:r>
            <a:r>
              <a:rPr lang="ar-JO" sz="3200" dirty="0">
                <a:latin typeface="Traditional Arabic" pitchFamily="18" charset="-78"/>
                <a:ea typeface="Times New Roman" pitchFamily="18" charset="0"/>
                <a:cs typeface="Traditional Arabic" pitchFamily="18" charset="-78"/>
              </a:rPr>
              <a:t> </a:t>
            </a:r>
            <a:r>
              <a:rPr lang="ar-JO" sz="3200" dirty="0">
                <a:latin typeface="Simplified Arabic" pitchFamily="18" charset="-78"/>
                <a:ea typeface="Times New Roman" pitchFamily="18" charset="0"/>
                <a:cs typeface="Simplified Arabic" pitchFamily="18" charset="-78"/>
              </a:rPr>
              <a:t>الأساتذة</a:t>
            </a:r>
            <a:r>
              <a:rPr lang="ar-JO" sz="3200" dirty="0">
                <a:latin typeface="Traditional Arabic" pitchFamily="18" charset="-78"/>
                <a:ea typeface="Times New Roman" pitchFamily="18" charset="0"/>
                <a:cs typeface="Traditional Arabic" pitchFamily="18" charset="-78"/>
              </a:rPr>
              <a:t> </a:t>
            </a:r>
            <a:r>
              <a:rPr lang="ar-JO" sz="3200" dirty="0">
                <a:latin typeface="Simplified Arabic" pitchFamily="18" charset="-78"/>
                <a:ea typeface="Times New Roman" pitchFamily="18" charset="0"/>
                <a:cs typeface="Simplified Arabic" pitchFamily="18" charset="-78"/>
              </a:rPr>
              <a:t>تكنولوجيات</a:t>
            </a:r>
            <a:r>
              <a:rPr lang="ar-JO" sz="3200" dirty="0">
                <a:latin typeface="Traditional Arabic" pitchFamily="18" charset="-78"/>
                <a:ea typeface="Times New Roman" pitchFamily="18" charset="0"/>
                <a:cs typeface="Traditional Arabic" pitchFamily="18" charset="-78"/>
              </a:rPr>
              <a:t> </a:t>
            </a:r>
            <a:r>
              <a:rPr lang="ar-JO" sz="3200" dirty="0">
                <a:latin typeface="Simplified Arabic" pitchFamily="18" charset="-78"/>
                <a:ea typeface="Times New Roman" pitchFamily="18" charset="0"/>
                <a:cs typeface="Simplified Arabic" pitchFamily="18" charset="-78"/>
              </a:rPr>
              <a:t>الإعلام</a:t>
            </a:r>
            <a:r>
              <a:rPr lang="ar-JO" sz="3200" dirty="0">
                <a:latin typeface="Traditional Arabic" pitchFamily="18" charset="-78"/>
                <a:ea typeface="Times New Roman" pitchFamily="18" charset="0"/>
                <a:cs typeface="Traditional Arabic" pitchFamily="18" charset="-78"/>
              </a:rPr>
              <a:t> </a:t>
            </a:r>
            <a:r>
              <a:rPr lang="ar-JO" sz="3200" dirty="0">
                <a:latin typeface="Simplified Arabic" pitchFamily="18" charset="-78"/>
                <a:ea typeface="Times New Roman" pitchFamily="18" charset="0"/>
                <a:cs typeface="Simplified Arabic" pitchFamily="18" charset="-78"/>
              </a:rPr>
              <a:t>و</a:t>
            </a:r>
            <a:r>
              <a:rPr lang="ar-JO" sz="3200" dirty="0">
                <a:latin typeface="Traditional Arabic" pitchFamily="18" charset="-78"/>
                <a:ea typeface="Times New Roman" pitchFamily="18" charset="0"/>
                <a:cs typeface="Traditional Arabic" pitchFamily="18" charset="-78"/>
              </a:rPr>
              <a:t> </a:t>
            </a:r>
            <a:r>
              <a:rPr lang="ar-JO" sz="3200" dirty="0">
                <a:latin typeface="Simplified Arabic" pitchFamily="18" charset="-78"/>
                <a:ea typeface="Times New Roman" pitchFamily="18" charset="0"/>
                <a:cs typeface="Simplified Arabic" pitchFamily="18" charset="-78"/>
              </a:rPr>
              <a:t>الاتصال.</a:t>
            </a:r>
            <a:endParaRPr lang="en-US" sz="1600" dirty="0"/>
          </a:p>
          <a:p>
            <a:pPr algn="ctr" rtl="1"/>
            <a:r>
              <a:rPr lang="fr-FR" sz="2400" dirty="0">
                <a:cs typeface="Arial" pitchFamily="34" charset="0"/>
              </a:rPr>
              <a:t>Les enseignants font usage des TIC</a:t>
            </a:r>
            <a:r>
              <a:rPr lang="fr-FR" sz="3200" dirty="0">
                <a:latin typeface="Traditional Arabic" pitchFamily="18" charset="-78"/>
                <a:cs typeface="Traditional Arabic" pitchFamily="18" charset="-78"/>
              </a:rPr>
              <a:t>.</a:t>
            </a:r>
            <a:endParaRPr lang="fr-FR" sz="4800" dirty="0">
              <a:cs typeface="Arial" pitchFamily="34" charset="0"/>
            </a:endParaRPr>
          </a:p>
        </p:txBody>
      </p:sp>
      <p:sp>
        <p:nvSpPr>
          <p:cNvPr id="16388"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0D2BF9E4-DAE7-425F-9035-3890C5499295}" type="slidenum">
              <a:rPr lang="en-US" altLang="ar-JO" sz="1200">
                <a:solidFill>
                  <a:srgbClr val="898989"/>
                </a:solidFill>
              </a:rPr>
              <a:pPr algn="r" eaLnBrk="1" hangingPunct="1"/>
              <a:t>20</a:t>
            </a:fld>
            <a:endParaRPr lang="en-US" altLang="ar-JO" sz="1200">
              <a:solidFill>
                <a:srgbClr val="898989"/>
              </a:solidFill>
            </a:endParaRPr>
          </a:p>
        </p:txBody>
      </p:sp>
    </p:spTree>
    <p:extLst>
      <p:ext uri="{BB962C8B-B14F-4D97-AF65-F5344CB8AC3E}">
        <p14:creationId xmlns:p14="http://schemas.microsoft.com/office/powerpoint/2010/main" val="38971393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additive="base">
                                        <p:cTn id="7"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xEl>
                                              <p:pRg st="1" end="1"/>
                                            </p:txEl>
                                          </p:spTgt>
                                        </p:tgtEl>
                                        <p:attrNameLst>
                                          <p:attrName>style.visibility</p:attrName>
                                        </p:attrNameLst>
                                      </p:cBhvr>
                                      <p:to>
                                        <p:strVal val="visible"/>
                                      </p:to>
                                    </p:set>
                                    <p:anim calcmode="lin" valueType="num">
                                      <p:cBhvr additive="base">
                                        <p:cTn id="13" dur="500" fill="hold"/>
                                        <p:tgtEl>
                                          <p:spTgt spid="614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6">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146">
                                            <p:txEl>
                                              <p:pRg st="2" end="2"/>
                                            </p:txEl>
                                          </p:spTgt>
                                        </p:tgtEl>
                                        <p:attrNameLst>
                                          <p:attrName>style.visibility</p:attrName>
                                        </p:attrNameLst>
                                      </p:cBhvr>
                                      <p:to>
                                        <p:strVal val="visible"/>
                                      </p:to>
                                    </p:set>
                                    <p:anim calcmode="lin" valueType="num">
                                      <p:cBhvr additive="base">
                                        <p:cTn id="17" dur="500" fill="hold"/>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14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6" presetClass="entr" presetSubtype="16" fill="hold" nodeType="clickEffect">
                                  <p:stCondLst>
                                    <p:cond delay="0"/>
                                  </p:stCondLst>
                                  <p:childTnLst>
                                    <p:set>
                                      <p:cBhvr>
                                        <p:cTn id="22" dur="1" fill="hold">
                                          <p:stCondLst>
                                            <p:cond delay="0"/>
                                          </p:stCondLst>
                                        </p:cTn>
                                        <p:tgtEl>
                                          <p:spTgt spid="6146">
                                            <p:txEl>
                                              <p:pRg st="3" end="3"/>
                                            </p:txEl>
                                          </p:spTgt>
                                        </p:tgtEl>
                                        <p:attrNameLst>
                                          <p:attrName>style.visibility</p:attrName>
                                        </p:attrNameLst>
                                      </p:cBhvr>
                                      <p:to>
                                        <p:strVal val="visible"/>
                                      </p:to>
                                    </p:set>
                                    <p:animEffect transition="in" filter="circle(in)">
                                      <p:cBhvr>
                                        <p:cTn id="23" dur="2000"/>
                                        <p:tgtEl>
                                          <p:spTgt spid="614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16387"/>
                                        </p:tgtEl>
                                        <p:attrNameLst>
                                          <p:attrName>style.visibility</p:attrName>
                                        </p:attrNameLst>
                                      </p:cBhvr>
                                      <p:to>
                                        <p:strVal val="visible"/>
                                      </p:to>
                                    </p:set>
                                    <p:animEffect transition="in" filter="wipe(down)">
                                      <p:cBhvr>
                                        <p:cTn id="28" dur="580">
                                          <p:stCondLst>
                                            <p:cond delay="0"/>
                                          </p:stCondLst>
                                        </p:cTn>
                                        <p:tgtEl>
                                          <p:spTgt spid="16387"/>
                                        </p:tgtEl>
                                      </p:cBhvr>
                                    </p:animEffect>
                                    <p:anim calcmode="lin" valueType="num">
                                      <p:cBhvr>
                                        <p:cTn id="29" dur="1822" tmFilter="0,0; 0.14,0.36; 0.43,0.73; 0.71,0.91; 1.0,1.0">
                                          <p:stCondLst>
                                            <p:cond delay="0"/>
                                          </p:stCondLst>
                                        </p:cTn>
                                        <p:tgtEl>
                                          <p:spTgt spid="16387"/>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6387"/>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6387"/>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6387"/>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6387"/>
                                        </p:tgtEl>
                                        <p:attrNameLst>
                                          <p:attrName>ppt_y</p:attrName>
                                        </p:attrNameLst>
                                      </p:cBhvr>
                                      <p:tavLst>
                                        <p:tav tm="0" fmla="#ppt_y-sin(pi*$)/81">
                                          <p:val>
                                            <p:fltVal val="0"/>
                                          </p:val>
                                        </p:tav>
                                        <p:tav tm="100000">
                                          <p:val>
                                            <p:fltVal val="1"/>
                                          </p:val>
                                        </p:tav>
                                      </p:tavLst>
                                    </p:anim>
                                    <p:animScale>
                                      <p:cBhvr>
                                        <p:cTn id="34" dur="26">
                                          <p:stCondLst>
                                            <p:cond delay="650"/>
                                          </p:stCondLst>
                                        </p:cTn>
                                        <p:tgtEl>
                                          <p:spTgt spid="16387"/>
                                        </p:tgtEl>
                                      </p:cBhvr>
                                      <p:to x="100000" y="60000"/>
                                    </p:animScale>
                                    <p:animScale>
                                      <p:cBhvr>
                                        <p:cTn id="35" dur="166" decel="50000">
                                          <p:stCondLst>
                                            <p:cond delay="676"/>
                                          </p:stCondLst>
                                        </p:cTn>
                                        <p:tgtEl>
                                          <p:spTgt spid="16387"/>
                                        </p:tgtEl>
                                      </p:cBhvr>
                                      <p:to x="100000" y="100000"/>
                                    </p:animScale>
                                    <p:animScale>
                                      <p:cBhvr>
                                        <p:cTn id="36" dur="26">
                                          <p:stCondLst>
                                            <p:cond delay="1312"/>
                                          </p:stCondLst>
                                        </p:cTn>
                                        <p:tgtEl>
                                          <p:spTgt spid="16387"/>
                                        </p:tgtEl>
                                      </p:cBhvr>
                                      <p:to x="100000" y="80000"/>
                                    </p:animScale>
                                    <p:animScale>
                                      <p:cBhvr>
                                        <p:cTn id="37" dur="166" decel="50000">
                                          <p:stCondLst>
                                            <p:cond delay="1338"/>
                                          </p:stCondLst>
                                        </p:cTn>
                                        <p:tgtEl>
                                          <p:spTgt spid="16387"/>
                                        </p:tgtEl>
                                      </p:cBhvr>
                                      <p:to x="100000" y="100000"/>
                                    </p:animScale>
                                    <p:animScale>
                                      <p:cBhvr>
                                        <p:cTn id="38" dur="26">
                                          <p:stCondLst>
                                            <p:cond delay="1642"/>
                                          </p:stCondLst>
                                        </p:cTn>
                                        <p:tgtEl>
                                          <p:spTgt spid="16387"/>
                                        </p:tgtEl>
                                      </p:cBhvr>
                                      <p:to x="100000" y="90000"/>
                                    </p:animScale>
                                    <p:animScale>
                                      <p:cBhvr>
                                        <p:cTn id="39" dur="166" decel="50000">
                                          <p:stCondLst>
                                            <p:cond delay="1668"/>
                                          </p:stCondLst>
                                        </p:cTn>
                                        <p:tgtEl>
                                          <p:spTgt spid="16387"/>
                                        </p:tgtEl>
                                      </p:cBhvr>
                                      <p:to x="100000" y="100000"/>
                                    </p:animScale>
                                    <p:animScale>
                                      <p:cBhvr>
                                        <p:cTn id="40" dur="26">
                                          <p:stCondLst>
                                            <p:cond delay="1808"/>
                                          </p:stCondLst>
                                        </p:cTn>
                                        <p:tgtEl>
                                          <p:spTgt spid="16387"/>
                                        </p:tgtEl>
                                      </p:cBhvr>
                                      <p:to x="100000" y="95000"/>
                                    </p:animScale>
                                    <p:animScale>
                                      <p:cBhvr>
                                        <p:cTn id="41" dur="166" decel="50000">
                                          <p:stCondLst>
                                            <p:cond delay="1834"/>
                                          </p:stCondLst>
                                        </p:cTn>
                                        <p:tgtEl>
                                          <p:spTgt spid="1638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02248" y="548680"/>
            <a:ext cx="7976089" cy="5053012"/>
          </a:xfrm>
        </p:spPr>
        <p:txBody>
          <a:bodyPr/>
          <a:lstStyle/>
          <a:p>
            <a:pPr marL="0" indent="0" algn="r" rtl="1">
              <a:lnSpc>
                <a:spcPct val="150000"/>
              </a:lnSpc>
              <a:buFont typeface="Arial" pitchFamily="34" charset="0"/>
              <a:buNone/>
              <a:defRPr/>
            </a:pPr>
            <a:r>
              <a:rPr lang="ar-JO" sz="2800" dirty="0" smtClean="0">
                <a:latin typeface="Simplified Arabic" pitchFamily="18" charset="-78"/>
                <a:ea typeface="Times New Roman" pitchFamily="18" charset="0"/>
                <a:cs typeface="Simplified Arabic" pitchFamily="18" charset="-78"/>
              </a:rPr>
              <a:t>ويندرج هذا</a:t>
            </a:r>
            <a:r>
              <a:rPr lang="ar-JO" sz="2800" b="1" dirty="0" smtClean="0">
                <a:latin typeface="Simplified Arabic" pitchFamily="18" charset="-78"/>
                <a:ea typeface="Times New Roman" pitchFamily="18" charset="0"/>
                <a:cs typeface="Simplified Arabic" pitchFamily="18" charset="-78"/>
              </a:rPr>
              <a:t> المعيار </a:t>
            </a:r>
            <a:r>
              <a:rPr lang="ar-JO" sz="2800" dirty="0" smtClean="0">
                <a:latin typeface="Simplified Arabic" pitchFamily="18" charset="-78"/>
                <a:ea typeface="Times New Roman" pitchFamily="18" charset="0"/>
                <a:cs typeface="Simplified Arabic" pitchFamily="18" charset="-78"/>
              </a:rPr>
              <a:t>تحت </a:t>
            </a:r>
            <a:r>
              <a:rPr lang="ar-JO" sz="2800" b="1" dirty="0" smtClean="0">
                <a:latin typeface="Simplified Arabic" pitchFamily="18" charset="-78"/>
                <a:ea typeface="Times New Roman" pitchFamily="18" charset="0"/>
                <a:cs typeface="Simplified Arabic" pitchFamily="18" charset="-78"/>
              </a:rPr>
              <a:t>المرجع</a:t>
            </a:r>
            <a:r>
              <a:rPr lang="ar-JO" sz="2800" dirty="0" smtClean="0">
                <a:latin typeface="Simplified Arabic" pitchFamily="18" charset="-78"/>
                <a:ea typeface="Times New Roman" pitchFamily="18" charset="0"/>
                <a:cs typeface="Simplified Arabic" pitchFamily="18" charset="-78"/>
              </a:rPr>
              <a:t> ت 31: الذي ينص على:</a:t>
            </a:r>
            <a:endParaRPr lang="ar-DZ" sz="2800" dirty="0" smtClean="0">
              <a:latin typeface="Simplified Arabic" pitchFamily="18" charset="-78"/>
              <a:ea typeface="Times New Roman" pitchFamily="18" charset="0"/>
              <a:cs typeface="Simplified Arabic" pitchFamily="18" charset="-78"/>
            </a:endParaRPr>
          </a:p>
          <a:p>
            <a:pPr marL="0" indent="0" algn="r" rtl="1">
              <a:lnSpc>
                <a:spcPct val="150000"/>
              </a:lnSpc>
              <a:buFont typeface="Arial" pitchFamily="34" charset="0"/>
              <a:buNone/>
              <a:defRPr/>
            </a:pPr>
            <a:endParaRPr lang="ar-DZ" sz="2800" dirty="0">
              <a:latin typeface="Simplified Arabic" pitchFamily="18" charset="-78"/>
              <a:ea typeface="Times New Roman" pitchFamily="18" charset="0"/>
              <a:cs typeface="Simplified Arabic" pitchFamily="18" charset="-78"/>
            </a:endParaRPr>
          </a:p>
          <a:p>
            <a:pPr marL="0" indent="0" algn="r" rtl="1">
              <a:lnSpc>
                <a:spcPct val="150000"/>
              </a:lnSpc>
              <a:buFont typeface="Arial" pitchFamily="34" charset="0"/>
              <a:buNone/>
              <a:defRPr/>
            </a:pPr>
            <a:endParaRPr lang="ar-DZ" sz="2800" dirty="0" smtClean="0">
              <a:latin typeface="Simplified Arabic" pitchFamily="18" charset="-78"/>
              <a:ea typeface="Times New Roman" pitchFamily="18" charset="0"/>
              <a:cs typeface="Simplified Arabic" pitchFamily="18" charset="-78"/>
            </a:endParaRPr>
          </a:p>
          <a:p>
            <a:pPr marL="0" indent="0" algn="r" rtl="1">
              <a:lnSpc>
                <a:spcPct val="150000"/>
              </a:lnSpc>
              <a:buFont typeface="Arial" pitchFamily="34" charset="0"/>
              <a:buNone/>
              <a:defRPr/>
            </a:pPr>
            <a:endParaRPr lang="ar-DZ" sz="2800" dirty="0">
              <a:latin typeface="Simplified Arabic" pitchFamily="18" charset="-78"/>
              <a:ea typeface="Monotype Koufi" pitchFamily="2" charset="-78"/>
              <a:cs typeface="Simplified Arabic" pitchFamily="18" charset="-78"/>
            </a:endParaRPr>
          </a:p>
          <a:p>
            <a:pPr marL="0" indent="0" algn="r" rtl="1">
              <a:lnSpc>
                <a:spcPct val="150000"/>
              </a:lnSpc>
              <a:buFont typeface="Arial" pitchFamily="34" charset="0"/>
              <a:buNone/>
              <a:defRPr/>
            </a:pPr>
            <a:r>
              <a:rPr lang="ar-JO" sz="2800" b="1" dirty="0" smtClean="0"/>
              <a:t>ويعني </a:t>
            </a:r>
            <a:r>
              <a:rPr lang="ar-JO" sz="2800" b="1" dirty="0"/>
              <a:t>هذا المرجع: </a:t>
            </a:r>
            <a:r>
              <a:rPr lang="ar-JO" sz="2800" dirty="0"/>
              <a:t>أنّ على المؤسسة التزود بالوسائل وطرق التدريس الحديثة كي تجعل عرضها للتكوين جذابا ومرئيا</a:t>
            </a:r>
            <a:r>
              <a:rPr lang="en-US" sz="2800" dirty="0"/>
              <a:t>. </a:t>
            </a:r>
            <a:endParaRPr lang="ar-DZ" sz="2800" dirty="0">
              <a:solidFill>
                <a:schemeClr val="accent6">
                  <a:lumMod val="50000"/>
                </a:schemeClr>
              </a:solidFill>
              <a:latin typeface="Monotype Koufi" pitchFamily="2" charset="-78"/>
              <a:ea typeface="Monotype Koufi" pitchFamily="2" charset="-78"/>
              <a:cs typeface="Monotype Koufi" pitchFamily="2" charset="-78"/>
            </a:endParaRPr>
          </a:p>
        </p:txBody>
      </p:sp>
      <p:sp>
        <p:nvSpPr>
          <p:cNvPr id="17411"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17412" name="AutoShape 1"/>
          <p:cNvSpPr>
            <a:spLocks noChangeArrowheads="1"/>
          </p:cNvSpPr>
          <p:nvPr/>
        </p:nvSpPr>
        <p:spPr bwMode="auto">
          <a:xfrm>
            <a:off x="1979712" y="1700808"/>
            <a:ext cx="5055577" cy="1152525"/>
          </a:xfrm>
          <a:prstGeom prst="roundRect">
            <a:avLst>
              <a:gd name="adj" fmla="val 16667"/>
            </a:avLst>
          </a:prstGeom>
          <a:gradFill rotWithShape="0">
            <a:gsLst>
              <a:gs pos="0">
                <a:srgbClr val="FFFFFF"/>
              </a:gs>
              <a:gs pos="100000">
                <a:srgbClr val="B6DDE8"/>
              </a:gs>
            </a:gsLst>
            <a:lin ang="5400000" scaled="1"/>
          </a:gradFill>
          <a:ln w="12700">
            <a:solidFill>
              <a:srgbClr val="92CDDC"/>
            </a:solidFill>
            <a:round/>
            <a:headEnd/>
            <a:tailEnd/>
          </a:ln>
          <a:effectLst>
            <a:outerShdw dist="28398" dir="3806097" algn="ctr" rotWithShape="0">
              <a:srgbClr val="205867">
                <a:alpha val="50000"/>
              </a:srgbClr>
            </a:outerShdw>
          </a:effectLst>
        </p:spPr>
        <p:txBody>
          <a:bodyPr/>
          <a:lstStyle/>
          <a:p>
            <a:pPr algn="ctr" rtl="1"/>
            <a:r>
              <a:rPr lang="ar-JO" sz="3200">
                <a:latin typeface="Simplified Arabic" pitchFamily="18" charset="-78"/>
                <a:ea typeface="Times New Roman" pitchFamily="18" charset="0"/>
                <a:cs typeface="Simplified Arabic" pitchFamily="18" charset="-78"/>
              </a:rPr>
              <a:t>"يستند</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عرض</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التكوین</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على</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مقاربات</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بيداغوجية</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ملائمة</a:t>
            </a:r>
            <a:r>
              <a:rPr lang="ar-JO" sz="3200">
                <a:latin typeface="Traditional Arabic" pitchFamily="18" charset="-78"/>
                <a:ea typeface="Times New Roman" pitchFamily="18" charset="0"/>
                <a:cs typeface="Traditional Arabic" pitchFamily="18" charset="-78"/>
              </a:rPr>
              <a:t> </a:t>
            </a:r>
            <a:r>
              <a:rPr lang="ar-JO" sz="3200">
                <a:latin typeface="Simplified Arabic" pitchFamily="18" charset="-78"/>
                <a:ea typeface="Times New Roman" pitchFamily="18" charset="0"/>
                <a:cs typeface="Simplified Arabic" pitchFamily="18" charset="-78"/>
              </a:rPr>
              <a:t>ومبتكرة"</a:t>
            </a:r>
            <a:endParaRPr lang="ar-JO" sz="4800"/>
          </a:p>
        </p:txBody>
      </p:sp>
      <p:sp>
        <p:nvSpPr>
          <p:cNvPr id="17413"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0B060997-9741-4E11-AC7F-39258C869190}" type="slidenum">
              <a:rPr lang="en-US" altLang="ar-JO" sz="1200">
                <a:solidFill>
                  <a:srgbClr val="898989"/>
                </a:solidFill>
              </a:rPr>
              <a:pPr algn="r" eaLnBrk="1" hangingPunct="1"/>
              <a:t>21</a:t>
            </a:fld>
            <a:endParaRPr lang="en-US" altLang="ar-JO" sz="1200">
              <a:solidFill>
                <a:srgbClr val="898989"/>
              </a:solidFill>
            </a:endParaRPr>
          </a:p>
        </p:txBody>
      </p:sp>
    </p:spTree>
    <p:extLst>
      <p:ext uri="{BB962C8B-B14F-4D97-AF65-F5344CB8AC3E}">
        <p14:creationId xmlns:p14="http://schemas.microsoft.com/office/powerpoint/2010/main" val="172209446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heel(1)">
                                      <p:cBhvr>
                                        <p:cTn id="7" dur="20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circle(in)">
                                      <p:cBhvr>
                                        <p:cTn id="12" dur="2000"/>
                                        <p:tgtEl>
                                          <p:spTgt spid="174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6" presetClass="entr" presetSubtype="0" fill="hold" nodeType="clickEffect">
                                  <p:stCondLst>
                                    <p:cond delay="0"/>
                                  </p:stCondLst>
                                  <p:childTnLst>
                                    <p:set>
                                      <p:cBhvr>
                                        <p:cTn id="16" dur="1" fill="hold">
                                          <p:stCondLst>
                                            <p:cond delay="0"/>
                                          </p:stCondLst>
                                        </p:cTn>
                                        <p:tgtEl>
                                          <p:spTgt spid="6146">
                                            <p:txEl>
                                              <p:pRg st="4" end="4"/>
                                            </p:txEl>
                                          </p:spTgt>
                                        </p:tgtEl>
                                        <p:attrNameLst>
                                          <p:attrName>style.visibility</p:attrName>
                                        </p:attrNameLst>
                                      </p:cBhvr>
                                      <p:to>
                                        <p:strVal val="visible"/>
                                      </p:to>
                                    </p:set>
                                    <p:animEffect transition="in" filter="wipe(down)">
                                      <p:cBhvr>
                                        <p:cTn id="17" dur="580">
                                          <p:stCondLst>
                                            <p:cond delay="0"/>
                                          </p:stCondLst>
                                        </p:cTn>
                                        <p:tgtEl>
                                          <p:spTgt spid="6146">
                                            <p:txEl>
                                              <p:pRg st="4" end="4"/>
                                            </p:txEl>
                                          </p:spTgt>
                                        </p:tgtEl>
                                      </p:cBhvr>
                                    </p:animEffect>
                                    <p:anim calcmode="lin" valueType="num">
                                      <p:cBhvr>
                                        <p:cTn id="18" dur="1822" tmFilter="0,0; 0.14,0.36; 0.43,0.73; 0.71,0.91; 1.0,1.0">
                                          <p:stCondLst>
                                            <p:cond delay="0"/>
                                          </p:stCondLst>
                                        </p:cTn>
                                        <p:tgtEl>
                                          <p:spTgt spid="6146">
                                            <p:txEl>
                                              <p:pRg st="4" end="4"/>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146">
                                            <p:txEl>
                                              <p:pRg st="4" end="4"/>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146">
                                            <p:txEl>
                                              <p:pRg st="4" end="4"/>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146">
                                            <p:txEl>
                                              <p:pRg st="4" end="4"/>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146">
                                            <p:txEl>
                                              <p:pRg st="4" end="4"/>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6146">
                                            <p:txEl>
                                              <p:pRg st="4" end="4"/>
                                            </p:txEl>
                                          </p:spTgt>
                                        </p:tgtEl>
                                      </p:cBhvr>
                                      <p:to x="100000" y="60000"/>
                                    </p:animScale>
                                    <p:animScale>
                                      <p:cBhvr>
                                        <p:cTn id="24" dur="166" decel="50000">
                                          <p:stCondLst>
                                            <p:cond delay="676"/>
                                          </p:stCondLst>
                                        </p:cTn>
                                        <p:tgtEl>
                                          <p:spTgt spid="6146">
                                            <p:txEl>
                                              <p:pRg st="4" end="4"/>
                                            </p:txEl>
                                          </p:spTgt>
                                        </p:tgtEl>
                                      </p:cBhvr>
                                      <p:to x="100000" y="100000"/>
                                    </p:animScale>
                                    <p:animScale>
                                      <p:cBhvr>
                                        <p:cTn id="25" dur="26">
                                          <p:stCondLst>
                                            <p:cond delay="1312"/>
                                          </p:stCondLst>
                                        </p:cTn>
                                        <p:tgtEl>
                                          <p:spTgt spid="6146">
                                            <p:txEl>
                                              <p:pRg st="4" end="4"/>
                                            </p:txEl>
                                          </p:spTgt>
                                        </p:tgtEl>
                                      </p:cBhvr>
                                      <p:to x="100000" y="80000"/>
                                    </p:animScale>
                                    <p:animScale>
                                      <p:cBhvr>
                                        <p:cTn id="26" dur="166" decel="50000">
                                          <p:stCondLst>
                                            <p:cond delay="1338"/>
                                          </p:stCondLst>
                                        </p:cTn>
                                        <p:tgtEl>
                                          <p:spTgt spid="6146">
                                            <p:txEl>
                                              <p:pRg st="4" end="4"/>
                                            </p:txEl>
                                          </p:spTgt>
                                        </p:tgtEl>
                                      </p:cBhvr>
                                      <p:to x="100000" y="100000"/>
                                    </p:animScale>
                                    <p:animScale>
                                      <p:cBhvr>
                                        <p:cTn id="27" dur="26">
                                          <p:stCondLst>
                                            <p:cond delay="1642"/>
                                          </p:stCondLst>
                                        </p:cTn>
                                        <p:tgtEl>
                                          <p:spTgt spid="6146">
                                            <p:txEl>
                                              <p:pRg st="4" end="4"/>
                                            </p:txEl>
                                          </p:spTgt>
                                        </p:tgtEl>
                                      </p:cBhvr>
                                      <p:to x="100000" y="90000"/>
                                    </p:animScale>
                                    <p:animScale>
                                      <p:cBhvr>
                                        <p:cTn id="28" dur="166" decel="50000">
                                          <p:stCondLst>
                                            <p:cond delay="1668"/>
                                          </p:stCondLst>
                                        </p:cTn>
                                        <p:tgtEl>
                                          <p:spTgt spid="6146">
                                            <p:txEl>
                                              <p:pRg st="4" end="4"/>
                                            </p:txEl>
                                          </p:spTgt>
                                        </p:tgtEl>
                                      </p:cBhvr>
                                      <p:to x="100000" y="100000"/>
                                    </p:animScale>
                                    <p:animScale>
                                      <p:cBhvr>
                                        <p:cTn id="29" dur="26">
                                          <p:stCondLst>
                                            <p:cond delay="1808"/>
                                          </p:stCondLst>
                                        </p:cTn>
                                        <p:tgtEl>
                                          <p:spTgt spid="6146">
                                            <p:txEl>
                                              <p:pRg st="4" end="4"/>
                                            </p:txEl>
                                          </p:spTgt>
                                        </p:tgtEl>
                                      </p:cBhvr>
                                      <p:to x="100000" y="95000"/>
                                    </p:animScale>
                                    <p:animScale>
                                      <p:cBhvr>
                                        <p:cTn id="30" dur="166" decel="50000">
                                          <p:stCondLst>
                                            <p:cond delay="1834"/>
                                          </p:stCondLst>
                                        </p:cTn>
                                        <p:tgtEl>
                                          <p:spTgt spid="6146">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395536" y="548680"/>
            <a:ext cx="7976089" cy="5053012"/>
          </a:xfrm>
        </p:spPr>
        <p:txBody>
          <a:bodyPr/>
          <a:lstStyle/>
          <a:p>
            <a:pPr marL="0" indent="0" algn="r" rtl="1">
              <a:lnSpc>
                <a:spcPct val="150000"/>
              </a:lnSpc>
              <a:buFont typeface="Arial" pitchFamily="34" charset="0"/>
              <a:buNone/>
              <a:defRPr/>
            </a:pPr>
            <a:r>
              <a:rPr lang="ar-JO" sz="2800" dirty="0" smtClean="0">
                <a:latin typeface="Simplified Arabic" pitchFamily="18" charset="-78"/>
                <a:ea typeface="Times New Roman" pitchFamily="18" charset="0"/>
                <a:cs typeface="Simplified Arabic" pitchFamily="18" charset="-78"/>
              </a:rPr>
              <a:t>ويتبع هذا المرجع للحقل ت1: الذي ينص على:</a:t>
            </a:r>
            <a:endParaRPr lang="ar-DZ" sz="2800" dirty="0" smtClean="0">
              <a:latin typeface="Simplified Arabic" pitchFamily="18" charset="-78"/>
              <a:ea typeface="Times New Roman" pitchFamily="18" charset="0"/>
              <a:cs typeface="Simplified Arabic" pitchFamily="18" charset="-78"/>
            </a:endParaRPr>
          </a:p>
          <a:p>
            <a:pPr marL="0" indent="0" algn="r" rtl="1">
              <a:lnSpc>
                <a:spcPct val="150000"/>
              </a:lnSpc>
              <a:buFont typeface="Arial" pitchFamily="34" charset="0"/>
              <a:buNone/>
              <a:defRPr/>
            </a:pPr>
            <a:endParaRPr lang="ar-DZ" sz="2800" dirty="0">
              <a:latin typeface="Simplified Arabic" pitchFamily="18" charset="-78"/>
              <a:ea typeface="Times New Roman" pitchFamily="18" charset="0"/>
              <a:cs typeface="Simplified Arabic" pitchFamily="18" charset="-78"/>
            </a:endParaRPr>
          </a:p>
          <a:p>
            <a:pPr marL="0" indent="0" algn="r" rtl="1">
              <a:lnSpc>
                <a:spcPct val="150000"/>
              </a:lnSpc>
              <a:buFont typeface="Arial" pitchFamily="34" charset="0"/>
              <a:buNone/>
              <a:defRPr/>
            </a:pPr>
            <a:endParaRPr lang="ar-DZ" sz="2800" dirty="0" smtClean="0">
              <a:latin typeface="Simplified Arabic" pitchFamily="18" charset="-78"/>
              <a:ea typeface="Times New Roman" pitchFamily="18" charset="0"/>
              <a:cs typeface="Simplified Arabic" pitchFamily="18" charset="-78"/>
            </a:endParaRPr>
          </a:p>
          <a:p>
            <a:pPr marL="0" indent="0" algn="just" rtl="1">
              <a:lnSpc>
                <a:spcPct val="150000"/>
              </a:lnSpc>
              <a:buFont typeface="Arial" pitchFamily="34" charset="0"/>
              <a:buNone/>
              <a:defRPr/>
            </a:pPr>
            <a:r>
              <a:rPr lang="ar-JO" sz="2800" dirty="0" smtClean="0"/>
              <a:t>ويتعلق </a:t>
            </a:r>
            <a:r>
              <a:rPr lang="ar-JO" sz="2800" dirty="0"/>
              <a:t>الأمر بإقامة برامج تكوين مفصلة وتوفير الأدوات اللازمة لمتابعة وتطوير أو تحسين هذه البرامج</a:t>
            </a:r>
            <a:r>
              <a:rPr lang="en-US" sz="2800" dirty="0"/>
              <a:t>. </a:t>
            </a:r>
            <a:r>
              <a:rPr lang="ar-DZ" sz="2800" dirty="0" smtClean="0"/>
              <a:t>,</a:t>
            </a:r>
          </a:p>
          <a:p>
            <a:pPr marL="0" indent="0" algn="just" rtl="1">
              <a:lnSpc>
                <a:spcPct val="150000"/>
              </a:lnSpc>
              <a:buFont typeface="Arial" pitchFamily="34" charset="0"/>
              <a:buNone/>
              <a:defRPr/>
            </a:pPr>
            <a:r>
              <a:rPr lang="ar-JO" sz="2800" dirty="0" smtClean="0"/>
              <a:t>وهذا </a:t>
            </a:r>
            <a:r>
              <a:rPr lang="ar-JO" sz="2800" dirty="0"/>
              <a:t>الحقل يتبع لميدان: التكوين الذي يرمز إليه بالرمز ت.</a:t>
            </a:r>
            <a:endParaRPr lang="en-US" sz="2800" dirty="0"/>
          </a:p>
          <a:p>
            <a:pPr marL="0" indent="0" algn="r" rtl="1">
              <a:buFont typeface="Arial" pitchFamily="34" charset="0"/>
              <a:buNone/>
              <a:defRPr/>
            </a:pPr>
            <a:endParaRPr lang="ar-DZ" sz="2800" dirty="0">
              <a:solidFill>
                <a:schemeClr val="accent6">
                  <a:lumMod val="50000"/>
                </a:schemeClr>
              </a:solidFill>
              <a:latin typeface="Monotype Koufi" pitchFamily="2" charset="-78"/>
              <a:ea typeface="Monotype Koufi" pitchFamily="2" charset="-78"/>
              <a:cs typeface="Monotype Koufi" pitchFamily="2" charset="-78"/>
            </a:endParaRPr>
          </a:p>
        </p:txBody>
      </p:sp>
      <p:sp>
        <p:nvSpPr>
          <p:cNvPr id="18435"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974FCEEA-F01B-4931-9F05-941770846013}" type="slidenum">
              <a:rPr lang="en-US" altLang="ar-JO" sz="1200">
                <a:solidFill>
                  <a:srgbClr val="898989"/>
                </a:solidFill>
              </a:rPr>
              <a:pPr algn="r" eaLnBrk="1" hangingPunct="1"/>
              <a:t>22</a:t>
            </a:fld>
            <a:endParaRPr lang="en-US" altLang="ar-JO" sz="1200">
              <a:solidFill>
                <a:srgbClr val="898989"/>
              </a:solidFill>
            </a:endParaRPr>
          </a:p>
        </p:txBody>
      </p:sp>
      <p:sp>
        <p:nvSpPr>
          <p:cNvPr id="18436"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18437"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18438" name="AutoShape 1"/>
          <p:cNvSpPr>
            <a:spLocks noChangeArrowheads="1"/>
          </p:cNvSpPr>
          <p:nvPr/>
        </p:nvSpPr>
        <p:spPr bwMode="auto">
          <a:xfrm>
            <a:off x="2195736" y="1772816"/>
            <a:ext cx="4652597" cy="720725"/>
          </a:xfrm>
          <a:prstGeom prst="roundRect">
            <a:avLst>
              <a:gd name="adj" fmla="val 41134"/>
            </a:avLst>
          </a:prstGeom>
          <a:gradFill rotWithShape="0">
            <a:gsLst>
              <a:gs pos="0">
                <a:srgbClr val="FFFFFF"/>
              </a:gs>
              <a:gs pos="100000">
                <a:srgbClr val="B6DDE8"/>
              </a:gs>
            </a:gsLst>
            <a:lin ang="5400000" scaled="1"/>
          </a:gradFill>
          <a:ln w="12700">
            <a:solidFill>
              <a:srgbClr val="92CDDC"/>
            </a:solidFill>
            <a:round/>
            <a:headEnd/>
            <a:tailEnd/>
          </a:ln>
          <a:effectLst>
            <a:outerShdw dist="28398" dir="3806097" algn="ctr" rotWithShape="0">
              <a:srgbClr val="205867">
                <a:alpha val="50000"/>
              </a:srgbClr>
            </a:outerShdw>
          </a:effectLst>
        </p:spPr>
        <p:txBody>
          <a:bodyPr tIns="0" bIns="0"/>
          <a:lstStyle/>
          <a:p>
            <a:pPr indent="47625" algn="justLow" rtl="1"/>
            <a:r>
              <a:rPr lang="ar-JO" sz="3200">
                <a:latin typeface="Simplified Arabic" pitchFamily="18" charset="-78"/>
                <a:cs typeface="Simplified Arabic" pitchFamily="18" charset="-78"/>
              </a:rPr>
              <a:t>"وضع</a:t>
            </a:r>
            <a:r>
              <a:rPr lang="ar-JO" sz="3200">
                <a:latin typeface="Traditional Arabic" pitchFamily="18" charset="-78"/>
                <a:cs typeface="Traditional Arabic" pitchFamily="18" charset="-78"/>
              </a:rPr>
              <a:t> </a:t>
            </a:r>
            <a:r>
              <a:rPr lang="ar-JO" sz="3200">
                <a:latin typeface="Simplified Arabic" pitchFamily="18" charset="-78"/>
                <a:cs typeface="Simplified Arabic" pitchFamily="18" charset="-78"/>
              </a:rPr>
              <a:t>عروض التكوین</a:t>
            </a:r>
            <a:r>
              <a:rPr lang="ar-JO" sz="3200">
                <a:latin typeface="Traditional Arabic" pitchFamily="18" charset="-78"/>
                <a:cs typeface="Traditional Arabic" pitchFamily="18" charset="-78"/>
              </a:rPr>
              <a:t> </a:t>
            </a:r>
            <a:r>
              <a:rPr lang="ar-JO" sz="3200">
                <a:latin typeface="Simplified Arabic" pitchFamily="18" charset="-78"/>
                <a:cs typeface="Simplified Arabic" pitchFamily="18" charset="-78"/>
              </a:rPr>
              <a:t>وقيادتها"</a:t>
            </a:r>
            <a:endParaRPr lang="en-US" sz="3200"/>
          </a:p>
          <a:p>
            <a:pPr indent="47625"/>
            <a:endParaRPr lang="en-US" sz="3200">
              <a:cs typeface="Arial" pitchFamily="34" charset="0"/>
            </a:endParaRPr>
          </a:p>
        </p:txBody>
      </p:sp>
    </p:spTree>
    <p:extLst>
      <p:ext uri="{BB962C8B-B14F-4D97-AF65-F5344CB8AC3E}">
        <p14:creationId xmlns:p14="http://schemas.microsoft.com/office/powerpoint/2010/main" val="5349596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heel(1)">
                                      <p:cBhvr>
                                        <p:cTn id="7" dur="20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circle(in)">
                                      <p:cBhvr>
                                        <p:cTn id="12" dur="2000"/>
                                        <p:tgtEl>
                                          <p:spTgt spid="1843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6146">
                                            <p:txEl>
                                              <p:pRg st="3" end="3"/>
                                            </p:txEl>
                                          </p:spTgt>
                                        </p:tgtEl>
                                        <p:attrNameLst>
                                          <p:attrName>style.visibility</p:attrName>
                                        </p:attrNameLst>
                                      </p:cBhvr>
                                      <p:to>
                                        <p:strVal val="visible"/>
                                      </p:to>
                                    </p:set>
                                    <p:animEffect transition="in" filter="barn(inVertical)">
                                      <p:cBhvr>
                                        <p:cTn id="17" dur="500"/>
                                        <p:tgtEl>
                                          <p:spTgt spid="614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146">
                                            <p:txEl>
                                              <p:pRg st="4" end="4"/>
                                            </p:txEl>
                                          </p:spTgt>
                                        </p:tgtEl>
                                        <p:attrNameLst>
                                          <p:attrName>style.visibility</p:attrName>
                                        </p:attrNameLst>
                                      </p:cBhvr>
                                      <p:to>
                                        <p:strVal val="visible"/>
                                      </p:to>
                                    </p:set>
                                    <p:animEffect transition="in" filter="barn(inVertical)">
                                      <p:cBhvr>
                                        <p:cTn id="22" dur="500"/>
                                        <p:tgtEl>
                                          <p:spTgt spid="614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395536" y="980728"/>
            <a:ext cx="7976089" cy="5053012"/>
          </a:xfrm>
        </p:spPr>
        <p:txBody>
          <a:bodyPr>
            <a:normAutofit/>
          </a:bodyPr>
          <a:lstStyle/>
          <a:p>
            <a:pPr marL="0" indent="0" algn="justLow" rtl="1">
              <a:lnSpc>
                <a:spcPct val="250000"/>
              </a:lnSpc>
              <a:buFont typeface="Arial" pitchFamily="34" charset="0"/>
              <a:buNone/>
              <a:defRPr/>
            </a:pPr>
            <a:r>
              <a:rPr lang="ar-JO" sz="2600" dirty="0" smtClean="0"/>
              <a:t>قبل </a:t>
            </a:r>
            <a:r>
              <a:rPr lang="ar-JO" sz="2600" dirty="0"/>
              <a:t>الشروع في إعداد الخطة التشغيلية وجب ضبط المصطلحات الدالة على تكنولوجيا الإعلام والاتصال ووسائلها المختلفة والممكن استعمالها في عملية البحث والتدريس بالجامعة. ويمكن حصر وسائل تكنولوجيا الإعلام والاتصال في الوسائل الآتية:</a:t>
            </a:r>
            <a:endParaRPr lang="en-US" sz="2600" dirty="0"/>
          </a:p>
          <a:p>
            <a:pPr marL="0" indent="0" algn="r" rtl="1">
              <a:buFont typeface="Arial" pitchFamily="34" charset="0"/>
              <a:buNone/>
              <a:defRPr/>
            </a:pPr>
            <a:endParaRPr lang="ar-DZ" sz="2800" dirty="0" smtClean="0">
              <a:solidFill>
                <a:schemeClr val="accent6">
                  <a:lumMod val="50000"/>
                </a:schemeClr>
              </a:solidFill>
              <a:latin typeface="Monotype Koufi" pitchFamily="2" charset="-78"/>
              <a:ea typeface="Monotype Koufi" pitchFamily="2" charset="-78"/>
              <a:cs typeface="Monotype Koufi" pitchFamily="2" charset="-78"/>
            </a:endParaRPr>
          </a:p>
        </p:txBody>
      </p:sp>
      <p:sp>
        <p:nvSpPr>
          <p:cNvPr id="21507"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7A232B2C-ACB1-48F6-A219-4AF23BC2AF51}" type="slidenum">
              <a:rPr lang="en-US" altLang="ar-JO" sz="1200">
                <a:solidFill>
                  <a:srgbClr val="898989"/>
                </a:solidFill>
              </a:rPr>
              <a:pPr algn="r" eaLnBrk="1" hangingPunct="1"/>
              <a:t>23</a:t>
            </a:fld>
            <a:endParaRPr lang="en-US" altLang="ar-JO" sz="1200">
              <a:solidFill>
                <a:srgbClr val="898989"/>
              </a:solidFill>
            </a:endParaRPr>
          </a:p>
        </p:txBody>
      </p:sp>
      <p:sp>
        <p:nvSpPr>
          <p:cNvPr id="21508"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1509"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3291628657"/>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circle(in)">
                                      <p:cBhvr>
                                        <p:cTn id="7" dur="2000"/>
                                        <p:tgtEl>
                                          <p:spTgt spid="61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3995936" y="1052736"/>
            <a:ext cx="4747309" cy="5053012"/>
          </a:xfrm>
        </p:spPr>
        <p:txBody>
          <a:bodyPr/>
          <a:lstStyle/>
          <a:p>
            <a:pPr marL="514350" indent="-514350" algn="r" rtl="1">
              <a:buClr>
                <a:schemeClr val="accent1">
                  <a:lumMod val="50000"/>
                </a:schemeClr>
              </a:buClr>
              <a:buSzPct val="100000"/>
              <a:buFont typeface="+mj-lt"/>
              <a:buAutoNum type="arabicPeriod"/>
              <a:defRPr/>
            </a:pPr>
            <a:r>
              <a:rPr lang="ar-JO" sz="2800" dirty="0" smtClean="0"/>
              <a:t>الحواسب </a:t>
            </a:r>
            <a:r>
              <a:rPr lang="ar-JO" sz="2800" dirty="0"/>
              <a:t>"أجهزة الإعلام الآلي".</a:t>
            </a:r>
            <a:endParaRPr lang="en-US" sz="2800" dirty="0"/>
          </a:p>
          <a:p>
            <a:pPr marL="514350" indent="-514350" algn="r" rtl="1">
              <a:buClr>
                <a:schemeClr val="accent1">
                  <a:lumMod val="50000"/>
                </a:schemeClr>
              </a:buClr>
              <a:buSzPct val="100000"/>
              <a:buFont typeface="+mj-lt"/>
              <a:buAutoNum type="arabicPeriod"/>
              <a:defRPr/>
            </a:pPr>
            <a:r>
              <a:rPr lang="ar-JO" sz="2800" dirty="0"/>
              <a:t>الانترنت.</a:t>
            </a:r>
            <a:endParaRPr lang="en-US" sz="2800" dirty="0"/>
          </a:p>
          <a:p>
            <a:pPr marL="514350" indent="-514350" algn="r" rtl="1">
              <a:buClr>
                <a:schemeClr val="accent1">
                  <a:lumMod val="50000"/>
                </a:schemeClr>
              </a:buClr>
              <a:buSzPct val="100000"/>
              <a:buFont typeface="+mj-lt"/>
              <a:buAutoNum type="arabicPeriod"/>
              <a:defRPr/>
            </a:pPr>
            <a:r>
              <a:rPr lang="ar-JO" sz="2800" dirty="0"/>
              <a:t>عارض المعلومات.</a:t>
            </a:r>
            <a:endParaRPr lang="en-US" sz="2800" dirty="0"/>
          </a:p>
          <a:p>
            <a:pPr marL="514350" indent="-514350" algn="r" rtl="1">
              <a:buClr>
                <a:schemeClr val="accent1">
                  <a:lumMod val="50000"/>
                </a:schemeClr>
              </a:buClr>
              <a:buSzPct val="100000"/>
              <a:buFont typeface="+mj-lt"/>
              <a:buAutoNum type="arabicPeriod"/>
              <a:defRPr/>
            </a:pPr>
            <a:r>
              <a:rPr lang="ar-JO" sz="2800" dirty="0"/>
              <a:t>الهواتف النقالة.</a:t>
            </a:r>
            <a:endParaRPr lang="en-US" sz="2800" dirty="0"/>
          </a:p>
          <a:p>
            <a:pPr marL="514350" indent="-514350" algn="r" rtl="1">
              <a:buClr>
                <a:schemeClr val="accent1">
                  <a:lumMod val="50000"/>
                </a:schemeClr>
              </a:buClr>
              <a:buSzPct val="100000"/>
              <a:buFont typeface="+mj-lt"/>
              <a:buAutoNum type="arabicPeriod"/>
              <a:defRPr/>
            </a:pPr>
            <a:r>
              <a:rPr lang="ar-JO" sz="2800" dirty="0"/>
              <a:t>اللوحات الإلكترونية.</a:t>
            </a:r>
            <a:endParaRPr lang="en-US" sz="2800" dirty="0"/>
          </a:p>
          <a:p>
            <a:pPr marL="514350" indent="-514350" algn="r" rtl="1">
              <a:buClr>
                <a:schemeClr val="accent1">
                  <a:lumMod val="50000"/>
                </a:schemeClr>
              </a:buClr>
              <a:buSzPct val="100000"/>
              <a:buFont typeface="+mj-lt"/>
              <a:buAutoNum type="arabicPeriod"/>
              <a:defRPr/>
            </a:pPr>
            <a:r>
              <a:rPr lang="ar-JO" sz="2800" dirty="0"/>
              <a:t>الكاميرا.</a:t>
            </a:r>
            <a:endParaRPr lang="en-US" sz="2800" dirty="0"/>
          </a:p>
          <a:p>
            <a:pPr marL="514350" indent="-514350" algn="r" rtl="1">
              <a:buClr>
                <a:schemeClr val="accent1">
                  <a:lumMod val="50000"/>
                </a:schemeClr>
              </a:buClr>
              <a:buSzPct val="100000"/>
              <a:buFont typeface="+mj-lt"/>
              <a:buAutoNum type="arabicPeriod"/>
              <a:defRPr/>
            </a:pPr>
            <a:r>
              <a:rPr lang="ar-JO" sz="2800" dirty="0"/>
              <a:t>وسائل التسجيل البصري.</a:t>
            </a:r>
            <a:endParaRPr lang="en-US" sz="2800" dirty="0"/>
          </a:p>
          <a:p>
            <a:pPr marL="514350" indent="-514350" algn="r" rtl="1">
              <a:buClr>
                <a:schemeClr val="accent1">
                  <a:lumMod val="50000"/>
                </a:schemeClr>
              </a:buClr>
              <a:buSzPct val="100000"/>
              <a:buFont typeface="+mj-lt"/>
              <a:buAutoNum type="arabicPeriod"/>
              <a:defRPr/>
            </a:pPr>
            <a:r>
              <a:rPr lang="ar-JO" sz="2800" dirty="0"/>
              <a:t>وسائل التسجيل السمعي</a:t>
            </a:r>
            <a:r>
              <a:rPr lang="ar-JO" sz="2800" dirty="0" smtClean="0"/>
              <a:t>.</a:t>
            </a:r>
            <a:endParaRPr lang="ar-DZ" sz="2800" dirty="0" smtClean="0"/>
          </a:p>
          <a:p>
            <a:pPr marL="514350" indent="-514350">
              <a:buClr>
                <a:schemeClr val="accent1">
                  <a:lumMod val="50000"/>
                </a:schemeClr>
              </a:buClr>
              <a:buSzPct val="100000"/>
              <a:buFont typeface="+mj-lt"/>
              <a:buAutoNum type="arabicPeriod"/>
              <a:defRPr/>
            </a:pPr>
            <a:r>
              <a:rPr lang="ar-JO" sz="2800" dirty="0"/>
              <a:t>وسائط الحفظ الإلكتروني.</a:t>
            </a:r>
            <a:endParaRPr lang="en-US" sz="2800" dirty="0"/>
          </a:p>
          <a:p>
            <a:pPr marL="514350" indent="-514350" algn="r" rtl="1">
              <a:buClr>
                <a:schemeClr val="accent1">
                  <a:lumMod val="50000"/>
                </a:schemeClr>
              </a:buClr>
              <a:buSzPct val="100000"/>
              <a:buFont typeface="+mj-lt"/>
              <a:buAutoNum type="arabicPeriod"/>
              <a:defRPr/>
            </a:pPr>
            <a:endParaRPr lang="en-US" sz="2800" dirty="0"/>
          </a:p>
        </p:txBody>
      </p:sp>
      <p:sp>
        <p:nvSpPr>
          <p:cNvPr id="22531"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8631D2FE-7D86-4DEC-995E-CC48B11CC6F7}" type="slidenum">
              <a:rPr lang="en-US" altLang="ar-JO" sz="1200">
                <a:solidFill>
                  <a:srgbClr val="898989"/>
                </a:solidFill>
              </a:rPr>
              <a:pPr algn="r" eaLnBrk="1" hangingPunct="1"/>
              <a:t>24</a:t>
            </a:fld>
            <a:endParaRPr lang="en-US" altLang="ar-JO" sz="1200">
              <a:solidFill>
                <a:srgbClr val="898989"/>
              </a:solidFill>
            </a:endParaRPr>
          </a:p>
        </p:txBody>
      </p:sp>
      <p:sp>
        <p:nvSpPr>
          <p:cNvPr id="22532"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2533"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6" name="Content Placeholder 2"/>
          <p:cNvSpPr txBox="1">
            <a:spLocks/>
          </p:cNvSpPr>
          <p:nvPr/>
        </p:nvSpPr>
        <p:spPr bwMode="auto">
          <a:xfrm>
            <a:off x="-180528" y="1052736"/>
            <a:ext cx="4306766"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gn="r" rtl="1">
              <a:buFont typeface="+mj-lt"/>
              <a:buAutoNum type="arabicPeriod" startAt="10"/>
              <a:defRPr/>
            </a:pPr>
            <a:r>
              <a:rPr lang="ar-JO" sz="2800" dirty="0" smtClean="0"/>
              <a:t>السبورة </a:t>
            </a:r>
            <a:r>
              <a:rPr lang="ar-JO" sz="2800" dirty="0"/>
              <a:t>الذكية.</a:t>
            </a:r>
            <a:endParaRPr lang="en-US" sz="2800" dirty="0"/>
          </a:p>
          <a:p>
            <a:pPr marL="514350" indent="-514350" algn="r" rtl="1">
              <a:buFont typeface="+mj-lt"/>
              <a:buAutoNum type="arabicPeriod" startAt="10"/>
              <a:defRPr/>
            </a:pPr>
            <a:r>
              <a:rPr lang="ar-JO" sz="2800" dirty="0"/>
              <a:t>مكبرات الصوت.</a:t>
            </a:r>
            <a:endParaRPr lang="en-US" sz="2800" dirty="0"/>
          </a:p>
          <a:p>
            <a:pPr marL="514350" indent="-514350" algn="r" rtl="1">
              <a:buFont typeface="+mj-lt"/>
              <a:buAutoNum type="arabicPeriod" startAt="10"/>
              <a:defRPr/>
            </a:pPr>
            <a:r>
              <a:rPr lang="ar-JO" sz="2800" dirty="0"/>
              <a:t>الشاشات </a:t>
            </a:r>
            <a:r>
              <a:rPr lang="ar-JO" sz="2800" dirty="0" err="1"/>
              <a:t>التلفزية</a:t>
            </a:r>
            <a:r>
              <a:rPr lang="ar-JO" sz="2800" dirty="0"/>
              <a:t>.</a:t>
            </a:r>
            <a:endParaRPr lang="en-US" sz="2800" dirty="0"/>
          </a:p>
          <a:p>
            <a:pPr marL="514350" indent="-514350" algn="r" rtl="1">
              <a:buFont typeface="+mj-lt"/>
              <a:buAutoNum type="arabicPeriod" startAt="10"/>
              <a:defRPr/>
            </a:pPr>
            <a:r>
              <a:rPr lang="ar-JO" sz="2800" dirty="0"/>
              <a:t>البطاقات المغناطسية الإلكترونية.</a:t>
            </a:r>
            <a:endParaRPr lang="en-US" sz="2800" dirty="0"/>
          </a:p>
          <a:p>
            <a:pPr marL="514350" indent="-514350" algn="r" rtl="1">
              <a:buFont typeface="+mj-lt"/>
              <a:buAutoNum type="arabicPeriod" startAt="10"/>
              <a:defRPr/>
            </a:pPr>
            <a:r>
              <a:rPr lang="ar-JO" sz="2800" dirty="0"/>
              <a:t>منصات التعليم الإلكتروني.</a:t>
            </a:r>
            <a:endParaRPr lang="en-US" sz="2800" dirty="0"/>
          </a:p>
          <a:p>
            <a:pPr marL="514350" indent="-514350" algn="r" rtl="1">
              <a:buFont typeface="+mj-lt"/>
              <a:buAutoNum type="arabicPeriod" startAt="10"/>
              <a:defRPr/>
            </a:pPr>
            <a:r>
              <a:rPr lang="ar-JO" sz="2800" dirty="0"/>
              <a:t>البرامج الرقمية لتقييم ومتابعة الطلبة.</a:t>
            </a:r>
            <a:endParaRPr lang="en-US" sz="2800" dirty="0"/>
          </a:p>
          <a:p>
            <a:pPr marL="514350" indent="-514350" algn="r" rtl="1">
              <a:buFont typeface="+mj-lt"/>
              <a:buAutoNum type="arabicPeriod" startAt="10"/>
              <a:defRPr/>
            </a:pPr>
            <a:r>
              <a:rPr lang="ar-JO" sz="2800" dirty="0"/>
              <a:t>فرق العمل الإلك</a:t>
            </a:r>
            <a:r>
              <a:rPr lang="ar-JO" sz="2800" dirty="0" smtClean="0"/>
              <a:t>ترونية.</a:t>
            </a:r>
            <a:endParaRPr lang="en-US" sz="2800" dirty="0" smtClean="0"/>
          </a:p>
          <a:p>
            <a:pPr marL="514350" indent="-514350" algn="r" rtl="1">
              <a:buFont typeface="+mj-lt"/>
              <a:buAutoNum type="arabicPeriod" startAt="10"/>
              <a:defRPr/>
            </a:pPr>
            <a:endParaRPr lang="ar-DZ" sz="2800" dirty="0" smtClean="0">
              <a:solidFill>
                <a:schemeClr val="accent6">
                  <a:lumMod val="50000"/>
                </a:schemeClr>
              </a:solidFill>
              <a:latin typeface="Monotype Koufi" pitchFamily="2" charset="-78"/>
              <a:ea typeface="Monotype Koufi" pitchFamily="2" charset="-78"/>
              <a:cs typeface="Monotype Koufi" pitchFamily="2" charset="-78"/>
            </a:endParaRPr>
          </a:p>
        </p:txBody>
      </p:sp>
    </p:spTree>
    <p:extLst>
      <p:ext uri="{BB962C8B-B14F-4D97-AF65-F5344CB8AC3E}">
        <p14:creationId xmlns:p14="http://schemas.microsoft.com/office/powerpoint/2010/main" val="1101461326"/>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additive="base">
                                        <p:cTn id="7"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6">
                                            <p:txEl>
                                              <p:pRg st="1" end="1"/>
                                            </p:txEl>
                                          </p:spTgt>
                                        </p:tgtEl>
                                        <p:attrNameLst>
                                          <p:attrName>style.visibility</p:attrName>
                                        </p:attrNameLst>
                                      </p:cBhvr>
                                      <p:to>
                                        <p:strVal val="visible"/>
                                      </p:to>
                                    </p:set>
                                    <p:anim calcmode="lin" valueType="num">
                                      <p:cBhvr additive="base">
                                        <p:cTn id="13" dur="500" fill="hold"/>
                                        <p:tgtEl>
                                          <p:spTgt spid="614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6">
                                            <p:txEl>
                                              <p:pRg st="2" end="2"/>
                                            </p:txEl>
                                          </p:spTgt>
                                        </p:tgtEl>
                                        <p:attrNameLst>
                                          <p:attrName>style.visibility</p:attrName>
                                        </p:attrNameLst>
                                      </p:cBhvr>
                                      <p:to>
                                        <p:strVal val="visible"/>
                                      </p:to>
                                    </p:set>
                                    <p:anim calcmode="lin" valueType="num">
                                      <p:cBhvr additive="base">
                                        <p:cTn id="19" dur="500" fill="hold"/>
                                        <p:tgtEl>
                                          <p:spTgt spid="614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6">
                                            <p:txEl>
                                              <p:pRg st="3" end="3"/>
                                            </p:txEl>
                                          </p:spTgt>
                                        </p:tgtEl>
                                        <p:attrNameLst>
                                          <p:attrName>style.visibility</p:attrName>
                                        </p:attrNameLst>
                                      </p:cBhvr>
                                      <p:to>
                                        <p:strVal val="visible"/>
                                      </p:to>
                                    </p:set>
                                    <p:anim calcmode="lin" valueType="num">
                                      <p:cBhvr additive="base">
                                        <p:cTn id="25" dur="500" fill="hold"/>
                                        <p:tgtEl>
                                          <p:spTgt spid="614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46">
                                            <p:txEl>
                                              <p:pRg st="4" end="4"/>
                                            </p:txEl>
                                          </p:spTgt>
                                        </p:tgtEl>
                                        <p:attrNameLst>
                                          <p:attrName>style.visibility</p:attrName>
                                        </p:attrNameLst>
                                      </p:cBhvr>
                                      <p:to>
                                        <p:strVal val="visible"/>
                                      </p:to>
                                    </p:set>
                                    <p:anim calcmode="lin" valueType="num">
                                      <p:cBhvr additive="base">
                                        <p:cTn id="31" dur="500" fill="hold"/>
                                        <p:tgtEl>
                                          <p:spTgt spid="614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146">
                                            <p:txEl>
                                              <p:pRg st="5" end="5"/>
                                            </p:txEl>
                                          </p:spTgt>
                                        </p:tgtEl>
                                        <p:attrNameLst>
                                          <p:attrName>style.visibility</p:attrName>
                                        </p:attrNameLst>
                                      </p:cBhvr>
                                      <p:to>
                                        <p:strVal val="visible"/>
                                      </p:to>
                                    </p:set>
                                    <p:anim calcmode="lin" valueType="num">
                                      <p:cBhvr additive="base">
                                        <p:cTn id="37" dur="500" fill="hold"/>
                                        <p:tgtEl>
                                          <p:spTgt spid="614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146">
                                            <p:txEl>
                                              <p:pRg st="6" end="6"/>
                                            </p:txEl>
                                          </p:spTgt>
                                        </p:tgtEl>
                                        <p:attrNameLst>
                                          <p:attrName>style.visibility</p:attrName>
                                        </p:attrNameLst>
                                      </p:cBhvr>
                                      <p:to>
                                        <p:strVal val="visible"/>
                                      </p:to>
                                    </p:set>
                                    <p:anim calcmode="lin" valueType="num">
                                      <p:cBhvr additive="base">
                                        <p:cTn id="43" dur="500" fill="hold"/>
                                        <p:tgtEl>
                                          <p:spTgt spid="614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14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146">
                                            <p:txEl>
                                              <p:pRg st="7" end="7"/>
                                            </p:txEl>
                                          </p:spTgt>
                                        </p:tgtEl>
                                        <p:attrNameLst>
                                          <p:attrName>style.visibility</p:attrName>
                                        </p:attrNameLst>
                                      </p:cBhvr>
                                      <p:to>
                                        <p:strVal val="visible"/>
                                      </p:to>
                                    </p:set>
                                    <p:anim calcmode="lin" valueType="num">
                                      <p:cBhvr additive="base">
                                        <p:cTn id="49" dur="500" fill="hold"/>
                                        <p:tgtEl>
                                          <p:spTgt spid="614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14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6146">
                                            <p:txEl>
                                              <p:pRg st="8" end="8"/>
                                            </p:txEl>
                                          </p:spTgt>
                                        </p:tgtEl>
                                        <p:attrNameLst>
                                          <p:attrName>style.visibility</p:attrName>
                                        </p:attrNameLst>
                                      </p:cBhvr>
                                      <p:to>
                                        <p:strVal val="visible"/>
                                      </p:to>
                                    </p:set>
                                    <p:anim calcmode="lin" valueType="num">
                                      <p:cBhvr additive="base">
                                        <p:cTn id="55" dur="500" fill="hold"/>
                                        <p:tgtEl>
                                          <p:spTgt spid="6146">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14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 calcmode="lin" valueType="num">
                                      <p:cBhvr additive="base">
                                        <p:cTn id="6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
                                            <p:txEl>
                                              <p:pRg st="1" end="1"/>
                                            </p:txEl>
                                          </p:spTgt>
                                        </p:tgtEl>
                                        <p:attrNameLst>
                                          <p:attrName>style.visibility</p:attrName>
                                        </p:attrNameLst>
                                      </p:cBhvr>
                                      <p:to>
                                        <p:strVal val="visible"/>
                                      </p:to>
                                    </p:set>
                                    <p:anim calcmode="lin" valueType="num">
                                      <p:cBhvr additive="base">
                                        <p:cTn id="6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xEl>
                                              <p:pRg st="2" end="2"/>
                                            </p:txEl>
                                          </p:spTgt>
                                        </p:tgtEl>
                                        <p:attrNameLst>
                                          <p:attrName>style.visibility</p:attrName>
                                        </p:attrNameLst>
                                      </p:cBhvr>
                                      <p:to>
                                        <p:strVal val="visible"/>
                                      </p:to>
                                    </p:set>
                                    <p:anim calcmode="lin" valueType="num">
                                      <p:cBhvr additive="base">
                                        <p:cTn id="7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6">
                                            <p:txEl>
                                              <p:pRg st="3" end="3"/>
                                            </p:txEl>
                                          </p:spTgt>
                                        </p:tgtEl>
                                        <p:attrNameLst>
                                          <p:attrName>style.visibility</p:attrName>
                                        </p:attrNameLst>
                                      </p:cBhvr>
                                      <p:to>
                                        <p:strVal val="visible"/>
                                      </p:to>
                                    </p:set>
                                    <p:anim calcmode="lin" valueType="num">
                                      <p:cBhvr additive="base">
                                        <p:cTn id="7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6">
                                            <p:txEl>
                                              <p:pRg st="4" end="4"/>
                                            </p:txEl>
                                          </p:spTgt>
                                        </p:tgtEl>
                                        <p:attrNameLst>
                                          <p:attrName>style.visibility</p:attrName>
                                        </p:attrNameLst>
                                      </p:cBhvr>
                                      <p:to>
                                        <p:strVal val="visible"/>
                                      </p:to>
                                    </p:set>
                                    <p:anim calcmode="lin" valueType="num">
                                      <p:cBhvr additive="base">
                                        <p:cTn id="8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6">
                                            <p:txEl>
                                              <p:pRg st="5" end="5"/>
                                            </p:txEl>
                                          </p:spTgt>
                                        </p:tgtEl>
                                        <p:attrNameLst>
                                          <p:attrName>style.visibility</p:attrName>
                                        </p:attrNameLst>
                                      </p:cBhvr>
                                      <p:to>
                                        <p:strVal val="visible"/>
                                      </p:to>
                                    </p:set>
                                    <p:anim calcmode="lin" valueType="num">
                                      <p:cBhvr additive="base">
                                        <p:cTn id="9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6">
                                            <p:txEl>
                                              <p:pRg st="6" end="6"/>
                                            </p:txEl>
                                          </p:spTgt>
                                        </p:tgtEl>
                                        <p:attrNameLst>
                                          <p:attrName>style.visibility</p:attrName>
                                        </p:attrNameLst>
                                      </p:cBhvr>
                                      <p:to>
                                        <p:strVal val="visible"/>
                                      </p:to>
                                    </p:set>
                                    <p:anim calcmode="lin" valueType="num">
                                      <p:cBhvr additive="base">
                                        <p:cTn id="9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252047" y="680244"/>
            <a:ext cx="7976089" cy="5053012"/>
          </a:xfrm>
        </p:spPr>
        <p:txBody>
          <a:bodyPr/>
          <a:lstStyle/>
          <a:p>
            <a:pPr marL="0" indent="0" algn="r" rtl="1">
              <a:lnSpc>
                <a:spcPct val="150000"/>
              </a:lnSpc>
              <a:buFont typeface="Arial" pitchFamily="34" charset="0"/>
              <a:buNone/>
              <a:defRPr/>
            </a:pPr>
            <a:r>
              <a:rPr lang="ar-JO" sz="2800" b="1" dirty="0" smtClean="0"/>
              <a:t>تطبيق </a:t>
            </a:r>
            <a:r>
              <a:rPr lang="ar-JO" sz="2800" b="1" dirty="0"/>
              <a:t>خطوات تحليل نموذج "</a:t>
            </a:r>
            <a:r>
              <a:rPr lang="en-US" sz="2800" b="1" dirty="0"/>
              <a:t>SWOT</a:t>
            </a:r>
            <a:r>
              <a:rPr lang="ar-JO" sz="2800" b="1" dirty="0"/>
              <a:t>" على المعيار ت321:</a:t>
            </a:r>
            <a:endParaRPr lang="en-US" sz="2800" dirty="0"/>
          </a:p>
          <a:p>
            <a:pPr marL="0" indent="0" algn="r" rtl="1">
              <a:lnSpc>
                <a:spcPct val="150000"/>
              </a:lnSpc>
              <a:buFont typeface="Arial" pitchFamily="34" charset="0"/>
              <a:buNone/>
              <a:defRPr/>
            </a:pPr>
            <a:r>
              <a:rPr lang="ar-JO" sz="2800" b="1" dirty="0" smtClean="0"/>
              <a:t>نقاط </a:t>
            </a:r>
            <a:r>
              <a:rPr lang="ar-JO" sz="2800" b="1" dirty="0"/>
              <a:t>القوة للمعيار ت 321:</a:t>
            </a:r>
            <a:r>
              <a:rPr lang="ar-JO" sz="2800" dirty="0"/>
              <a:t> من خلال تشخيص واقع استعمال هيئة التدريس بجامعة الشهيد حمه لخضر بالوادي، لتكنولوجيا الاستعمال والاتصال، </a:t>
            </a:r>
            <a:r>
              <a:rPr lang="ar-DZ" sz="2800" dirty="0" smtClean="0"/>
              <a:t>بالتنسيق مع </a:t>
            </a:r>
            <a:r>
              <a:rPr lang="ar-JO" sz="2800" dirty="0" smtClean="0"/>
              <a:t>مسؤولي </a:t>
            </a:r>
            <a:r>
              <a:rPr lang="ar-JO" sz="2800" dirty="0"/>
              <a:t>وحدات ضمان الجودة على مستوى كلّيات </a:t>
            </a:r>
            <a:r>
              <a:rPr lang="ar-JO" sz="2800" dirty="0" smtClean="0"/>
              <a:t>الجامعة</a:t>
            </a:r>
            <a:r>
              <a:rPr lang="ar-DZ" sz="2800" dirty="0" smtClean="0"/>
              <a:t>.</a:t>
            </a:r>
            <a:endParaRPr lang="en-US" sz="2800" dirty="0"/>
          </a:p>
          <a:p>
            <a:pPr marL="0" indent="0" algn="r" rtl="1">
              <a:lnSpc>
                <a:spcPct val="150000"/>
              </a:lnSpc>
              <a:buFont typeface="Arial" pitchFamily="34" charset="0"/>
              <a:buNone/>
              <a:defRPr/>
            </a:pPr>
            <a:r>
              <a:rPr lang="ar-JO" sz="2800" dirty="0"/>
              <a:t>يمكن تحديد نقاط القوة الآتية والمرتبطة بواقع استعمال تكنولوجيا الإعلام </a:t>
            </a:r>
            <a:r>
              <a:rPr lang="ar-JO" sz="2800" dirty="0" smtClean="0"/>
              <a:t>والاتصال:</a:t>
            </a:r>
            <a:endParaRPr lang="en-US" sz="2800" dirty="0"/>
          </a:p>
        </p:txBody>
      </p:sp>
      <p:sp>
        <p:nvSpPr>
          <p:cNvPr id="23555"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6C0B12D3-1B4D-4D32-A7F6-87D5ED0B69C5}" type="slidenum">
              <a:rPr lang="en-US" altLang="ar-JO" sz="1200">
                <a:solidFill>
                  <a:srgbClr val="898989"/>
                </a:solidFill>
              </a:rPr>
              <a:pPr algn="r" eaLnBrk="1" hangingPunct="1"/>
              <a:t>25</a:t>
            </a:fld>
            <a:endParaRPr lang="en-US" altLang="ar-JO" sz="1200">
              <a:solidFill>
                <a:srgbClr val="898989"/>
              </a:solidFill>
            </a:endParaRPr>
          </a:p>
        </p:txBody>
      </p:sp>
      <p:sp>
        <p:nvSpPr>
          <p:cNvPr id="23556"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3557"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157705243"/>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barn(inVertical)">
                                      <p:cBhvr>
                                        <p:cTn id="7" dur="5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Effect transition="in" filter="randombar(horizontal)">
                                      <p:cBhvr>
                                        <p:cTn id="12" dur="500"/>
                                        <p:tgtEl>
                                          <p:spTgt spid="614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6146">
                                            <p:txEl>
                                              <p:pRg st="2" end="2"/>
                                            </p:txEl>
                                          </p:spTgt>
                                        </p:tgtEl>
                                        <p:attrNameLst>
                                          <p:attrName>style.visibility</p:attrName>
                                        </p:attrNameLst>
                                      </p:cBhvr>
                                      <p:to>
                                        <p:strVal val="visible"/>
                                      </p:to>
                                    </p:set>
                                    <p:animEffect transition="in" filter="fade">
                                      <p:cBhvr>
                                        <p:cTn id="17" dur="1000"/>
                                        <p:tgtEl>
                                          <p:spTgt spid="6146">
                                            <p:txEl>
                                              <p:pRg st="2" end="2"/>
                                            </p:txEl>
                                          </p:spTgt>
                                        </p:tgtEl>
                                      </p:cBhvr>
                                    </p:animEffect>
                                    <p:anim calcmode="lin" valueType="num">
                                      <p:cBhvr>
                                        <p:cTn id="18" dur="1000" fill="hold"/>
                                        <p:tgtEl>
                                          <p:spTgt spid="6146">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614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268319" y="620688"/>
            <a:ext cx="7976089" cy="5053012"/>
          </a:xfrm>
        </p:spPr>
        <p:txBody>
          <a:bodyPr>
            <a:normAutofit/>
          </a:bodyPr>
          <a:lstStyle/>
          <a:p>
            <a:pPr marL="0" indent="0" algn="r" rtl="1">
              <a:buFont typeface="Arial" pitchFamily="34" charset="0"/>
              <a:buNone/>
            </a:pPr>
            <a:r>
              <a:rPr lang="ar-DZ" sz="2800" dirty="0" smtClean="0">
                <a:solidFill>
                  <a:srgbClr val="984807"/>
                </a:solidFill>
                <a:latin typeface="Monotype Koufi" pitchFamily="2" charset="-78"/>
                <a:cs typeface="Monotype Koufi" pitchFamily="2" charset="-78"/>
              </a:rPr>
              <a:t>نقاط القوة:</a:t>
            </a:r>
          </a:p>
          <a:p>
            <a:pPr algn="justLow" rtl="1">
              <a:lnSpc>
                <a:spcPct val="150000"/>
              </a:lnSpc>
              <a:buClr>
                <a:srgbClr val="00B050"/>
              </a:buClr>
              <a:buSzPct val="100000"/>
              <a:buFont typeface="Wingdings" pitchFamily="2" charset="2"/>
              <a:buChar char="6"/>
            </a:pPr>
            <a:r>
              <a:rPr lang="ar-JO" sz="2800" dirty="0" smtClean="0"/>
              <a:t>الهياكل البيداغوجية والتجهيزات الجديدة بالجامعة والتي تساعد</a:t>
            </a:r>
            <a:r>
              <a:rPr lang="ar-DZ" sz="2800" dirty="0" smtClean="0"/>
              <a:t> </a:t>
            </a:r>
            <a:r>
              <a:rPr lang="ar-JO" sz="2800" dirty="0" smtClean="0"/>
              <a:t>على الاستعمال الميسر وسائل وأدوات تكنولوجيا الإعلام والاتصال.</a:t>
            </a:r>
            <a:endParaRPr lang="en-US" sz="2800" dirty="0" smtClean="0"/>
          </a:p>
          <a:p>
            <a:pPr algn="justLow" rtl="1">
              <a:lnSpc>
                <a:spcPct val="150000"/>
              </a:lnSpc>
              <a:buClr>
                <a:srgbClr val="00B050"/>
              </a:buClr>
              <a:buSzPct val="100000"/>
              <a:buFont typeface="Wingdings" pitchFamily="2" charset="2"/>
              <a:buChar char="6"/>
            </a:pPr>
            <a:r>
              <a:rPr lang="ar-JO" sz="2800" dirty="0" smtClean="0"/>
              <a:t>وجود تجربة السبورة الذكية.</a:t>
            </a:r>
            <a:endParaRPr lang="en-US" sz="2800" dirty="0" smtClean="0"/>
          </a:p>
          <a:p>
            <a:pPr algn="justLow" rtl="1">
              <a:lnSpc>
                <a:spcPct val="150000"/>
              </a:lnSpc>
              <a:buClr>
                <a:srgbClr val="00B050"/>
              </a:buClr>
              <a:buSzPct val="100000"/>
              <a:buFont typeface="Wingdings" pitchFamily="2" charset="2"/>
              <a:buChar char="6"/>
            </a:pPr>
            <a:r>
              <a:rPr lang="ar-JO" sz="2800" dirty="0" smtClean="0"/>
              <a:t>إنشاء لجنة مرافقة بيداغوجية تهتم بتكوين الأساتذة في تكنولوجيا الإعلام والاتصال.</a:t>
            </a:r>
            <a:endParaRPr lang="en-US" sz="2800" dirty="0" smtClean="0"/>
          </a:p>
          <a:p>
            <a:pPr algn="justLow" rtl="1">
              <a:lnSpc>
                <a:spcPct val="150000"/>
              </a:lnSpc>
              <a:buClr>
                <a:srgbClr val="00B050"/>
              </a:buClr>
              <a:buSzPct val="100000"/>
              <a:buFont typeface="Wingdings" pitchFamily="2" charset="2"/>
              <a:buChar char="6"/>
            </a:pPr>
            <a:r>
              <a:rPr lang="ar-JO" sz="2800" dirty="0" smtClean="0"/>
              <a:t>توفر جناح للتعليم </a:t>
            </a:r>
            <a:r>
              <a:rPr lang="ar-JO" sz="2800" dirty="0" err="1" smtClean="0"/>
              <a:t>الملتفز</a:t>
            </a:r>
            <a:r>
              <a:rPr lang="ar-JO" sz="2800" dirty="0" smtClean="0"/>
              <a:t>.</a:t>
            </a:r>
            <a:endParaRPr lang="en-US" sz="2800" dirty="0" smtClean="0"/>
          </a:p>
        </p:txBody>
      </p:sp>
      <p:sp>
        <p:nvSpPr>
          <p:cNvPr id="24579"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7DBD72F7-496B-4B86-B281-12080B4B2DEF}" type="slidenum">
              <a:rPr lang="en-US" altLang="ar-JO" sz="1200">
                <a:solidFill>
                  <a:srgbClr val="898989"/>
                </a:solidFill>
              </a:rPr>
              <a:pPr algn="r" eaLnBrk="1" hangingPunct="1"/>
              <a:t>26</a:t>
            </a:fld>
            <a:endParaRPr lang="en-US" altLang="ar-JO" sz="1200">
              <a:solidFill>
                <a:srgbClr val="898989"/>
              </a:solidFill>
            </a:endParaRPr>
          </a:p>
        </p:txBody>
      </p:sp>
      <p:sp>
        <p:nvSpPr>
          <p:cNvPr id="24580"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4581"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1623618359"/>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Effect transition="in" filter="wheel(1)">
                                      <p:cBhvr>
                                        <p:cTn id="7" dur="2000"/>
                                        <p:tgtEl>
                                          <p:spTgt spid="2457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24578">
                                            <p:txEl>
                                              <p:pRg st="1" end="1"/>
                                            </p:txEl>
                                          </p:spTgt>
                                        </p:tgtEl>
                                        <p:attrNameLst>
                                          <p:attrName>style.visibility</p:attrName>
                                        </p:attrNameLst>
                                      </p:cBhvr>
                                      <p:to>
                                        <p:strVal val="visible"/>
                                      </p:to>
                                    </p:set>
                                    <p:animEffect transition="in" filter="randombar(horizontal)">
                                      <p:cBhvr>
                                        <p:cTn id="12" dur="500"/>
                                        <p:tgtEl>
                                          <p:spTgt spid="2457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24578">
                                            <p:txEl>
                                              <p:pRg st="2" end="2"/>
                                            </p:txEl>
                                          </p:spTgt>
                                        </p:tgtEl>
                                        <p:attrNameLst>
                                          <p:attrName>style.visibility</p:attrName>
                                        </p:attrNameLst>
                                      </p:cBhvr>
                                      <p:to>
                                        <p:strVal val="visible"/>
                                      </p:to>
                                    </p:set>
                                    <p:animEffect transition="in" filter="circle(in)">
                                      <p:cBhvr>
                                        <p:cTn id="17" dur="2000"/>
                                        <p:tgtEl>
                                          <p:spTgt spid="2457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nodeType="clickEffect">
                                  <p:stCondLst>
                                    <p:cond delay="0"/>
                                  </p:stCondLst>
                                  <p:childTnLst>
                                    <p:set>
                                      <p:cBhvr>
                                        <p:cTn id="21" dur="1" fill="hold">
                                          <p:stCondLst>
                                            <p:cond delay="0"/>
                                          </p:stCondLst>
                                        </p:cTn>
                                        <p:tgtEl>
                                          <p:spTgt spid="24578">
                                            <p:txEl>
                                              <p:pRg st="3" end="3"/>
                                            </p:txEl>
                                          </p:spTgt>
                                        </p:tgtEl>
                                        <p:attrNameLst>
                                          <p:attrName>style.visibility</p:attrName>
                                        </p:attrNameLst>
                                      </p:cBhvr>
                                      <p:to>
                                        <p:strVal val="visible"/>
                                      </p:to>
                                    </p:set>
                                    <p:animEffect transition="in" filter="circle(in)">
                                      <p:cBhvr>
                                        <p:cTn id="22" dur="2000"/>
                                        <p:tgtEl>
                                          <p:spTgt spid="2457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nodeType="clickEffect">
                                  <p:stCondLst>
                                    <p:cond delay="0"/>
                                  </p:stCondLst>
                                  <p:childTnLst>
                                    <p:set>
                                      <p:cBhvr>
                                        <p:cTn id="26" dur="1" fill="hold">
                                          <p:stCondLst>
                                            <p:cond delay="0"/>
                                          </p:stCondLst>
                                        </p:cTn>
                                        <p:tgtEl>
                                          <p:spTgt spid="24578">
                                            <p:txEl>
                                              <p:pRg st="4" end="4"/>
                                            </p:txEl>
                                          </p:spTgt>
                                        </p:tgtEl>
                                        <p:attrNameLst>
                                          <p:attrName>style.visibility</p:attrName>
                                        </p:attrNameLst>
                                      </p:cBhvr>
                                      <p:to>
                                        <p:strVal val="visible"/>
                                      </p:to>
                                    </p:set>
                                    <p:animEffect transition="in" filter="circle(in)">
                                      <p:cBhvr>
                                        <p:cTn id="27" dur="2000"/>
                                        <p:tgtEl>
                                          <p:spTgt spid="2457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323528" y="764704"/>
            <a:ext cx="7976089" cy="5053012"/>
          </a:xfrm>
        </p:spPr>
        <p:txBody>
          <a:bodyPr>
            <a:normAutofit fontScale="92500"/>
          </a:bodyPr>
          <a:lstStyle/>
          <a:p>
            <a:pPr marL="0" indent="0" algn="r" rtl="1">
              <a:buFont typeface="Arial" pitchFamily="34" charset="0"/>
              <a:buNone/>
              <a:defRPr/>
            </a:pPr>
            <a:r>
              <a:rPr lang="ar-DZ" sz="2800" dirty="0" smtClean="0">
                <a:solidFill>
                  <a:schemeClr val="accent6">
                    <a:lumMod val="50000"/>
                  </a:schemeClr>
                </a:solidFill>
                <a:latin typeface="Monotype Koufi" pitchFamily="2" charset="-78"/>
                <a:ea typeface="Monotype Koufi" pitchFamily="2" charset="-78"/>
                <a:cs typeface="Monotype Koufi" pitchFamily="2" charset="-78"/>
              </a:rPr>
              <a:t>نقاط القوة:</a:t>
            </a:r>
          </a:p>
          <a:p>
            <a:pPr algn="r" rtl="1">
              <a:lnSpc>
                <a:spcPct val="150000"/>
              </a:lnSpc>
              <a:buClr>
                <a:schemeClr val="accent3">
                  <a:lumMod val="50000"/>
                </a:schemeClr>
              </a:buClr>
              <a:buSzPct val="100000"/>
              <a:buFont typeface="Wingdings" pitchFamily="2" charset="2"/>
              <a:buChar char=""/>
              <a:defRPr/>
            </a:pPr>
            <a:r>
              <a:rPr lang="ar-JO" sz="2800" dirty="0"/>
              <a:t>إمكانية فتح دروس على الخط في الموقع الإلكتروني للجامعة.</a:t>
            </a:r>
            <a:endParaRPr lang="en-US" sz="2800" dirty="0"/>
          </a:p>
          <a:p>
            <a:pPr algn="r" rtl="1">
              <a:lnSpc>
                <a:spcPct val="150000"/>
              </a:lnSpc>
              <a:buClr>
                <a:schemeClr val="accent3">
                  <a:lumMod val="50000"/>
                </a:schemeClr>
              </a:buClr>
              <a:buSzPct val="100000"/>
              <a:buFont typeface="Wingdings" pitchFamily="2" charset="2"/>
              <a:buChar char=""/>
              <a:defRPr/>
            </a:pPr>
            <a:r>
              <a:rPr lang="ar-JO" sz="2800" dirty="0"/>
              <a:t>توفر وتعدد وسائل وادوات تكنولوجيا الإعلام والاتصال.</a:t>
            </a:r>
            <a:endParaRPr lang="en-US" sz="2800" dirty="0"/>
          </a:p>
          <a:p>
            <a:pPr algn="r" rtl="1">
              <a:lnSpc>
                <a:spcPct val="150000"/>
              </a:lnSpc>
              <a:buClr>
                <a:schemeClr val="accent3">
                  <a:lumMod val="50000"/>
                </a:schemeClr>
              </a:buClr>
              <a:buSzPct val="100000"/>
              <a:buFont typeface="Wingdings" pitchFamily="2" charset="2"/>
              <a:buChar char=""/>
              <a:defRPr/>
            </a:pPr>
            <a:r>
              <a:rPr lang="ar-DZ" sz="2800" dirty="0" smtClean="0"/>
              <a:t>رغبة </a:t>
            </a:r>
            <a:r>
              <a:rPr lang="ar-JO" sz="2800" dirty="0" smtClean="0"/>
              <a:t>هيئة </a:t>
            </a:r>
            <a:r>
              <a:rPr lang="ar-JO" sz="2800" dirty="0"/>
              <a:t>التدريس </a:t>
            </a:r>
            <a:r>
              <a:rPr lang="ar-JO" sz="2800" dirty="0" smtClean="0"/>
              <a:t>في </a:t>
            </a:r>
            <a:r>
              <a:rPr lang="ar-JO" sz="2800" dirty="0"/>
              <a:t>استعمال وسائل </a:t>
            </a:r>
            <a:r>
              <a:rPr lang="ar-JO" sz="2800" dirty="0" smtClean="0"/>
              <a:t>تكنولوجيا </a:t>
            </a:r>
            <a:r>
              <a:rPr lang="ar-JO" sz="2800" dirty="0"/>
              <a:t>الإعلام والاتصال.</a:t>
            </a:r>
            <a:endParaRPr lang="en-US" sz="2800" dirty="0"/>
          </a:p>
          <a:p>
            <a:pPr algn="r" rtl="1">
              <a:lnSpc>
                <a:spcPct val="150000"/>
              </a:lnSpc>
              <a:buClr>
                <a:schemeClr val="accent3">
                  <a:lumMod val="50000"/>
                </a:schemeClr>
              </a:buClr>
              <a:buSzPct val="100000"/>
              <a:buFont typeface="Wingdings" pitchFamily="2" charset="2"/>
              <a:buChar char=""/>
              <a:defRPr/>
            </a:pPr>
            <a:r>
              <a:rPr lang="ar-JO" sz="2800" dirty="0"/>
              <a:t>وجود تشريعات </a:t>
            </a:r>
            <a:r>
              <a:rPr lang="ar-JO" sz="2800" dirty="0" smtClean="0"/>
              <a:t>تشجع </a:t>
            </a:r>
            <a:r>
              <a:rPr lang="ar-JO" sz="2800" dirty="0"/>
              <a:t>وتثمن استخدام تكنولوجيا الإعلام والاتصال.</a:t>
            </a:r>
            <a:endParaRPr lang="en-US" sz="2800" dirty="0"/>
          </a:p>
          <a:p>
            <a:pPr algn="r" rtl="1">
              <a:lnSpc>
                <a:spcPct val="150000"/>
              </a:lnSpc>
              <a:buClr>
                <a:schemeClr val="accent3">
                  <a:lumMod val="50000"/>
                </a:schemeClr>
              </a:buClr>
              <a:buSzPct val="100000"/>
              <a:buFont typeface="Wingdings" pitchFamily="2" charset="2"/>
              <a:buChar char=""/>
              <a:defRPr/>
            </a:pPr>
            <a:r>
              <a:rPr lang="ar-JO" sz="2800" dirty="0"/>
              <a:t>وجود وسائل وأدوات تكنولوجيا الإعلام والاتصال متدنية التكلفة </a:t>
            </a:r>
            <a:r>
              <a:rPr lang="ar-DZ" sz="2800" dirty="0" smtClean="0"/>
              <a:t>.</a:t>
            </a:r>
            <a:endParaRPr lang="en-US" sz="2800" dirty="0"/>
          </a:p>
          <a:p>
            <a:pPr algn="r" rtl="1">
              <a:lnSpc>
                <a:spcPct val="150000"/>
              </a:lnSpc>
              <a:buClr>
                <a:schemeClr val="accent3">
                  <a:lumMod val="50000"/>
                </a:schemeClr>
              </a:buClr>
              <a:buSzPct val="100000"/>
              <a:buFont typeface="Wingdings" pitchFamily="2" charset="2"/>
              <a:buChar char=""/>
              <a:defRPr/>
            </a:pPr>
            <a:r>
              <a:rPr lang="ar-JO" sz="2800" dirty="0"/>
              <a:t>قدرة بعض الأساتذة على استعمال وسائل </a:t>
            </a:r>
            <a:r>
              <a:rPr lang="ar-JO" sz="2800" dirty="0" smtClean="0"/>
              <a:t>تكنولوجيا </a:t>
            </a:r>
            <a:r>
              <a:rPr lang="ar-JO" sz="2800" dirty="0"/>
              <a:t>الإعلام والاتصال.</a:t>
            </a:r>
            <a:endParaRPr lang="en-US" sz="2800" dirty="0"/>
          </a:p>
          <a:p>
            <a:pPr marL="0" indent="0" algn="r" rtl="1">
              <a:buFont typeface="Arial" pitchFamily="34" charset="0"/>
              <a:buNone/>
              <a:defRPr/>
            </a:pPr>
            <a:endParaRPr lang="en-US" sz="2800" dirty="0"/>
          </a:p>
        </p:txBody>
      </p:sp>
      <p:sp>
        <p:nvSpPr>
          <p:cNvPr id="25603"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C16C0DBE-8369-4007-ACAB-5FBACB667916}" type="slidenum">
              <a:rPr lang="en-US" altLang="ar-JO" sz="1200">
                <a:solidFill>
                  <a:srgbClr val="898989"/>
                </a:solidFill>
              </a:rPr>
              <a:pPr algn="r" eaLnBrk="1" hangingPunct="1"/>
              <a:t>27</a:t>
            </a:fld>
            <a:endParaRPr lang="en-US" altLang="ar-JO" sz="1200">
              <a:solidFill>
                <a:srgbClr val="898989"/>
              </a:solidFill>
            </a:endParaRPr>
          </a:p>
        </p:txBody>
      </p:sp>
      <p:sp>
        <p:nvSpPr>
          <p:cNvPr id="25604"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5605"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3035527870"/>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146">
                                            <p:txEl>
                                              <p:pRg st="1" end="1"/>
                                            </p:txEl>
                                          </p:spTgt>
                                        </p:tgtEl>
                                        <p:attrNameLst>
                                          <p:attrName>style.visibility</p:attrName>
                                        </p:attrNameLst>
                                      </p:cBhvr>
                                      <p:to>
                                        <p:strVal val="visible"/>
                                      </p:to>
                                    </p:set>
                                    <p:animEffect transition="in" filter="barn(inVertical)">
                                      <p:cBhvr>
                                        <p:cTn id="7" dur="500"/>
                                        <p:tgtEl>
                                          <p:spTgt spid="6146">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146">
                                            <p:txEl>
                                              <p:pRg st="2" end="2"/>
                                            </p:txEl>
                                          </p:spTgt>
                                        </p:tgtEl>
                                        <p:attrNameLst>
                                          <p:attrName>style.visibility</p:attrName>
                                        </p:attrNameLst>
                                      </p:cBhvr>
                                      <p:to>
                                        <p:strVal val="visible"/>
                                      </p:to>
                                    </p:set>
                                    <p:animEffect transition="in" filter="barn(inVertical)">
                                      <p:cBhvr>
                                        <p:cTn id="10" dur="500"/>
                                        <p:tgtEl>
                                          <p:spTgt spid="6146">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6146">
                                            <p:txEl>
                                              <p:pRg st="3" end="3"/>
                                            </p:txEl>
                                          </p:spTgt>
                                        </p:tgtEl>
                                        <p:attrNameLst>
                                          <p:attrName>style.visibility</p:attrName>
                                        </p:attrNameLst>
                                      </p:cBhvr>
                                      <p:to>
                                        <p:strVal val="visible"/>
                                      </p:to>
                                    </p:set>
                                    <p:anim calcmode="lin" valueType="num">
                                      <p:cBhvr additive="base">
                                        <p:cTn id="15" dur="500" fill="hold"/>
                                        <p:tgtEl>
                                          <p:spTgt spid="614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14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146">
                                            <p:txEl>
                                              <p:pRg st="4" end="4"/>
                                            </p:txEl>
                                          </p:spTgt>
                                        </p:tgtEl>
                                        <p:attrNameLst>
                                          <p:attrName>style.visibility</p:attrName>
                                        </p:attrNameLst>
                                      </p:cBhvr>
                                      <p:to>
                                        <p:strVal val="visible"/>
                                      </p:to>
                                    </p:set>
                                    <p:anim calcmode="lin" valueType="num">
                                      <p:cBhvr additive="base">
                                        <p:cTn id="19" dur="500" fill="hold"/>
                                        <p:tgtEl>
                                          <p:spTgt spid="614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6146">
                                            <p:txEl>
                                              <p:pRg st="5" end="5"/>
                                            </p:txEl>
                                          </p:spTgt>
                                        </p:tgtEl>
                                        <p:attrNameLst>
                                          <p:attrName>style.visibility</p:attrName>
                                        </p:attrNameLst>
                                      </p:cBhvr>
                                      <p:to>
                                        <p:strVal val="visible"/>
                                      </p:to>
                                    </p:set>
                                    <p:animEffect transition="in" filter="wipe(down)">
                                      <p:cBhvr>
                                        <p:cTn id="25" dur="580">
                                          <p:stCondLst>
                                            <p:cond delay="0"/>
                                          </p:stCondLst>
                                        </p:cTn>
                                        <p:tgtEl>
                                          <p:spTgt spid="6146">
                                            <p:txEl>
                                              <p:pRg st="5" end="5"/>
                                            </p:txEl>
                                          </p:spTgt>
                                        </p:tgtEl>
                                      </p:cBhvr>
                                    </p:animEffect>
                                    <p:anim calcmode="lin" valueType="num">
                                      <p:cBhvr>
                                        <p:cTn id="26" dur="1822" tmFilter="0,0; 0.14,0.36; 0.43,0.73; 0.71,0.91; 1.0,1.0">
                                          <p:stCondLst>
                                            <p:cond delay="0"/>
                                          </p:stCondLst>
                                        </p:cTn>
                                        <p:tgtEl>
                                          <p:spTgt spid="6146">
                                            <p:txEl>
                                              <p:pRg st="5" end="5"/>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146">
                                            <p:txEl>
                                              <p:pRg st="5" end="5"/>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146">
                                            <p:txEl>
                                              <p:pRg st="5" end="5"/>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146">
                                            <p:txEl>
                                              <p:pRg st="5" end="5"/>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146">
                                            <p:txEl>
                                              <p:pRg st="5" end="5"/>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6146">
                                            <p:txEl>
                                              <p:pRg st="5" end="5"/>
                                            </p:txEl>
                                          </p:spTgt>
                                        </p:tgtEl>
                                      </p:cBhvr>
                                      <p:to x="100000" y="60000"/>
                                    </p:animScale>
                                    <p:animScale>
                                      <p:cBhvr>
                                        <p:cTn id="32" dur="166" decel="50000">
                                          <p:stCondLst>
                                            <p:cond delay="676"/>
                                          </p:stCondLst>
                                        </p:cTn>
                                        <p:tgtEl>
                                          <p:spTgt spid="6146">
                                            <p:txEl>
                                              <p:pRg st="5" end="5"/>
                                            </p:txEl>
                                          </p:spTgt>
                                        </p:tgtEl>
                                      </p:cBhvr>
                                      <p:to x="100000" y="100000"/>
                                    </p:animScale>
                                    <p:animScale>
                                      <p:cBhvr>
                                        <p:cTn id="33" dur="26">
                                          <p:stCondLst>
                                            <p:cond delay="1312"/>
                                          </p:stCondLst>
                                        </p:cTn>
                                        <p:tgtEl>
                                          <p:spTgt spid="6146">
                                            <p:txEl>
                                              <p:pRg st="5" end="5"/>
                                            </p:txEl>
                                          </p:spTgt>
                                        </p:tgtEl>
                                      </p:cBhvr>
                                      <p:to x="100000" y="80000"/>
                                    </p:animScale>
                                    <p:animScale>
                                      <p:cBhvr>
                                        <p:cTn id="34" dur="166" decel="50000">
                                          <p:stCondLst>
                                            <p:cond delay="1338"/>
                                          </p:stCondLst>
                                        </p:cTn>
                                        <p:tgtEl>
                                          <p:spTgt spid="6146">
                                            <p:txEl>
                                              <p:pRg st="5" end="5"/>
                                            </p:txEl>
                                          </p:spTgt>
                                        </p:tgtEl>
                                      </p:cBhvr>
                                      <p:to x="100000" y="100000"/>
                                    </p:animScale>
                                    <p:animScale>
                                      <p:cBhvr>
                                        <p:cTn id="35" dur="26">
                                          <p:stCondLst>
                                            <p:cond delay="1642"/>
                                          </p:stCondLst>
                                        </p:cTn>
                                        <p:tgtEl>
                                          <p:spTgt spid="6146">
                                            <p:txEl>
                                              <p:pRg st="5" end="5"/>
                                            </p:txEl>
                                          </p:spTgt>
                                        </p:tgtEl>
                                      </p:cBhvr>
                                      <p:to x="100000" y="90000"/>
                                    </p:animScale>
                                    <p:animScale>
                                      <p:cBhvr>
                                        <p:cTn id="36" dur="166" decel="50000">
                                          <p:stCondLst>
                                            <p:cond delay="1668"/>
                                          </p:stCondLst>
                                        </p:cTn>
                                        <p:tgtEl>
                                          <p:spTgt spid="6146">
                                            <p:txEl>
                                              <p:pRg st="5" end="5"/>
                                            </p:txEl>
                                          </p:spTgt>
                                        </p:tgtEl>
                                      </p:cBhvr>
                                      <p:to x="100000" y="100000"/>
                                    </p:animScale>
                                    <p:animScale>
                                      <p:cBhvr>
                                        <p:cTn id="37" dur="26">
                                          <p:stCondLst>
                                            <p:cond delay="1808"/>
                                          </p:stCondLst>
                                        </p:cTn>
                                        <p:tgtEl>
                                          <p:spTgt spid="6146">
                                            <p:txEl>
                                              <p:pRg st="5" end="5"/>
                                            </p:txEl>
                                          </p:spTgt>
                                        </p:tgtEl>
                                      </p:cBhvr>
                                      <p:to x="100000" y="95000"/>
                                    </p:animScale>
                                    <p:animScale>
                                      <p:cBhvr>
                                        <p:cTn id="38" dur="166" decel="50000">
                                          <p:stCondLst>
                                            <p:cond delay="1834"/>
                                          </p:stCondLst>
                                        </p:cTn>
                                        <p:tgtEl>
                                          <p:spTgt spid="6146">
                                            <p:txEl>
                                              <p:pRg st="5" end="5"/>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6146">
                                            <p:txEl>
                                              <p:pRg st="6" end="6"/>
                                            </p:txEl>
                                          </p:spTgt>
                                        </p:tgtEl>
                                        <p:attrNameLst>
                                          <p:attrName>style.visibility</p:attrName>
                                        </p:attrNameLst>
                                      </p:cBhvr>
                                      <p:to>
                                        <p:strVal val="visible"/>
                                      </p:to>
                                    </p:set>
                                    <p:animEffect transition="in" filter="wipe(down)">
                                      <p:cBhvr>
                                        <p:cTn id="41" dur="580">
                                          <p:stCondLst>
                                            <p:cond delay="0"/>
                                          </p:stCondLst>
                                        </p:cTn>
                                        <p:tgtEl>
                                          <p:spTgt spid="6146">
                                            <p:txEl>
                                              <p:pRg st="6" end="6"/>
                                            </p:txEl>
                                          </p:spTgt>
                                        </p:tgtEl>
                                      </p:cBhvr>
                                    </p:animEffect>
                                    <p:anim calcmode="lin" valueType="num">
                                      <p:cBhvr>
                                        <p:cTn id="42" dur="1822" tmFilter="0,0; 0.14,0.36; 0.43,0.73; 0.71,0.91; 1.0,1.0">
                                          <p:stCondLst>
                                            <p:cond delay="0"/>
                                          </p:stCondLst>
                                        </p:cTn>
                                        <p:tgtEl>
                                          <p:spTgt spid="6146">
                                            <p:txEl>
                                              <p:pRg st="6" end="6"/>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6146">
                                            <p:txEl>
                                              <p:pRg st="6" end="6"/>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6146">
                                            <p:txEl>
                                              <p:pRg st="6" end="6"/>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6146">
                                            <p:txEl>
                                              <p:pRg st="6" end="6"/>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6146">
                                            <p:txEl>
                                              <p:pRg st="6" end="6"/>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6146">
                                            <p:txEl>
                                              <p:pRg st="6" end="6"/>
                                            </p:txEl>
                                          </p:spTgt>
                                        </p:tgtEl>
                                      </p:cBhvr>
                                      <p:to x="100000" y="60000"/>
                                    </p:animScale>
                                    <p:animScale>
                                      <p:cBhvr>
                                        <p:cTn id="48" dur="166" decel="50000">
                                          <p:stCondLst>
                                            <p:cond delay="676"/>
                                          </p:stCondLst>
                                        </p:cTn>
                                        <p:tgtEl>
                                          <p:spTgt spid="6146">
                                            <p:txEl>
                                              <p:pRg st="6" end="6"/>
                                            </p:txEl>
                                          </p:spTgt>
                                        </p:tgtEl>
                                      </p:cBhvr>
                                      <p:to x="100000" y="100000"/>
                                    </p:animScale>
                                    <p:animScale>
                                      <p:cBhvr>
                                        <p:cTn id="49" dur="26">
                                          <p:stCondLst>
                                            <p:cond delay="1312"/>
                                          </p:stCondLst>
                                        </p:cTn>
                                        <p:tgtEl>
                                          <p:spTgt spid="6146">
                                            <p:txEl>
                                              <p:pRg st="6" end="6"/>
                                            </p:txEl>
                                          </p:spTgt>
                                        </p:tgtEl>
                                      </p:cBhvr>
                                      <p:to x="100000" y="80000"/>
                                    </p:animScale>
                                    <p:animScale>
                                      <p:cBhvr>
                                        <p:cTn id="50" dur="166" decel="50000">
                                          <p:stCondLst>
                                            <p:cond delay="1338"/>
                                          </p:stCondLst>
                                        </p:cTn>
                                        <p:tgtEl>
                                          <p:spTgt spid="6146">
                                            <p:txEl>
                                              <p:pRg st="6" end="6"/>
                                            </p:txEl>
                                          </p:spTgt>
                                        </p:tgtEl>
                                      </p:cBhvr>
                                      <p:to x="100000" y="100000"/>
                                    </p:animScale>
                                    <p:animScale>
                                      <p:cBhvr>
                                        <p:cTn id="51" dur="26">
                                          <p:stCondLst>
                                            <p:cond delay="1642"/>
                                          </p:stCondLst>
                                        </p:cTn>
                                        <p:tgtEl>
                                          <p:spTgt spid="6146">
                                            <p:txEl>
                                              <p:pRg st="6" end="6"/>
                                            </p:txEl>
                                          </p:spTgt>
                                        </p:tgtEl>
                                      </p:cBhvr>
                                      <p:to x="100000" y="90000"/>
                                    </p:animScale>
                                    <p:animScale>
                                      <p:cBhvr>
                                        <p:cTn id="52" dur="166" decel="50000">
                                          <p:stCondLst>
                                            <p:cond delay="1668"/>
                                          </p:stCondLst>
                                        </p:cTn>
                                        <p:tgtEl>
                                          <p:spTgt spid="6146">
                                            <p:txEl>
                                              <p:pRg st="6" end="6"/>
                                            </p:txEl>
                                          </p:spTgt>
                                        </p:tgtEl>
                                      </p:cBhvr>
                                      <p:to x="100000" y="100000"/>
                                    </p:animScale>
                                    <p:animScale>
                                      <p:cBhvr>
                                        <p:cTn id="53" dur="26">
                                          <p:stCondLst>
                                            <p:cond delay="1808"/>
                                          </p:stCondLst>
                                        </p:cTn>
                                        <p:tgtEl>
                                          <p:spTgt spid="6146">
                                            <p:txEl>
                                              <p:pRg st="6" end="6"/>
                                            </p:txEl>
                                          </p:spTgt>
                                        </p:tgtEl>
                                      </p:cBhvr>
                                      <p:to x="100000" y="95000"/>
                                    </p:animScale>
                                    <p:animScale>
                                      <p:cBhvr>
                                        <p:cTn id="54" dur="166" decel="50000">
                                          <p:stCondLst>
                                            <p:cond delay="1834"/>
                                          </p:stCondLst>
                                        </p:cTn>
                                        <p:tgtEl>
                                          <p:spTgt spid="6146">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39552" y="764704"/>
            <a:ext cx="7976089" cy="5053012"/>
          </a:xfrm>
        </p:spPr>
        <p:txBody>
          <a:bodyPr>
            <a:normAutofit fontScale="92500"/>
          </a:bodyPr>
          <a:lstStyle/>
          <a:p>
            <a:pPr marL="0" indent="0" algn="r" rtl="1">
              <a:buFont typeface="Arial" pitchFamily="34" charset="0"/>
              <a:buNone/>
              <a:defRPr/>
            </a:pPr>
            <a:r>
              <a:rPr lang="ar-DZ" sz="2800" dirty="0" smtClean="0">
                <a:latin typeface="Monotype Koufi" pitchFamily="2" charset="-78"/>
                <a:ea typeface="Monotype Koufi" pitchFamily="2" charset="-78"/>
                <a:cs typeface="Monotype Koufi" pitchFamily="2" charset="-78"/>
              </a:rPr>
              <a:t>نقاط الضعف:</a:t>
            </a:r>
          </a:p>
          <a:p>
            <a:pPr algn="justLow" rtl="1">
              <a:lnSpc>
                <a:spcPct val="150000"/>
              </a:lnSpc>
              <a:buClr>
                <a:srgbClr val="FF0000"/>
              </a:buClr>
              <a:buSzPct val="100000"/>
              <a:buFont typeface="Courier New" pitchFamily="49" charset="0"/>
              <a:buChar char="o"/>
              <a:defRPr/>
            </a:pPr>
            <a:r>
              <a:rPr lang="ar-JO" sz="2800" dirty="0"/>
              <a:t>عدم توفر وسائل وأدوات تكنولوجيا الإعلام والاتصال الكافية بالجامعة.</a:t>
            </a:r>
            <a:endParaRPr lang="en-US" sz="2800" dirty="0"/>
          </a:p>
          <a:p>
            <a:pPr algn="justLow" rtl="1">
              <a:lnSpc>
                <a:spcPct val="150000"/>
              </a:lnSpc>
              <a:buClr>
                <a:srgbClr val="FF0000"/>
              </a:buClr>
              <a:buSzPct val="100000"/>
              <a:buFont typeface="Courier New" pitchFamily="49" charset="0"/>
              <a:buChar char="o"/>
              <a:defRPr/>
            </a:pPr>
            <a:r>
              <a:rPr lang="ar-JO" sz="2800" dirty="0"/>
              <a:t>عدم اتقان بعض الأساتذة استعمال وسائل تكنولوجيا الإعلام والاتصال.</a:t>
            </a:r>
            <a:endParaRPr lang="en-US" sz="2800" dirty="0"/>
          </a:p>
          <a:p>
            <a:pPr algn="justLow" rtl="1">
              <a:lnSpc>
                <a:spcPct val="150000"/>
              </a:lnSpc>
              <a:buClr>
                <a:srgbClr val="FF0000"/>
              </a:buClr>
              <a:buSzPct val="100000"/>
              <a:buFont typeface="Courier New" pitchFamily="49" charset="0"/>
              <a:buChar char="o"/>
              <a:defRPr/>
            </a:pPr>
            <a:r>
              <a:rPr lang="ar-JO" sz="2800" dirty="0"/>
              <a:t>الإجراءات الإدارية غير المناسبة للحصول على وسائل تكنولوجيا الإعلام والاتصال.</a:t>
            </a:r>
            <a:endParaRPr lang="en-US" sz="2800" dirty="0"/>
          </a:p>
          <a:p>
            <a:pPr algn="justLow" rtl="1">
              <a:lnSpc>
                <a:spcPct val="150000"/>
              </a:lnSpc>
              <a:buClr>
                <a:srgbClr val="FF0000"/>
              </a:buClr>
              <a:buSzPct val="100000"/>
              <a:buFont typeface="Courier New" pitchFamily="49" charset="0"/>
              <a:buChar char="o"/>
              <a:defRPr/>
            </a:pPr>
            <a:r>
              <a:rPr lang="ar-JO" sz="2800" dirty="0"/>
              <a:t>ارتباط بعض الأساتذة بوسائل وأدوات التدريس التقليدية.</a:t>
            </a:r>
            <a:endParaRPr lang="en-US" sz="2800" dirty="0"/>
          </a:p>
          <a:p>
            <a:pPr algn="justLow" rtl="1">
              <a:lnSpc>
                <a:spcPct val="150000"/>
              </a:lnSpc>
              <a:buClr>
                <a:srgbClr val="FF0000"/>
              </a:buClr>
              <a:buSzPct val="100000"/>
              <a:buFont typeface="Courier New" pitchFamily="49" charset="0"/>
              <a:buChar char="o"/>
              <a:defRPr/>
            </a:pPr>
            <a:r>
              <a:rPr lang="ar-JO" sz="2800" dirty="0"/>
              <a:t>غياب وجود خصوصية للتواصل مع ذوي الاحتياجات الخاصة</a:t>
            </a:r>
            <a:r>
              <a:rPr lang="ar-JO" sz="2800" dirty="0" smtClean="0"/>
              <a:t>.</a:t>
            </a:r>
            <a:endParaRPr lang="en-US" sz="2800" dirty="0"/>
          </a:p>
        </p:txBody>
      </p:sp>
      <p:sp>
        <p:nvSpPr>
          <p:cNvPr id="26627"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6CCCAD71-DE28-4D2A-B8CF-326EB6BBB25C}" type="slidenum">
              <a:rPr lang="en-US" altLang="ar-JO" sz="1200">
                <a:solidFill>
                  <a:srgbClr val="898989"/>
                </a:solidFill>
              </a:rPr>
              <a:pPr algn="r" eaLnBrk="1" hangingPunct="1"/>
              <a:t>28</a:t>
            </a:fld>
            <a:endParaRPr lang="en-US" altLang="ar-JO" sz="1200">
              <a:solidFill>
                <a:srgbClr val="898989"/>
              </a:solidFill>
            </a:endParaRPr>
          </a:p>
        </p:txBody>
      </p:sp>
      <p:sp>
        <p:nvSpPr>
          <p:cNvPr id="26628"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6629"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318968043"/>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heel(1)">
                                      <p:cBhvr>
                                        <p:cTn id="7" dur="20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Effect transition="in" filter="circle(in)">
                                      <p:cBhvr>
                                        <p:cTn id="12" dur="2000"/>
                                        <p:tgtEl>
                                          <p:spTgt spid="6146">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6146">
                                            <p:txEl>
                                              <p:pRg st="2" end="2"/>
                                            </p:txEl>
                                          </p:spTgt>
                                        </p:tgtEl>
                                        <p:attrNameLst>
                                          <p:attrName>style.visibility</p:attrName>
                                        </p:attrNameLst>
                                      </p:cBhvr>
                                      <p:to>
                                        <p:strVal val="visible"/>
                                      </p:to>
                                    </p:set>
                                    <p:animEffect transition="in" filter="circle(in)">
                                      <p:cBhvr>
                                        <p:cTn id="15" dur="2000"/>
                                        <p:tgtEl>
                                          <p:spTgt spid="6146">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6146">
                                            <p:txEl>
                                              <p:pRg st="3" end="3"/>
                                            </p:txEl>
                                          </p:spTgt>
                                        </p:tgtEl>
                                        <p:attrNameLst>
                                          <p:attrName>style.visibility</p:attrName>
                                        </p:attrNameLst>
                                      </p:cBhvr>
                                      <p:to>
                                        <p:strVal val="visible"/>
                                      </p:to>
                                    </p:set>
                                    <p:animEffect transition="in" filter="fade">
                                      <p:cBhvr>
                                        <p:cTn id="20" dur="1000"/>
                                        <p:tgtEl>
                                          <p:spTgt spid="6146">
                                            <p:txEl>
                                              <p:pRg st="3" end="3"/>
                                            </p:txEl>
                                          </p:spTgt>
                                        </p:tgtEl>
                                      </p:cBhvr>
                                    </p:animEffect>
                                    <p:anim calcmode="lin" valueType="num">
                                      <p:cBhvr>
                                        <p:cTn id="21" dur="1000" fill="hold"/>
                                        <p:tgtEl>
                                          <p:spTgt spid="6146">
                                            <p:txEl>
                                              <p:pRg st="3" end="3"/>
                                            </p:txEl>
                                          </p:spTgt>
                                        </p:tgtEl>
                                        <p:attrNameLst>
                                          <p:attrName>ppt_x</p:attrName>
                                        </p:attrNameLst>
                                      </p:cBhvr>
                                      <p:tavLst>
                                        <p:tav tm="0">
                                          <p:val>
                                            <p:strVal val="#ppt_x"/>
                                          </p:val>
                                        </p:tav>
                                        <p:tav tm="100000">
                                          <p:val>
                                            <p:strVal val="#ppt_x"/>
                                          </p:val>
                                        </p:tav>
                                      </p:tavLst>
                                    </p:anim>
                                    <p:anim calcmode="lin" valueType="num">
                                      <p:cBhvr>
                                        <p:cTn id="22" dur="1000" fill="hold"/>
                                        <p:tgtEl>
                                          <p:spTgt spid="6146">
                                            <p:txEl>
                                              <p:pRg st="3" end="3"/>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6146">
                                            <p:txEl>
                                              <p:pRg st="4" end="4"/>
                                            </p:txEl>
                                          </p:spTgt>
                                        </p:tgtEl>
                                        <p:attrNameLst>
                                          <p:attrName>style.visibility</p:attrName>
                                        </p:attrNameLst>
                                      </p:cBhvr>
                                      <p:to>
                                        <p:strVal val="visible"/>
                                      </p:to>
                                    </p:set>
                                    <p:animEffect transition="in" filter="fade">
                                      <p:cBhvr>
                                        <p:cTn id="25" dur="1000"/>
                                        <p:tgtEl>
                                          <p:spTgt spid="6146">
                                            <p:txEl>
                                              <p:pRg st="4" end="4"/>
                                            </p:txEl>
                                          </p:spTgt>
                                        </p:tgtEl>
                                      </p:cBhvr>
                                    </p:animEffect>
                                    <p:anim calcmode="lin" valueType="num">
                                      <p:cBhvr>
                                        <p:cTn id="26" dur="1000" fill="hold"/>
                                        <p:tgtEl>
                                          <p:spTgt spid="6146">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6146">
                                            <p:txEl>
                                              <p:pRg st="4" end="4"/>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146">
                                            <p:txEl>
                                              <p:pRg st="5" end="5"/>
                                            </p:txEl>
                                          </p:spTgt>
                                        </p:tgtEl>
                                        <p:attrNameLst>
                                          <p:attrName>style.visibility</p:attrName>
                                        </p:attrNameLst>
                                      </p:cBhvr>
                                      <p:to>
                                        <p:strVal val="visible"/>
                                      </p:to>
                                    </p:set>
                                    <p:animEffect transition="in" filter="fade">
                                      <p:cBhvr>
                                        <p:cTn id="30" dur="1000"/>
                                        <p:tgtEl>
                                          <p:spTgt spid="6146">
                                            <p:txEl>
                                              <p:pRg st="5" end="5"/>
                                            </p:txEl>
                                          </p:spTgt>
                                        </p:tgtEl>
                                      </p:cBhvr>
                                    </p:animEffect>
                                    <p:anim calcmode="lin" valueType="num">
                                      <p:cBhvr>
                                        <p:cTn id="31" dur="1000" fill="hold"/>
                                        <p:tgtEl>
                                          <p:spTgt spid="6146">
                                            <p:txEl>
                                              <p:pRg st="5" end="5"/>
                                            </p:txEl>
                                          </p:spTgt>
                                        </p:tgtEl>
                                        <p:attrNameLst>
                                          <p:attrName>ppt_x</p:attrName>
                                        </p:attrNameLst>
                                      </p:cBhvr>
                                      <p:tavLst>
                                        <p:tav tm="0">
                                          <p:val>
                                            <p:strVal val="#ppt_x"/>
                                          </p:val>
                                        </p:tav>
                                        <p:tav tm="100000">
                                          <p:val>
                                            <p:strVal val="#ppt_x"/>
                                          </p:val>
                                        </p:tav>
                                      </p:tavLst>
                                    </p:anim>
                                    <p:anim calcmode="lin" valueType="num">
                                      <p:cBhvr>
                                        <p:cTn id="32" dur="1000" fill="hold"/>
                                        <p:tgtEl>
                                          <p:spTgt spid="614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67544" y="620688"/>
            <a:ext cx="7976089" cy="5053012"/>
          </a:xfrm>
        </p:spPr>
        <p:txBody>
          <a:bodyPr/>
          <a:lstStyle/>
          <a:p>
            <a:pPr marL="0" indent="0" algn="r" rtl="1">
              <a:buFont typeface="Arial" pitchFamily="34" charset="0"/>
              <a:buNone/>
              <a:defRPr/>
            </a:pPr>
            <a:r>
              <a:rPr lang="ar-DZ" sz="2800" dirty="0" smtClean="0">
                <a:latin typeface="Monotype Koufi" pitchFamily="2" charset="-78"/>
                <a:ea typeface="Monotype Koufi" pitchFamily="2" charset="-78"/>
                <a:cs typeface="Monotype Koufi" pitchFamily="2" charset="-78"/>
              </a:rPr>
              <a:t>نقاط  الضعف:</a:t>
            </a:r>
          </a:p>
          <a:p>
            <a:pPr algn="r" rtl="1">
              <a:lnSpc>
                <a:spcPct val="150000"/>
              </a:lnSpc>
              <a:buClr>
                <a:srgbClr val="FF0000"/>
              </a:buClr>
              <a:buSzPct val="100000"/>
              <a:buFont typeface="Courier New" pitchFamily="49" charset="0"/>
              <a:buChar char="o"/>
              <a:defRPr/>
            </a:pPr>
            <a:r>
              <a:rPr lang="ar-JO" sz="2800" dirty="0" smtClean="0"/>
              <a:t>عدم </a:t>
            </a:r>
            <a:r>
              <a:rPr lang="ar-JO" sz="2800" dirty="0"/>
              <a:t>استغلال وسائل التعليم </a:t>
            </a:r>
            <a:r>
              <a:rPr lang="ar-JO" sz="2800" dirty="0" err="1"/>
              <a:t>الملتفز</a:t>
            </a:r>
            <a:r>
              <a:rPr lang="ar-JO" sz="2800" dirty="0"/>
              <a:t>.</a:t>
            </a:r>
            <a:endParaRPr lang="en-US" sz="2800" dirty="0"/>
          </a:p>
          <a:p>
            <a:pPr algn="r" rtl="1">
              <a:lnSpc>
                <a:spcPct val="150000"/>
              </a:lnSpc>
              <a:buClr>
                <a:srgbClr val="FF0000"/>
              </a:buClr>
              <a:buSzPct val="100000"/>
              <a:buFont typeface="Courier New" pitchFamily="49" charset="0"/>
              <a:buChar char="o"/>
              <a:defRPr/>
            </a:pPr>
            <a:r>
              <a:rPr lang="ar-JO" sz="2800" dirty="0"/>
              <a:t>عدم تفعيل مخبر اللغات.</a:t>
            </a:r>
            <a:endParaRPr lang="en-US" sz="2800" dirty="0"/>
          </a:p>
          <a:p>
            <a:pPr algn="r" rtl="1">
              <a:lnSpc>
                <a:spcPct val="150000"/>
              </a:lnSpc>
              <a:buClr>
                <a:srgbClr val="FF0000"/>
              </a:buClr>
              <a:buSzPct val="100000"/>
              <a:buFont typeface="Courier New" pitchFamily="49" charset="0"/>
              <a:buChar char="o"/>
              <a:defRPr/>
            </a:pPr>
            <a:r>
              <a:rPr lang="ar-JO" sz="2800" dirty="0"/>
              <a:t>عدم انتشار الدروس على الخط في موقع الجامعة.</a:t>
            </a:r>
            <a:endParaRPr lang="en-US" sz="2800" dirty="0"/>
          </a:p>
          <a:p>
            <a:pPr algn="r" rtl="1">
              <a:lnSpc>
                <a:spcPct val="150000"/>
              </a:lnSpc>
              <a:buClr>
                <a:srgbClr val="FF0000"/>
              </a:buClr>
              <a:buSzPct val="100000"/>
              <a:buFont typeface="Courier New" pitchFamily="49" charset="0"/>
              <a:buChar char="o"/>
              <a:defRPr/>
            </a:pPr>
            <a:r>
              <a:rPr lang="ar-JO" sz="2800" dirty="0"/>
              <a:t>غياب فرق العمل الإلكترونية بين الأساتذة والطلبة.</a:t>
            </a:r>
            <a:endParaRPr lang="en-US" sz="2800" dirty="0"/>
          </a:p>
          <a:p>
            <a:pPr algn="r" rtl="1">
              <a:lnSpc>
                <a:spcPct val="150000"/>
              </a:lnSpc>
              <a:buClr>
                <a:srgbClr val="FF0000"/>
              </a:buClr>
              <a:buSzPct val="100000"/>
              <a:buFont typeface="Courier New" pitchFamily="49" charset="0"/>
              <a:buChar char="o"/>
              <a:defRPr/>
            </a:pPr>
            <a:r>
              <a:rPr lang="ar-JO" sz="2800" dirty="0"/>
              <a:t>محدودية المادة العلمية المتاحة على موقع الجامعة وعدم وجود منصة للتعليم الإلكتروني</a:t>
            </a:r>
            <a:r>
              <a:rPr lang="ar-JO" sz="2800" dirty="0" smtClean="0"/>
              <a:t>.</a:t>
            </a:r>
            <a:endParaRPr lang="en-US" sz="2800" dirty="0"/>
          </a:p>
        </p:txBody>
      </p:sp>
      <p:sp>
        <p:nvSpPr>
          <p:cNvPr id="27651"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5CE66B6E-6FFE-47C2-BBF1-BDB5BEC0D07F}" type="slidenum">
              <a:rPr lang="en-US" altLang="ar-JO" sz="1200">
                <a:solidFill>
                  <a:srgbClr val="898989"/>
                </a:solidFill>
              </a:rPr>
              <a:pPr algn="r" eaLnBrk="1" hangingPunct="1"/>
              <a:t>29</a:t>
            </a:fld>
            <a:endParaRPr lang="en-US" altLang="ar-JO" sz="1200">
              <a:solidFill>
                <a:srgbClr val="898989"/>
              </a:solidFill>
            </a:endParaRPr>
          </a:p>
        </p:txBody>
      </p:sp>
      <p:sp>
        <p:nvSpPr>
          <p:cNvPr id="27652"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7653"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2599940552"/>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146">
                                            <p:txEl>
                                              <p:pRg st="1" end="1"/>
                                            </p:txEl>
                                          </p:spTgt>
                                        </p:tgtEl>
                                        <p:attrNameLst>
                                          <p:attrName>style.visibility</p:attrName>
                                        </p:attrNameLst>
                                      </p:cBhvr>
                                      <p:to>
                                        <p:strVal val="visible"/>
                                      </p:to>
                                    </p:set>
                                    <p:animEffect transition="in" filter="barn(inVertical)">
                                      <p:cBhvr>
                                        <p:cTn id="7" dur="500"/>
                                        <p:tgtEl>
                                          <p:spTgt spid="6146">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146">
                                            <p:txEl>
                                              <p:pRg st="2" end="2"/>
                                            </p:txEl>
                                          </p:spTgt>
                                        </p:tgtEl>
                                        <p:attrNameLst>
                                          <p:attrName>style.visibility</p:attrName>
                                        </p:attrNameLst>
                                      </p:cBhvr>
                                      <p:to>
                                        <p:strVal val="visible"/>
                                      </p:to>
                                    </p:set>
                                    <p:animEffect transition="in" filter="barn(inVertical)">
                                      <p:cBhvr>
                                        <p:cTn id="10" dur="500"/>
                                        <p:tgtEl>
                                          <p:spTgt spid="6146">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146">
                                            <p:txEl>
                                              <p:pRg st="3" end="3"/>
                                            </p:txEl>
                                          </p:spTgt>
                                        </p:tgtEl>
                                        <p:attrNameLst>
                                          <p:attrName>style.visibility</p:attrName>
                                        </p:attrNameLst>
                                      </p:cBhvr>
                                      <p:to>
                                        <p:strVal val="visible"/>
                                      </p:to>
                                    </p:set>
                                    <p:animEffect transition="in" filter="barn(inVertical)">
                                      <p:cBhvr>
                                        <p:cTn id="13" dur="500"/>
                                        <p:tgtEl>
                                          <p:spTgt spid="6146">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6146">
                                            <p:txEl>
                                              <p:pRg st="4" end="4"/>
                                            </p:txEl>
                                          </p:spTgt>
                                        </p:tgtEl>
                                        <p:attrNameLst>
                                          <p:attrName>style.visibility</p:attrName>
                                        </p:attrNameLst>
                                      </p:cBhvr>
                                      <p:to>
                                        <p:strVal val="visible"/>
                                      </p:to>
                                    </p:set>
                                    <p:animEffect transition="in" filter="fade">
                                      <p:cBhvr>
                                        <p:cTn id="18" dur="500"/>
                                        <p:tgtEl>
                                          <p:spTgt spid="6146">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146">
                                            <p:txEl>
                                              <p:pRg st="5" end="5"/>
                                            </p:txEl>
                                          </p:spTgt>
                                        </p:tgtEl>
                                        <p:attrNameLst>
                                          <p:attrName>style.visibility</p:attrName>
                                        </p:attrNameLst>
                                      </p:cBhvr>
                                      <p:to>
                                        <p:strVal val="visible"/>
                                      </p:to>
                                    </p:set>
                                    <p:animEffect transition="in" filter="fade">
                                      <p:cBhvr>
                                        <p:cTn id="21" dur="500"/>
                                        <p:tgtEl>
                                          <p:spTgt spid="614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57200" y="274638"/>
            <a:ext cx="7467600" cy="1066130"/>
          </a:xfrm>
        </p:spPr>
        <p:txBody>
          <a:bodyPr anchor="t" anchorCtr="0">
            <a:normAutofit/>
          </a:bodyPr>
          <a:lstStyle/>
          <a:p>
            <a:pPr algn="ctr"/>
            <a:r>
              <a:rPr lang="ar-DZ" sz="5400" b="1" i="1" dirty="0" smtClean="0">
                <a:cs typeface="Led Italic Font" pitchFamily="2" charset="-78"/>
              </a:rPr>
              <a:t>التخطيط</a:t>
            </a:r>
            <a:endParaRPr lang="ar-DZ" sz="5400" b="1" i="1" dirty="0">
              <a:cs typeface="Led Italic Font" pitchFamily="2" charset="-78"/>
            </a:endParaRPr>
          </a:p>
        </p:txBody>
      </p:sp>
      <p:sp>
        <p:nvSpPr>
          <p:cNvPr id="11" name="عنصر نائب للمحتوى 10"/>
          <p:cNvSpPr>
            <a:spLocks noGrp="1"/>
          </p:cNvSpPr>
          <p:nvPr>
            <p:ph sz="quarter" idx="1"/>
          </p:nvPr>
        </p:nvSpPr>
        <p:spPr>
          <a:xfrm>
            <a:off x="153957" y="2636912"/>
            <a:ext cx="3657600" cy="3901779"/>
          </a:xfrm>
        </p:spPr>
        <p:txBody>
          <a:bodyPr/>
          <a:lstStyle/>
          <a:p>
            <a:pPr algn="ctr"/>
            <a:r>
              <a:rPr lang="ar-DZ" b="1" dirty="0" smtClean="0"/>
              <a:t>التخطيط التشغيلي</a:t>
            </a:r>
            <a:endParaRPr lang="ar-DZ" b="1" dirty="0"/>
          </a:p>
        </p:txBody>
      </p:sp>
      <p:sp>
        <p:nvSpPr>
          <p:cNvPr id="12" name="عنصر نائب للمحتوى 11"/>
          <p:cNvSpPr>
            <a:spLocks noGrp="1"/>
          </p:cNvSpPr>
          <p:nvPr>
            <p:ph sz="quarter" idx="2"/>
          </p:nvPr>
        </p:nvSpPr>
        <p:spPr>
          <a:xfrm>
            <a:off x="4317764" y="2492896"/>
            <a:ext cx="3657600" cy="3798168"/>
          </a:xfrm>
        </p:spPr>
        <p:txBody>
          <a:bodyPr/>
          <a:lstStyle/>
          <a:p>
            <a:pPr algn="ctr"/>
            <a:r>
              <a:rPr lang="ar-DZ" b="1" dirty="0" smtClean="0"/>
              <a:t>التخطيط الاستراتيجي</a:t>
            </a:r>
            <a:endParaRPr lang="ar-DZ" b="1" dirty="0"/>
          </a:p>
        </p:txBody>
      </p:sp>
      <p:pic>
        <p:nvPicPr>
          <p:cNvPr id="13" name="صورة 12"/>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47841" y="2985553"/>
            <a:ext cx="2998151" cy="3024336"/>
          </a:xfrm>
          <a:prstGeom prst="rect">
            <a:avLst/>
          </a:prstGeom>
        </p:spPr>
      </p:pic>
      <p:pic>
        <p:nvPicPr>
          <p:cNvPr id="14" name="صورة 13"/>
          <p:cNvPicPr>
            <a:picLocks noChangeAspect="1"/>
          </p:cNvPicPr>
          <p:nvPr/>
        </p:nvPicPr>
        <p:blipFill>
          <a:blip r:embed="rId3">
            <a:clrChange>
              <a:clrFrom>
                <a:srgbClr val="EEECEA"/>
              </a:clrFrom>
              <a:clrTo>
                <a:srgbClr val="EEECEA">
                  <a:alpha val="0"/>
                </a:srgbClr>
              </a:clrTo>
            </a:clrChange>
            <a:extLst>
              <a:ext uri="{28A0092B-C50C-407E-A947-70E740481C1C}">
                <a14:useLocalDpi xmlns:a14="http://schemas.microsoft.com/office/drawing/2010/main" val="0"/>
              </a:ext>
            </a:extLst>
          </a:blip>
          <a:stretch>
            <a:fillRect/>
          </a:stretch>
        </p:blipFill>
        <p:spPr>
          <a:xfrm>
            <a:off x="339552" y="3212976"/>
            <a:ext cx="3444541" cy="2313059"/>
          </a:xfrm>
          <a:prstGeom prst="rect">
            <a:avLst/>
          </a:prstGeom>
        </p:spPr>
      </p:pic>
      <p:pic>
        <p:nvPicPr>
          <p:cNvPr id="2" name="صورة 1"/>
          <p:cNvPicPr>
            <a:picLocks noChangeAspect="1"/>
          </p:cNvPicPr>
          <p:nvPr/>
        </p:nvPicPr>
        <p:blipFill>
          <a:blip r:embed="rId4">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2627784" y="705070"/>
            <a:ext cx="3672408" cy="2061287"/>
          </a:xfrm>
          <a:prstGeom prst="rect">
            <a:avLst/>
          </a:prstGeom>
        </p:spPr>
      </p:pic>
    </p:spTree>
    <p:extLst>
      <p:ext uri="{BB962C8B-B14F-4D97-AF65-F5344CB8AC3E}">
        <p14:creationId xmlns:p14="http://schemas.microsoft.com/office/powerpoint/2010/main" val="305174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circle(in)">
                                      <p:cBhvr>
                                        <p:cTn id="18" dur="2000"/>
                                        <p:tgtEl>
                                          <p:spTgt spid="12">
                                            <p:txEl>
                                              <p:pRg st="0" end="0"/>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6" dur="500"/>
                                        <p:tgtEl>
                                          <p:spTgt spid="11">
                                            <p:txEl>
                                              <p:pRg st="0" end="0"/>
                                            </p:txEl>
                                          </p:spTgt>
                                        </p:tgtEl>
                                      </p:cBhvr>
                                    </p:animEffec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539552" y="332656"/>
            <a:ext cx="7976089" cy="5053012"/>
          </a:xfrm>
        </p:spPr>
        <p:txBody>
          <a:bodyPr>
            <a:normAutofit lnSpcReduction="10000"/>
          </a:bodyPr>
          <a:lstStyle/>
          <a:p>
            <a:pPr marL="0" indent="0" algn="r" rtl="1">
              <a:buFont typeface="Arial" pitchFamily="34" charset="0"/>
              <a:buNone/>
              <a:defRPr/>
            </a:pPr>
            <a:r>
              <a:rPr lang="ar-DZ" sz="2800" b="1" dirty="0" smtClean="0">
                <a:solidFill>
                  <a:srgbClr val="00B050"/>
                </a:solidFill>
                <a:latin typeface="Monotype Koufi" pitchFamily="2" charset="-78"/>
                <a:ea typeface="Monotype Koufi" pitchFamily="2" charset="-78"/>
                <a:cs typeface="Monotype Koufi" pitchFamily="2" charset="-78"/>
              </a:rPr>
              <a:t>الفــــرص:</a:t>
            </a:r>
          </a:p>
          <a:p>
            <a:pPr algn="justLow" rtl="1">
              <a:lnSpc>
                <a:spcPct val="200000"/>
              </a:lnSpc>
              <a:buFont typeface="Wingdings" pitchFamily="2" charset="2"/>
              <a:buChar char="v"/>
              <a:defRPr/>
            </a:pPr>
            <a:r>
              <a:rPr lang="ar-DZ" sz="2800" dirty="0" smtClean="0"/>
              <a:t>امكانية </a:t>
            </a:r>
            <a:r>
              <a:rPr lang="ar-JO" sz="2800" dirty="0" smtClean="0"/>
              <a:t>عقد </a:t>
            </a:r>
            <a:r>
              <a:rPr lang="ar-JO" sz="2800" dirty="0"/>
              <a:t>اتفاقيات شراكة </a:t>
            </a:r>
            <a:r>
              <a:rPr lang="ar-JO" sz="2800" dirty="0" err="1"/>
              <a:t>وتوأمات</a:t>
            </a:r>
            <a:r>
              <a:rPr lang="ar-JO" sz="2800" dirty="0"/>
              <a:t> علمية مع هيئات ومؤسسات </a:t>
            </a:r>
            <a:endParaRPr lang="ar-DZ" sz="2800" dirty="0" smtClean="0"/>
          </a:p>
          <a:p>
            <a:pPr marL="361950" indent="79375" algn="justLow" rtl="1">
              <a:lnSpc>
                <a:spcPct val="200000"/>
              </a:lnSpc>
              <a:buFont typeface="Arial" pitchFamily="34" charset="0"/>
              <a:buNone/>
              <a:defRPr/>
            </a:pPr>
            <a:r>
              <a:rPr lang="ar-JO" sz="2800" dirty="0" smtClean="0"/>
              <a:t>قطعت</a:t>
            </a:r>
            <a:r>
              <a:rPr lang="ar-DZ" sz="2800" dirty="0" smtClean="0"/>
              <a:t> </a:t>
            </a:r>
            <a:r>
              <a:rPr lang="ar-JO" sz="2800" dirty="0" smtClean="0"/>
              <a:t>أشواطا </a:t>
            </a:r>
            <a:r>
              <a:rPr lang="ar-JO" sz="2800" dirty="0"/>
              <a:t>في استخدام وسائل وأدوات تكنولوجيا الإعلام والاتصال.</a:t>
            </a:r>
            <a:endParaRPr lang="en-US" sz="2800" dirty="0"/>
          </a:p>
          <a:p>
            <a:pPr algn="justLow" rtl="1">
              <a:lnSpc>
                <a:spcPct val="200000"/>
              </a:lnSpc>
              <a:buFont typeface="Wingdings" pitchFamily="2" charset="2"/>
              <a:buChar char="v"/>
              <a:defRPr/>
            </a:pPr>
            <a:r>
              <a:rPr lang="ar-JO" sz="2800" dirty="0"/>
              <a:t>زيادة سرعة تدفق الانترنت وتعميم استعمالها.</a:t>
            </a:r>
            <a:endParaRPr lang="en-US" sz="2800" dirty="0"/>
          </a:p>
          <a:p>
            <a:pPr algn="justLow" rtl="1">
              <a:lnSpc>
                <a:spcPct val="200000"/>
              </a:lnSpc>
              <a:buFont typeface="Wingdings" pitchFamily="2" charset="2"/>
              <a:buChar char="v"/>
              <a:defRPr/>
            </a:pPr>
            <a:r>
              <a:rPr lang="ar-JO" sz="2800" dirty="0"/>
              <a:t>الاستفادة من تعميم برنامج مرافقة الأساتذة الجدد للأساتذة القدامى</a:t>
            </a:r>
            <a:r>
              <a:rPr lang="ar-JO" sz="2800" dirty="0" smtClean="0"/>
              <a:t>.</a:t>
            </a:r>
            <a:endParaRPr lang="en-US" sz="2800" dirty="0"/>
          </a:p>
        </p:txBody>
      </p:sp>
      <p:sp>
        <p:nvSpPr>
          <p:cNvPr id="28675"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FD3B1D56-C2A4-4147-9425-1FB6603EDEFB}" type="slidenum">
              <a:rPr lang="en-US" altLang="ar-JO" sz="1200">
                <a:solidFill>
                  <a:srgbClr val="898989"/>
                </a:solidFill>
              </a:rPr>
              <a:pPr algn="r" eaLnBrk="1" hangingPunct="1"/>
              <a:t>30</a:t>
            </a:fld>
            <a:endParaRPr lang="en-US" altLang="ar-JO" sz="1200">
              <a:solidFill>
                <a:srgbClr val="898989"/>
              </a:solidFill>
            </a:endParaRPr>
          </a:p>
        </p:txBody>
      </p:sp>
      <p:sp>
        <p:nvSpPr>
          <p:cNvPr id="28676"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8677"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4021476059"/>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 calcmode="lin" valueType="num">
                                      <p:cBhvr additive="base">
                                        <p:cTn id="7"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614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4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6">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6" presetClass="entr" presetSubtype="0" fill="hold" nodeType="clickEffect">
                                  <p:stCondLst>
                                    <p:cond delay="0"/>
                                  </p:stCondLst>
                                  <p:childTnLst>
                                    <p:set>
                                      <p:cBhvr>
                                        <p:cTn id="20" dur="1" fill="hold">
                                          <p:stCondLst>
                                            <p:cond delay="0"/>
                                          </p:stCondLst>
                                        </p:cTn>
                                        <p:tgtEl>
                                          <p:spTgt spid="6146">
                                            <p:txEl>
                                              <p:pRg st="4" end="4"/>
                                            </p:txEl>
                                          </p:spTgt>
                                        </p:tgtEl>
                                        <p:attrNameLst>
                                          <p:attrName>style.visibility</p:attrName>
                                        </p:attrNameLst>
                                      </p:cBhvr>
                                      <p:to>
                                        <p:strVal val="visible"/>
                                      </p:to>
                                    </p:set>
                                    <p:animEffect transition="in" filter="wipe(down)">
                                      <p:cBhvr>
                                        <p:cTn id="21" dur="580">
                                          <p:stCondLst>
                                            <p:cond delay="0"/>
                                          </p:stCondLst>
                                        </p:cTn>
                                        <p:tgtEl>
                                          <p:spTgt spid="6146">
                                            <p:txEl>
                                              <p:pRg st="4" end="4"/>
                                            </p:txEl>
                                          </p:spTgt>
                                        </p:tgtEl>
                                      </p:cBhvr>
                                    </p:animEffect>
                                    <p:anim calcmode="lin" valueType="num">
                                      <p:cBhvr>
                                        <p:cTn id="22" dur="1822" tmFilter="0,0; 0.14,0.36; 0.43,0.73; 0.71,0.91; 1.0,1.0">
                                          <p:stCondLst>
                                            <p:cond delay="0"/>
                                          </p:stCondLst>
                                        </p:cTn>
                                        <p:tgtEl>
                                          <p:spTgt spid="6146">
                                            <p:txEl>
                                              <p:pRg st="4" end="4"/>
                                            </p:txEl>
                                          </p:spTgt>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6146">
                                            <p:txEl>
                                              <p:pRg st="4" end="4"/>
                                            </p:txEl>
                                          </p:spTgt>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6146">
                                            <p:txEl>
                                              <p:pRg st="4" end="4"/>
                                            </p:txEl>
                                          </p:spTgt>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6146">
                                            <p:txEl>
                                              <p:pRg st="4" end="4"/>
                                            </p:txEl>
                                          </p:spTgt>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6146">
                                            <p:txEl>
                                              <p:pRg st="4" end="4"/>
                                            </p:txEl>
                                          </p:spTgt>
                                        </p:tgtEl>
                                        <p:attrNameLst>
                                          <p:attrName>ppt_y</p:attrName>
                                        </p:attrNameLst>
                                      </p:cBhvr>
                                      <p:tavLst>
                                        <p:tav tm="0" fmla="#ppt_y-sin(pi*$)/81">
                                          <p:val>
                                            <p:fltVal val="0"/>
                                          </p:val>
                                        </p:tav>
                                        <p:tav tm="100000">
                                          <p:val>
                                            <p:fltVal val="1"/>
                                          </p:val>
                                        </p:tav>
                                      </p:tavLst>
                                    </p:anim>
                                    <p:animScale>
                                      <p:cBhvr>
                                        <p:cTn id="27" dur="26">
                                          <p:stCondLst>
                                            <p:cond delay="650"/>
                                          </p:stCondLst>
                                        </p:cTn>
                                        <p:tgtEl>
                                          <p:spTgt spid="6146">
                                            <p:txEl>
                                              <p:pRg st="4" end="4"/>
                                            </p:txEl>
                                          </p:spTgt>
                                        </p:tgtEl>
                                      </p:cBhvr>
                                      <p:to x="100000" y="60000"/>
                                    </p:animScale>
                                    <p:animScale>
                                      <p:cBhvr>
                                        <p:cTn id="28" dur="166" decel="50000">
                                          <p:stCondLst>
                                            <p:cond delay="676"/>
                                          </p:stCondLst>
                                        </p:cTn>
                                        <p:tgtEl>
                                          <p:spTgt spid="6146">
                                            <p:txEl>
                                              <p:pRg st="4" end="4"/>
                                            </p:txEl>
                                          </p:spTgt>
                                        </p:tgtEl>
                                      </p:cBhvr>
                                      <p:to x="100000" y="100000"/>
                                    </p:animScale>
                                    <p:animScale>
                                      <p:cBhvr>
                                        <p:cTn id="29" dur="26">
                                          <p:stCondLst>
                                            <p:cond delay="1312"/>
                                          </p:stCondLst>
                                        </p:cTn>
                                        <p:tgtEl>
                                          <p:spTgt spid="6146">
                                            <p:txEl>
                                              <p:pRg st="4" end="4"/>
                                            </p:txEl>
                                          </p:spTgt>
                                        </p:tgtEl>
                                      </p:cBhvr>
                                      <p:to x="100000" y="80000"/>
                                    </p:animScale>
                                    <p:animScale>
                                      <p:cBhvr>
                                        <p:cTn id="30" dur="166" decel="50000">
                                          <p:stCondLst>
                                            <p:cond delay="1338"/>
                                          </p:stCondLst>
                                        </p:cTn>
                                        <p:tgtEl>
                                          <p:spTgt spid="6146">
                                            <p:txEl>
                                              <p:pRg st="4" end="4"/>
                                            </p:txEl>
                                          </p:spTgt>
                                        </p:tgtEl>
                                      </p:cBhvr>
                                      <p:to x="100000" y="100000"/>
                                    </p:animScale>
                                    <p:animScale>
                                      <p:cBhvr>
                                        <p:cTn id="31" dur="26">
                                          <p:stCondLst>
                                            <p:cond delay="1642"/>
                                          </p:stCondLst>
                                        </p:cTn>
                                        <p:tgtEl>
                                          <p:spTgt spid="6146">
                                            <p:txEl>
                                              <p:pRg st="4" end="4"/>
                                            </p:txEl>
                                          </p:spTgt>
                                        </p:tgtEl>
                                      </p:cBhvr>
                                      <p:to x="100000" y="90000"/>
                                    </p:animScale>
                                    <p:animScale>
                                      <p:cBhvr>
                                        <p:cTn id="32" dur="166" decel="50000">
                                          <p:stCondLst>
                                            <p:cond delay="1668"/>
                                          </p:stCondLst>
                                        </p:cTn>
                                        <p:tgtEl>
                                          <p:spTgt spid="6146">
                                            <p:txEl>
                                              <p:pRg st="4" end="4"/>
                                            </p:txEl>
                                          </p:spTgt>
                                        </p:tgtEl>
                                      </p:cBhvr>
                                      <p:to x="100000" y="100000"/>
                                    </p:animScale>
                                    <p:animScale>
                                      <p:cBhvr>
                                        <p:cTn id="33" dur="26">
                                          <p:stCondLst>
                                            <p:cond delay="1808"/>
                                          </p:stCondLst>
                                        </p:cTn>
                                        <p:tgtEl>
                                          <p:spTgt spid="6146">
                                            <p:txEl>
                                              <p:pRg st="4" end="4"/>
                                            </p:txEl>
                                          </p:spTgt>
                                        </p:tgtEl>
                                      </p:cBhvr>
                                      <p:to x="100000" y="95000"/>
                                    </p:animScale>
                                    <p:animScale>
                                      <p:cBhvr>
                                        <p:cTn id="34" dur="166" decel="50000">
                                          <p:stCondLst>
                                            <p:cond delay="1834"/>
                                          </p:stCondLst>
                                        </p:cTn>
                                        <p:tgtEl>
                                          <p:spTgt spid="6146">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252047" y="1557338"/>
            <a:ext cx="7976089" cy="5053012"/>
          </a:xfrm>
        </p:spPr>
        <p:txBody>
          <a:bodyPr/>
          <a:lstStyle/>
          <a:p>
            <a:pPr marL="0" indent="0" algn="r" rtl="1">
              <a:buFont typeface="Arial" pitchFamily="34" charset="0"/>
              <a:buNone/>
              <a:defRPr/>
            </a:pPr>
            <a:r>
              <a:rPr lang="ar-DZ" sz="2800" b="1" dirty="0" smtClean="0">
                <a:solidFill>
                  <a:srgbClr val="FF0000"/>
                </a:solidFill>
                <a:latin typeface="Monotype Koufi" pitchFamily="2" charset="-78"/>
                <a:ea typeface="Monotype Koufi" pitchFamily="2" charset="-78"/>
                <a:cs typeface="Monotype Koufi" pitchFamily="2" charset="-78"/>
              </a:rPr>
              <a:t>التهديدات:</a:t>
            </a:r>
          </a:p>
          <a:p>
            <a:pPr algn="justLow" rtl="1">
              <a:lnSpc>
                <a:spcPct val="150000"/>
              </a:lnSpc>
              <a:buSzPct val="100000"/>
              <a:buFont typeface="Wingdings" pitchFamily="2" charset="2"/>
              <a:buChar char="§"/>
              <a:defRPr/>
            </a:pPr>
            <a:r>
              <a:rPr lang="ar-JO" sz="2800" dirty="0"/>
              <a:t>مقاومة التغيير من طرف هيئة التدريس والتمسك </a:t>
            </a:r>
            <a:r>
              <a:rPr lang="ar-JO" sz="2800" dirty="0" smtClean="0"/>
              <a:t>بالوسائل</a:t>
            </a:r>
            <a:r>
              <a:rPr lang="ar-DZ" sz="2800" dirty="0" smtClean="0"/>
              <a:t> </a:t>
            </a:r>
            <a:r>
              <a:rPr lang="ar-JO" sz="2800" dirty="0" smtClean="0"/>
              <a:t> </a:t>
            </a:r>
            <a:r>
              <a:rPr lang="ar-JO" sz="2800" dirty="0"/>
              <a:t>التعليمية التقليدية دون غيرها.</a:t>
            </a:r>
            <a:endParaRPr lang="en-US" sz="2800" dirty="0"/>
          </a:p>
          <a:p>
            <a:pPr algn="justLow" rtl="1">
              <a:lnSpc>
                <a:spcPct val="150000"/>
              </a:lnSpc>
              <a:buSzPct val="100000"/>
              <a:buFont typeface="Wingdings" pitchFamily="2" charset="2"/>
              <a:buChar char="§"/>
              <a:defRPr/>
            </a:pPr>
            <a:r>
              <a:rPr lang="ar-JO" sz="2800" dirty="0"/>
              <a:t>البيئة إلكترونية غير </a:t>
            </a:r>
            <a:r>
              <a:rPr lang="ar-DZ" sz="2800" dirty="0" smtClean="0"/>
              <a:t>ال</a:t>
            </a:r>
            <a:r>
              <a:rPr lang="ar-JO" sz="2800" dirty="0" smtClean="0"/>
              <a:t>آمنة </a:t>
            </a:r>
            <a:r>
              <a:rPr lang="ar-JO" sz="2800" dirty="0"/>
              <a:t>تنتهك خصوصية الأستاذ والطالب.</a:t>
            </a:r>
            <a:endParaRPr lang="en-US" sz="2800" dirty="0"/>
          </a:p>
          <a:p>
            <a:pPr algn="justLow" rtl="1">
              <a:lnSpc>
                <a:spcPct val="150000"/>
              </a:lnSpc>
              <a:buSzPct val="100000"/>
              <a:buFont typeface="Wingdings" pitchFamily="2" charset="2"/>
              <a:buChar char="§"/>
              <a:defRPr/>
            </a:pPr>
            <a:r>
              <a:rPr lang="ar-JO" sz="2800" dirty="0"/>
              <a:t>انتشار الدروس والأعمال البيداغوجية الإلكترونية على الخط غير الأصيلة.</a:t>
            </a:r>
            <a:endParaRPr lang="en-US" sz="2800" dirty="0"/>
          </a:p>
        </p:txBody>
      </p:sp>
      <p:sp>
        <p:nvSpPr>
          <p:cNvPr id="29699"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FFAD6CD7-69D2-489C-AC51-ECA0BFAA21BD}" type="slidenum">
              <a:rPr lang="en-US" altLang="ar-JO" sz="1200">
                <a:solidFill>
                  <a:srgbClr val="898989"/>
                </a:solidFill>
              </a:rPr>
              <a:pPr algn="r" eaLnBrk="1" hangingPunct="1"/>
              <a:t>31</a:t>
            </a:fld>
            <a:endParaRPr lang="en-US" altLang="ar-JO" sz="1200">
              <a:solidFill>
                <a:srgbClr val="898989"/>
              </a:solidFill>
            </a:endParaRPr>
          </a:p>
        </p:txBody>
      </p:sp>
      <p:sp>
        <p:nvSpPr>
          <p:cNvPr id="29700"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29701"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2725868201"/>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circle(in)">
                                      <p:cBhvr>
                                        <p:cTn id="7" dur="20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nodeType="click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Effect transition="in" filter="wheel(1)">
                                      <p:cBhvr>
                                        <p:cTn id="12" dur="2000"/>
                                        <p:tgtEl>
                                          <p:spTgt spid="6146">
                                            <p:txEl>
                                              <p:pRg st="1" end="1"/>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6146">
                                            <p:txEl>
                                              <p:pRg st="2" end="2"/>
                                            </p:txEl>
                                          </p:spTgt>
                                        </p:tgtEl>
                                        <p:attrNameLst>
                                          <p:attrName>style.visibility</p:attrName>
                                        </p:attrNameLst>
                                      </p:cBhvr>
                                      <p:to>
                                        <p:strVal val="visible"/>
                                      </p:to>
                                    </p:set>
                                    <p:animEffect transition="in" filter="wheel(1)">
                                      <p:cBhvr>
                                        <p:cTn id="15" dur="2000"/>
                                        <p:tgtEl>
                                          <p:spTgt spid="6146">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6" presetClass="entr" presetSubtype="0" fill="hold" nodeType="clickEffect">
                                  <p:stCondLst>
                                    <p:cond delay="0"/>
                                  </p:stCondLst>
                                  <p:childTnLst>
                                    <p:set>
                                      <p:cBhvr>
                                        <p:cTn id="19" dur="1" fill="hold">
                                          <p:stCondLst>
                                            <p:cond delay="0"/>
                                          </p:stCondLst>
                                        </p:cTn>
                                        <p:tgtEl>
                                          <p:spTgt spid="6146">
                                            <p:txEl>
                                              <p:pRg st="3" end="3"/>
                                            </p:txEl>
                                          </p:spTgt>
                                        </p:tgtEl>
                                        <p:attrNameLst>
                                          <p:attrName>style.visibility</p:attrName>
                                        </p:attrNameLst>
                                      </p:cBhvr>
                                      <p:to>
                                        <p:strVal val="visible"/>
                                      </p:to>
                                    </p:set>
                                    <p:animEffect transition="in" filter="wipe(down)">
                                      <p:cBhvr>
                                        <p:cTn id="20" dur="580">
                                          <p:stCondLst>
                                            <p:cond delay="0"/>
                                          </p:stCondLst>
                                        </p:cTn>
                                        <p:tgtEl>
                                          <p:spTgt spid="6146">
                                            <p:txEl>
                                              <p:pRg st="3" end="3"/>
                                            </p:txEl>
                                          </p:spTgt>
                                        </p:tgtEl>
                                      </p:cBhvr>
                                    </p:animEffect>
                                    <p:anim calcmode="lin" valueType="num">
                                      <p:cBhvr>
                                        <p:cTn id="21" dur="1822" tmFilter="0,0; 0.14,0.36; 0.43,0.73; 0.71,0.91; 1.0,1.0">
                                          <p:stCondLst>
                                            <p:cond delay="0"/>
                                          </p:stCondLst>
                                        </p:cTn>
                                        <p:tgtEl>
                                          <p:spTgt spid="6146">
                                            <p:txEl>
                                              <p:pRg st="3" end="3"/>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6146">
                                            <p:txEl>
                                              <p:pRg st="3" end="3"/>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6146">
                                            <p:txEl>
                                              <p:pRg st="3" end="3"/>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6146">
                                            <p:txEl>
                                              <p:pRg st="3" end="3"/>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6146">
                                            <p:txEl>
                                              <p:pRg st="3" end="3"/>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6146">
                                            <p:txEl>
                                              <p:pRg st="3" end="3"/>
                                            </p:txEl>
                                          </p:spTgt>
                                        </p:tgtEl>
                                      </p:cBhvr>
                                      <p:to x="100000" y="60000"/>
                                    </p:animScale>
                                    <p:animScale>
                                      <p:cBhvr>
                                        <p:cTn id="27" dur="166" decel="50000">
                                          <p:stCondLst>
                                            <p:cond delay="676"/>
                                          </p:stCondLst>
                                        </p:cTn>
                                        <p:tgtEl>
                                          <p:spTgt spid="6146">
                                            <p:txEl>
                                              <p:pRg st="3" end="3"/>
                                            </p:txEl>
                                          </p:spTgt>
                                        </p:tgtEl>
                                      </p:cBhvr>
                                      <p:to x="100000" y="100000"/>
                                    </p:animScale>
                                    <p:animScale>
                                      <p:cBhvr>
                                        <p:cTn id="28" dur="26">
                                          <p:stCondLst>
                                            <p:cond delay="1312"/>
                                          </p:stCondLst>
                                        </p:cTn>
                                        <p:tgtEl>
                                          <p:spTgt spid="6146">
                                            <p:txEl>
                                              <p:pRg st="3" end="3"/>
                                            </p:txEl>
                                          </p:spTgt>
                                        </p:tgtEl>
                                      </p:cBhvr>
                                      <p:to x="100000" y="80000"/>
                                    </p:animScale>
                                    <p:animScale>
                                      <p:cBhvr>
                                        <p:cTn id="29" dur="166" decel="50000">
                                          <p:stCondLst>
                                            <p:cond delay="1338"/>
                                          </p:stCondLst>
                                        </p:cTn>
                                        <p:tgtEl>
                                          <p:spTgt spid="6146">
                                            <p:txEl>
                                              <p:pRg st="3" end="3"/>
                                            </p:txEl>
                                          </p:spTgt>
                                        </p:tgtEl>
                                      </p:cBhvr>
                                      <p:to x="100000" y="100000"/>
                                    </p:animScale>
                                    <p:animScale>
                                      <p:cBhvr>
                                        <p:cTn id="30" dur="26">
                                          <p:stCondLst>
                                            <p:cond delay="1642"/>
                                          </p:stCondLst>
                                        </p:cTn>
                                        <p:tgtEl>
                                          <p:spTgt spid="6146">
                                            <p:txEl>
                                              <p:pRg st="3" end="3"/>
                                            </p:txEl>
                                          </p:spTgt>
                                        </p:tgtEl>
                                      </p:cBhvr>
                                      <p:to x="100000" y="90000"/>
                                    </p:animScale>
                                    <p:animScale>
                                      <p:cBhvr>
                                        <p:cTn id="31" dur="166" decel="50000">
                                          <p:stCondLst>
                                            <p:cond delay="1668"/>
                                          </p:stCondLst>
                                        </p:cTn>
                                        <p:tgtEl>
                                          <p:spTgt spid="6146">
                                            <p:txEl>
                                              <p:pRg st="3" end="3"/>
                                            </p:txEl>
                                          </p:spTgt>
                                        </p:tgtEl>
                                      </p:cBhvr>
                                      <p:to x="100000" y="100000"/>
                                    </p:animScale>
                                    <p:animScale>
                                      <p:cBhvr>
                                        <p:cTn id="32" dur="26">
                                          <p:stCondLst>
                                            <p:cond delay="1808"/>
                                          </p:stCondLst>
                                        </p:cTn>
                                        <p:tgtEl>
                                          <p:spTgt spid="6146">
                                            <p:txEl>
                                              <p:pRg st="3" end="3"/>
                                            </p:txEl>
                                          </p:spTgt>
                                        </p:tgtEl>
                                      </p:cBhvr>
                                      <p:to x="100000" y="95000"/>
                                    </p:animScale>
                                    <p:animScale>
                                      <p:cBhvr>
                                        <p:cTn id="33" dur="166" decel="50000">
                                          <p:stCondLst>
                                            <p:cond delay="1834"/>
                                          </p:stCondLst>
                                        </p:cTn>
                                        <p:tgtEl>
                                          <p:spTgt spid="6146">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67544" y="1196752"/>
            <a:ext cx="7976089" cy="4321175"/>
          </a:xfrm>
        </p:spPr>
        <p:txBody>
          <a:bodyPr/>
          <a:lstStyle/>
          <a:p>
            <a:pPr marL="0" indent="0" algn="justLow" rtl="1">
              <a:lnSpc>
                <a:spcPct val="150000"/>
              </a:lnSpc>
              <a:buFont typeface="Arial" pitchFamily="34" charset="0"/>
              <a:buNone/>
              <a:defRPr/>
            </a:pPr>
            <a:r>
              <a:rPr lang="ar-JO" sz="2800" b="1" dirty="0" smtClean="0"/>
              <a:t>التحليل </a:t>
            </a:r>
            <a:r>
              <a:rPr lang="ar-JO" sz="2800" b="1" dirty="0"/>
              <a:t>الإحصائي الأولي لنموذج "</a:t>
            </a:r>
            <a:r>
              <a:rPr lang="en-US" sz="2800" b="1" dirty="0"/>
              <a:t>SWOT</a:t>
            </a:r>
            <a:r>
              <a:rPr lang="ar-JO" sz="2800" b="1" dirty="0"/>
              <a:t>" </a:t>
            </a:r>
            <a:r>
              <a:rPr lang="ar-JO" sz="2800" b="1" dirty="0" smtClean="0"/>
              <a:t>على </a:t>
            </a:r>
            <a:r>
              <a:rPr lang="ar-JO" sz="2800" b="1" dirty="0"/>
              <a:t>المعيار ت 321:</a:t>
            </a:r>
            <a:endParaRPr lang="en-US" sz="2800" dirty="0"/>
          </a:p>
          <a:p>
            <a:pPr marL="441325" indent="-173038" algn="justLow" rtl="1">
              <a:lnSpc>
                <a:spcPct val="150000"/>
              </a:lnSpc>
              <a:buFont typeface="Arial" pitchFamily="34" charset="0"/>
              <a:buNone/>
              <a:defRPr/>
            </a:pPr>
            <a:r>
              <a:rPr lang="ar-JO" sz="2800" b="1" dirty="0" smtClean="0"/>
              <a:t>عدد </a:t>
            </a:r>
            <a:r>
              <a:rPr lang="ar-JO" sz="2800" b="1" dirty="0"/>
              <a:t>أجزاء التحليل الرباعي لنموذج "</a:t>
            </a:r>
            <a:r>
              <a:rPr lang="en-US" sz="2800" b="1" dirty="0"/>
              <a:t>SWOT</a:t>
            </a:r>
            <a:r>
              <a:rPr lang="ar-JO" sz="2800" b="1" dirty="0"/>
              <a:t>" على المعيار ت 321:</a:t>
            </a:r>
            <a:r>
              <a:rPr lang="ar-JO" sz="2800" dirty="0"/>
              <a:t> بناءً على تحليل نموذج "</a:t>
            </a:r>
            <a:r>
              <a:rPr lang="en-US" sz="2800" dirty="0"/>
              <a:t>SWOT</a:t>
            </a:r>
            <a:r>
              <a:rPr lang="ar-JO" sz="2800" dirty="0"/>
              <a:t>" أحصينا عدد أجزاء المصفوفة وذلك كما يوضحه الجدول </a:t>
            </a:r>
            <a:r>
              <a:rPr lang="ar-JO" sz="2800" dirty="0" smtClean="0"/>
              <a:t>الموالي</a:t>
            </a:r>
            <a:r>
              <a:rPr lang="ar-JO" sz="2800" dirty="0"/>
              <a:t>:</a:t>
            </a:r>
            <a:endParaRPr lang="en-US" sz="2800" dirty="0"/>
          </a:p>
          <a:p>
            <a:pPr marL="0" indent="0" algn="r" rtl="1">
              <a:buFont typeface="Arial" pitchFamily="34" charset="0"/>
              <a:buNone/>
              <a:defRPr/>
            </a:pPr>
            <a:endParaRPr lang="ar-DZ" sz="2800" b="1" dirty="0" smtClean="0">
              <a:solidFill>
                <a:srgbClr val="00B050"/>
              </a:solidFill>
              <a:latin typeface="Monotype Koufi" pitchFamily="2" charset="-78"/>
              <a:ea typeface="Monotype Koufi" pitchFamily="2" charset="-78"/>
              <a:cs typeface="Monotype Koufi" pitchFamily="2" charset="-78"/>
            </a:endParaRPr>
          </a:p>
        </p:txBody>
      </p:sp>
      <p:sp>
        <p:nvSpPr>
          <p:cNvPr id="30723"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14CC3CD0-067A-4C89-B989-BFF17ABEF0EB}" type="slidenum">
              <a:rPr lang="en-US" altLang="ar-JO" sz="1200">
                <a:solidFill>
                  <a:srgbClr val="898989"/>
                </a:solidFill>
              </a:rPr>
              <a:pPr algn="r" eaLnBrk="1" hangingPunct="1"/>
              <a:t>32</a:t>
            </a:fld>
            <a:endParaRPr lang="en-US" altLang="ar-JO" sz="1200">
              <a:solidFill>
                <a:srgbClr val="898989"/>
              </a:solidFill>
            </a:endParaRPr>
          </a:p>
        </p:txBody>
      </p:sp>
      <p:sp>
        <p:nvSpPr>
          <p:cNvPr id="30724"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30725"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graphicFrame>
        <p:nvGraphicFramePr>
          <p:cNvPr id="6" name="جدول 5"/>
          <p:cNvGraphicFramePr>
            <a:graphicFrameLocks noGrp="1"/>
          </p:cNvGraphicFramePr>
          <p:nvPr/>
        </p:nvGraphicFramePr>
        <p:xfrm>
          <a:off x="2710961" y="3940175"/>
          <a:ext cx="3389436" cy="2435226"/>
        </p:xfrm>
        <a:graphic>
          <a:graphicData uri="http://schemas.openxmlformats.org/drawingml/2006/table">
            <a:tbl>
              <a:tblPr rtl="1" firstRow="1" firstCol="1" bandRow="1">
                <a:tableStyleId>{5C22544A-7EE6-4342-B048-85BDC9FD1C3A}</a:tableStyleId>
              </a:tblPr>
              <a:tblGrid>
                <a:gridCol w="1694718"/>
                <a:gridCol w="1694718"/>
              </a:tblGrid>
              <a:tr h="1217613">
                <a:tc>
                  <a:txBody>
                    <a:bodyPr/>
                    <a:lstStyle/>
                    <a:p>
                      <a:pPr algn="ctr" rtl="1">
                        <a:spcAft>
                          <a:spcPts val="0"/>
                        </a:spcAft>
                      </a:pPr>
                      <a:r>
                        <a:rPr lang="ar-JO" sz="2400" b="1" dirty="0">
                          <a:solidFill>
                            <a:schemeClr val="bg1"/>
                          </a:solidFill>
                          <a:effectLst/>
                        </a:rPr>
                        <a:t>نقاط القوة</a:t>
                      </a:r>
                      <a:endParaRPr lang="en-US" sz="2400" b="1" dirty="0">
                        <a:solidFill>
                          <a:schemeClr val="bg1"/>
                        </a:solidFill>
                        <a:effectLst/>
                      </a:endParaRPr>
                    </a:p>
                    <a:p>
                      <a:pPr algn="ctr" rtl="1">
                        <a:spcAft>
                          <a:spcPts val="0"/>
                        </a:spcAft>
                      </a:pPr>
                      <a:r>
                        <a:rPr lang="ar-JO" sz="2400" b="1" dirty="0">
                          <a:solidFill>
                            <a:schemeClr val="bg1"/>
                          </a:solidFill>
                          <a:effectLst/>
                        </a:rPr>
                        <a:t>10</a:t>
                      </a:r>
                      <a:endParaRPr lang="en-US" sz="2400" b="1" dirty="0">
                        <a:solidFill>
                          <a:schemeClr val="bg1"/>
                        </a:solidFill>
                        <a:effectLst/>
                        <a:latin typeface="Times New Roman"/>
                        <a:ea typeface="Times New Roman"/>
                      </a:endParaRPr>
                    </a:p>
                  </a:txBody>
                  <a:tcPr marL="63295" marR="63295" marT="0" marB="0" anchor="ctr">
                    <a:solidFill>
                      <a:schemeClr val="tx2">
                        <a:lumMod val="60000"/>
                        <a:lumOff val="40000"/>
                      </a:schemeClr>
                    </a:solidFill>
                  </a:tcPr>
                </a:tc>
                <a:tc>
                  <a:txBody>
                    <a:bodyPr/>
                    <a:lstStyle/>
                    <a:p>
                      <a:pPr algn="ctr" rtl="1">
                        <a:spcAft>
                          <a:spcPts val="0"/>
                        </a:spcAft>
                      </a:pPr>
                      <a:r>
                        <a:rPr lang="ar-JO" sz="2400" b="1" dirty="0">
                          <a:solidFill>
                            <a:schemeClr val="bg1"/>
                          </a:solidFill>
                          <a:effectLst/>
                        </a:rPr>
                        <a:t>نقاط الضعف</a:t>
                      </a:r>
                      <a:endParaRPr lang="en-US" sz="2400" b="1" dirty="0">
                        <a:solidFill>
                          <a:schemeClr val="bg1"/>
                        </a:solidFill>
                        <a:effectLst/>
                      </a:endParaRPr>
                    </a:p>
                    <a:p>
                      <a:pPr algn="ctr" rtl="1">
                        <a:spcAft>
                          <a:spcPts val="0"/>
                        </a:spcAft>
                      </a:pPr>
                      <a:r>
                        <a:rPr lang="ar-JO" sz="2400" b="1" dirty="0">
                          <a:solidFill>
                            <a:schemeClr val="bg1"/>
                          </a:solidFill>
                          <a:effectLst/>
                        </a:rPr>
                        <a:t>13</a:t>
                      </a:r>
                      <a:endParaRPr lang="en-US" sz="2400" b="1" dirty="0">
                        <a:solidFill>
                          <a:schemeClr val="bg1"/>
                        </a:solidFill>
                        <a:effectLst/>
                        <a:latin typeface="Times New Roman"/>
                        <a:ea typeface="Times New Roman"/>
                      </a:endParaRPr>
                    </a:p>
                  </a:txBody>
                  <a:tcPr marL="63295" marR="63295" marT="0" marB="0" anchor="ctr">
                    <a:solidFill>
                      <a:schemeClr val="tx2">
                        <a:lumMod val="60000"/>
                        <a:lumOff val="40000"/>
                      </a:schemeClr>
                    </a:solidFill>
                  </a:tcPr>
                </a:tc>
              </a:tr>
              <a:tr h="1217613">
                <a:tc>
                  <a:txBody>
                    <a:bodyPr/>
                    <a:lstStyle/>
                    <a:p>
                      <a:pPr algn="ctr" rtl="1">
                        <a:spcAft>
                          <a:spcPts val="0"/>
                        </a:spcAft>
                      </a:pPr>
                      <a:r>
                        <a:rPr lang="ar-JO" sz="2400" b="1" dirty="0">
                          <a:solidFill>
                            <a:schemeClr val="bg1"/>
                          </a:solidFill>
                          <a:effectLst/>
                        </a:rPr>
                        <a:t>الفرص</a:t>
                      </a:r>
                      <a:endParaRPr lang="en-US" sz="2400" b="1" dirty="0">
                        <a:solidFill>
                          <a:schemeClr val="bg1"/>
                        </a:solidFill>
                        <a:effectLst/>
                      </a:endParaRPr>
                    </a:p>
                    <a:p>
                      <a:pPr algn="ctr" rtl="1">
                        <a:spcAft>
                          <a:spcPts val="0"/>
                        </a:spcAft>
                      </a:pPr>
                      <a:r>
                        <a:rPr lang="ar-JO" sz="2400" b="1" dirty="0">
                          <a:solidFill>
                            <a:schemeClr val="bg1"/>
                          </a:solidFill>
                          <a:effectLst/>
                        </a:rPr>
                        <a:t>09</a:t>
                      </a:r>
                      <a:endParaRPr lang="en-US" sz="2400" b="1" dirty="0">
                        <a:solidFill>
                          <a:schemeClr val="bg1"/>
                        </a:solidFill>
                        <a:effectLst/>
                        <a:latin typeface="Times New Roman"/>
                        <a:ea typeface="Times New Roman"/>
                      </a:endParaRPr>
                    </a:p>
                  </a:txBody>
                  <a:tcPr marL="63295" marR="63295" marT="0" marB="0" anchor="ctr">
                    <a:solidFill>
                      <a:schemeClr val="tx2">
                        <a:lumMod val="40000"/>
                        <a:lumOff val="60000"/>
                      </a:schemeClr>
                    </a:solidFill>
                  </a:tcPr>
                </a:tc>
                <a:tc>
                  <a:txBody>
                    <a:bodyPr/>
                    <a:lstStyle/>
                    <a:p>
                      <a:pPr algn="ctr" rtl="1">
                        <a:spcAft>
                          <a:spcPts val="0"/>
                        </a:spcAft>
                      </a:pPr>
                      <a:r>
                        <a:rPr lang="ar-JO" sz="2400" b="1" dirty="0">
                          <a:solidFill>
                            <a:schemeClr val="bg1"/>
                          </a:solidFill>
                          <a:effectLst/>
                        </a:rPr>
                        <a:t>التهديدات</a:t>
                      </a:r>
                      <a:endParaRPr lang="en-US" sz="2400" b="1" dirty="0">
                        <a:solidFill>
                          <a:schemeClr val="bg1"/>
                        </a:solidFill>
                        <a:effectLst/>
                      </a:endParaRPr>
                    </a:p>
                    <a:p>
                      <a:pPr algn="ctr" rtl="1">
                        <a:spcAft>
                          <a:spcPts val="0"/>
                        </a:spcAft>
                      </a:pPr>
                      <a:r>
                        <a:rPr lang="ar-JO" sz="2400" b="1" dirty="0">
                          <a:solidFill>
                            <a:schemeClr val="bg1"/>
                          </a:solidFill>
                          <a:effectLst/>
                        </a:rPr>
                        <a:t>05</a:t>
                      </a:r>
                      <a:endParaRPr lang="en-US" sz="2400" b="1" dirty="0">
                        <a:solidFill>
                          <a:schemeClr val="bg1"/>
                        </a:solidFill>
                        <a:effectLst/>
                        <a:latin typeface="Times New Roman"/>
                        <a:ea typeface="Times New Roman"/>
                      </a:endParaRPr>
                    </a:p>
                  </a:txBody>
                  <a:tcPr marL="63295" marR="63295" marT="0" marB="0" anchor="ctr">
                    <a:solidFill>
                      <a:schemeClr val="tx2">
                        <a:lumMod val="40000"/>
                        <a:lumOff val="60000"/>
                      </a:schemeClr>
                    </a:solidFill>
                  </a:tcPr>
                </a:tc>
              </a:tr>
            </a:tbl>
          </a:graphicData>
        </a:graphic>
      </p:graphicFrame>
    </p:spTree>
    <p:extLst>
      <p:ext uri="{BB962C8B-B14F-4D97-AF65-F5344CB8AC3E}">
        <p14:creationId xmlns:p14="http://schemas.microsoft.com/office/powerpoint/2010/main" val="2782556955"/>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wheel(1)">
                                      <p:cBhvr>
                                        <p:cTn id="7" dur="2000"/>
                                        <p:tgtEl>
                                          <p:spTgt spid="614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146">
                                            <p:txEl>
                                              <p:pRg st="1" end="1"/>
                                            </p:txEl>
                                          </p:spTgt>
                                        </p:tgtEl>
                                        <p:attrNameLst>
                                          <p:attrName>style.visibility</p:attrName>
                                        </p:attrNameLst>
                                      </p:cBhvr>
                                      <p:to>
                                        <p:strVal val="visible"/>
                                      </p:to>
                                    </p:set>
                                    <p:animEffect transition="in" filter="circle(in)">
                                      <p:cBhvr>
                                        <p:cTn id="12" dur="2000"/>
                                        <p:tgtEl>
                                          <p:spTgt spid="614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idx="1"/>
          </p:nvPr>
        </p:nvSpPr>
        <p:spPr>
          <a:xfrm>
            <a:off x="467544" y="476673"/>
            <a:ext cx="7976089" cy="1800199"/>
          </a:xfrm>
        </p:spPr>
        <p:txBody>
          <a:bodyPr/>
          <a:lstStyle/>
          <a:p>
            <a:pPr marL="441325" indent="-441325" algn="justLow" rtl="1">
              <a:lnSpc>
                <a:spcPct val="150000"/>
              </a:lnSpc>
              <a:buFont typeface="Arial" pitchFamily="34" charset="0"/>
              <a:buNone/>
            </a:pPr>
            <a:r>
              <a:rPr lang="ar-JO" sz="2800" b="1" dirty="0" smtClean="0"/>
              <a:t>التمثيل البياني لأجزاء التحليل الرباعي لنموذج "</a:t>
            </a:r>
            <a:r>
              <a:rPr lang="en-US" sz="2800" b="1" dirty="0" smtClean="0"/>
              <a:t>SWOT</a:t>
            </a:r>
            <a:r>
              <a:rPr lang="ar-JO" sz="2800" b="1" dirty="0" smtClean="0"/>
              <a:t>" على المعيار ت 321:</a:t>
            </a:r>
            <a:endParaRPr lang="ar-DZ" sz="2800" b="1" dirty="0" smtClean="0">
              <a:solidFill>
                <a:srgbClr val="00B050"/>
              </a:solidFill>
              <a:latin typeface="Monotype Koufi" pitchFamily="2" charset="-78"/>
              <a:cs typeface="Monotype Koufi" pitchFamily="2" charset="-78"/>
            </a:endParaRPr>
          </a:p>
        </p:txBody>
      </p:sp>
      <p:sp>
        <p:nvSpPr>
          <p:cNvPr id="32771"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204E25A8-85E4-4C34-B38B-8DB059FDB9C7}" type="slidenum">
              <a:rPr lang="en-US" altLang="ar-JO" sz="1200">
                <a:solidFill>
                  <a:srgbClr val="898989"/>
                </a:solidFill>
              </a:rPr>
              <a:pPr algn="r" eaLnBrk="1" hangingPunct="1"/>
              <a:t>33</a:t>
            </a:fld>
            <a:endParaRPr lang="en-US" altLang="ar-JO" sz="1200">
              <a:solidFill>
                <a:srgbClr val="898989"/>
              </a:solidFill>
            </a:endParaRPr>
          </a:p>
        </p:txBody>
      </p:sp>
      <p:sp>
        <p:nvSpPr>
          <p:cNvPr id="32772"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32773"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pic>
        <p:nvPicPr>
          <p:cNvPr id="6" name="مخطط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420888"/>
            <a:ext cx="7344816" cy="342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1278123"/>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wheel(1)">
                                      <p:cBhvr>
                                        <p:cTn id="7" dur="2000"/>
                                        <p:tgtEl>
                                          <p:spTgt spid="327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idx="1"/>
          </p:nvPr>
        </p:nvSpPr>
        <p:spPr>
          <a:xfrm>
            <a:off x="251520" y="692695"/>
            <a:ext cx="8435280" cy="5663655"/>
          </a:xfrm>
        </p:spPr>
        <p:style>
          <a:lnRef idx="1">
            <a:schemeClr val="accent4"/>
          </a:lnRef>
          <a:fillRef idx="2">
            <a:schemeClr val="accent4"/>
          </a:fillRef>
          <a:effectRef idx="1">
            <a:schemeClr val="accent4"/>
          </a:effectRef>
          <a:fontRef idx="minor">
            <a:schemeClr val="dk1"/>
          </a:fontRef>
        </p:style>
        <p:txBody>
          <a:bodyPr>
            <a:noAutofit/>
          </a:bodyPr>
          <a:lstStyle/>
          <a:p>
            <a:pPr marL="0" indent="361950" algn="justLow" rtl="1">
              <a:lnSpc>
                <a:spcPct val="160000"/>
              </a:lnSpc>
              <a:buFont typeface="Arial" pitchFamily="34" charset="0"/>
              <a:buNone/>
            </a:pPr>
            <a:r>
              <a:rPr lang="ar-JO" sz="2800" dirty="0" smtClean="0"/>
              <a:t>ونشير إلى أنه وبعد وضع ورقة تنفيذ لكل هدف تشغيلي ذكي وإعداد المخطط الزمني، وجدول الأعمال لمعيار واحد فقط </a:t>
            </a:r>
            <a:r>
              <a:rPr lang="ar-DZ" sz="2800" dirty="0" smtClean="0"/>
              <a:t>قد </a:t>
            </a:r>
            <a:r>
              <a:rPr lang="ar-JO" sz="2800" dirty="0" smtClean="0"/>
              <a:t>يحتاج إلى موسم كامل لتنفيذ الخطة، وهذا لضمان جودة تطبيق الإجراءات والأنشطة وفقا للمعيار المستهدف.</a:t>
            </a:r>
            <a:endParaRPr lang="en-US" sz="2800" dirty="0" smtClean="0"/>
          </a:p>
          <a:p>
            <a:pPr marL="0" indent="361950" algn="justLow" rtl="1">
              <a:lnSpc>
                <a:spcPct val="160000"/>
              </a:lnSpc>
              <a:buFont typeface="Arial" pitchFamily="34" charset="0"/>
              <a:buNone/>
            </a:pPr>
            <a:r>
              <a:rPr lang="ar-JO" sz="2800" dirty="0" smtClean="0"/>
              <a:t>ومن ثم فإنه على المؤسسة الجامعية ولتطبيق "219" معيارا، يتطلب ذلك موارد بشرية كفؤة ومدربة على التخطيط وإدارة الجودة الشاملة، وتسخير كل الوسائل لإنجاح تطبيق الخطط التشغيلية لمعايير المرجعية الوطنية لضمان الجودة.</a:t>
            </a:r>
            <a:endParaRPr lang="en-US" sz="2800" dirty="0" smtClean="0"/>
          </a:p>
        </p:txBody>
      </p:sp>
      <p:sp>
        <p:nvSpPr>
          <p:cNvPr id="34819" name="Slide Number Placeholder 3"/>
          <p:cNvSpPr txBox="1">
            <a:spLocks/>
          </p:cNvSpPr>
          <p:nvPr/>
        </p:nvSpPr>
        <p:spPr bwMode="auto">
          <a:xfrm>
            <a:off x="6553200"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algn="l" rtl="0" eaLnBrk="0" fontAlgn="base" hangingPunct="0">
              <a:spcBef>
                <a:spcPct val="0"/>
              </a:spcBef>
              <a:spcAft>
                <a:spcPct val="0"/>
              </a:spcAft>
              <a:defRPr>
                <a:solidFill>
                  <a:schemeClr val="tx1"/>
                </a:solidFill>
                <a:latin typeface="Calibri" pitchFamily="34" charset="0"/>
              </a:defRPr>
            </a:lvl6pPr>
            <a:lvl7pPr marL="2971800" indent="-228600" algn="l" rtl="0" eaLnBrk="0" fontAlgn="base" hangingPunct="0">
              <a:spcBef>
                <a:spcPct val="0"/>
              </a:spcBef>
              <a:spcAft>
                <a:spcPct val="0"/>
              </a:spcAft>
              <a:defRPr>
                <a:solidFill>
                  <a:schemeClr val="tx1"/>
                </a:solidFill>
                <a:latin typeface="Calibri" pitchFamily="34" charset="0"/>
              </a:defRPr>
            </a:lvl7pPr>
            <a:lvl8pPr marL="3429000" indent="-228600" algn="l" rtl="0" eaLnBrk="0" fontAlgn="base" hangingPunct="0">
              <a:spcBef>
                <a:spcPct val="0"/>
              </a:spcBef>
              <a:spcAft>
                <a:spcPct val="0"/>
              </a:spcAft>
              <a:defRPr>
                <a:solidFill>
                  <a:schemeClr val="tx1"/>
                </a:solidFill>
                <a:latin typeface="Calibri" pitchFamily="34" charset="0"/>
              </a:defRPr>
            </a:lvl8pPr>
            <a:lvl9pPr marL="3886200" indent="-228600" algn="l" rtl="0" eaLnBrk="0" fontAlgn="base" hangingPunct="0">
              <a:spcBef>
                <a:spcPct val="0"/>
              </a:spcBef>
              <a:spcAft>
                <a:spcPct val="0"/>
              </a:spcAft>
              <a:defRPr>
                <a:solidFill>
                  <a:schemeClr val="tx1"/>
                </a:solidFill>
                <a:latin typeface="Calibri" pitchFamily="34" charset="0"/>
              </a:defRPr>
            </a:lvl9pPr>
          </a:lstStyle>
          <a:p>
            <a:pPr algn="r" eaLnBrk="1" hangingPunct="1"/>
            <a:fld id="{E95CC639-B325-46C1-8DEC-9009100ADB1C}" type="slidenum">
              <a:rPr lang="en-US" altLang="ar-JO" sz="1200">
                <a:solidFill>
                  <a:srgbClr val="898989"/>
                </a:solidFill>
              </a:rPr>
              <a:pPr algn="r" eaLnBrk="1" hangingPunct="1"/>
              <a:t>34</a:t>
            </a:fld>
            <a:endParaRPr lang="en-US" altLang="ar-JO" sz="1200">
              <a:solidFill>
                <a:srgbClr val="898989"/>
              </a:solidFill>
            </a:endParaRPr>
          </a:p>
        </p:txBody>
      </p:sp>
      <p:sp>
        <p:nvSpPr>
          <p:cNvPr id="34820"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
        <p:nvSpPr>
          <p:cNvPr id="34821" name="Rectangle 2"/>
          <p:cNvSpPr>
            <a:spLocks noChangeArrowheads="1"/>
          </p:cNvSpPr>
          <p:nvPr/>
        </p:nvSpPr>
        <p:spPr bwMode="auto">
          <a:xfrm>
            <a:off x="895926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ar-DZ"/>
          </a:p>
        </p:txBody>
      </p:sp>
    </p:spTree>
    <p:extLst>
      <p:ext uri="{BB962C8B-B14F-4D97-AF65-F5344CB8AC3E}">
        <p14:creationId xmlns:p14="http://schemas.microsoft.com/office/powerpoint/2010/main" val="936214439"/>
      </p:ext>
    </p:extLst>
  </p:cSld>
  <p:clrMapOvr>
    <a:masterClrMapping/>
  </p:clrMapOvr>
  <p:transition spd="slow">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circle(in)">
                                      <p:cBhvr>
                                        <p:cTn id="7" dur="2000"/>
                                        <p:tgtEl>
                                          <p:spTgt spid="348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34818">
                                            <p:txEl>
                                              <p:pRg st="1" end="1"/>
                                            </p:txEl>
                                          </p:spTgt>
                                        </p:tgtEl>
                                        <p:attrNameLst>
                                          <p:attrName>style.visibility</p:attrName>
                                        </p:attrNameLst>
                                      </p:cBhvr>
                                      <p:to>
                                        <p:strVal val="visible"/>
                                      </p:to>
                                    </p:set>
                                    <p:animEffect transition="in" filter="circle(in)">
                                      <p:cBhvr>
                                        <p:cTn id="12" dur="2000"/>
                                        <p:tgtEl>
                                          <p:spTgt spid="348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699793" y="2732910"/>
            <a:ext cx="5544616" cy="1938992"/>
          </a:xfrm>
          <a:prstGeom prst="rect">
            <a:avLst/>
          </a:prstGeom>
          <a:noFill/>
        </p:spPr>
        <p:txBody>
          <a:bodyPr wrap="square" lIns="91440" tIns="45720" rIns="91440" bIns="45720">
            <a:spAutoFit/>
          </a:bodyPr>
          <a:lstStyle/>
          <a:p>
            <a:r>
              <a:rPr lang="ar-DZ"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أشكركم...</a:t>
            </a:r>
          </a:p>
          <a:p>
            <a:pPr algn="ctr"/>
            <a:r>
              <a:rPr lang="ar-DZ" sz="6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على كرم الإصغاء</a:t>
            </a:r>
            <a:endParaRPr lang="ar-SA" sz="6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402794196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57200" y="548680"/>
            <a:ext cx="7467600" cy="1066130"/>
          </a:xfrm>
        </p:spPr>
        <p:txBody>
          <a:bodyPr anchor="t" anchorCtr="0">
            <a:normAutofit/>
          </a:bodyPr>
          <a:lstStyle/>
          <a:p>
            <a:pPr algn="r"/>
            <a:r>
              <a:rPr lang="ar-DZ" sz="5400" b="1" i="1" dirty="0" smtClean="0">
                <a:cs typeface="DecoType Naskh Swashes" pitchFamily="2" charset="-78"/>
              </a:rPr>
              <a:t>ما المقصود بـ:</a:t>
            </a:r>
            <a:endParaRPr lang="ar-DZ" sz="5400" b="1" i="1" dirty="0">
              <a:cs typeface="DecoType Naskh Swashes" pitchFamily="2" charset="-78"/>
            </a:endParaRPr>
          </a:p>
        </p:txBody>
      </p:sp>
      <p:pic>
        <p:nvPicPr>
          <p:cNvPr id="4" name="صورة 3"/>
          <p:cNvPicPr>
            <a:picLocks noChangeAspect="1"/>
          </p:cNvPicPr>
          <p:nvPr/>
        </p:nvPicPr>
        <p:blipFill rotWithShape="1">
          <a:blip r:embed="rId2">
            <a:extLst>
              <a:ext uri="{28A0092B-C50C-407E-A947-70E740481C1C}">
                <a14:useLocalDpi xmlns:a14="http://schemas.microsoft.com/office/drawing/2010/main" val="0"/>
              </a:ext>
            </a:extLst>
          </a:blip>
          <a:srcRect l="17871" t="31196" r="21909" b="33453"/>
          <a:stretch/>
        </p:blipFill>
        <p:spPr>
          <a:xfrm>
            <a:off x="683568" y="188640"/>
            <a:ext cx="4296228" cy="1683657"/>
          </a:xfrm>
          <a:prstGeom prst="rect">
            <a:avLst/>
          </a:prstGeom>
          <a:ln>
            <a:noFill/>
          </a:ln>
          <a:effectLst>
            <a:outerShdw blurRad="292100" dist="139700" dir="2700000" algn="tl" rotWithShape="0">
              <a:srgbClr val="333333">
                <a:alpha val="65000"/>
              </a:srgbClr>
            </a:outerShdw>
          </a:effectLst>
        </p:spPr>
      </p:pic>
      <p:sp>
        <p:nvSpPr>
          <p:cNvPr id="5" name="مستطيل ذو زوايا قطرية مخدوشة 4"/>
          <p:cNvSpPr/>
          <p:nvPr/>
        </p:nvSpPr>
        <p:spPr>
          <a:xfrm>
            <a:off x="1115616" y="2276872"/>
            <a:ext cx="6768752" cy="3816424"/>
          </a:xfrm>
          <a:prstGeom prst="snip2Diag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DZ" sz="5400" b="1" dirty="0" smtClean="0"/>
              <a:t>هو طريقة تحليل رباعية</a:t>
            </a:r>
          </a:p>
          <a:p>
            <a:pPr algn="ctr"/>
            <a:r>
              <a:rPr lang="ar-DZ" sz="5400" b="1" dirty="0" smtClean="0"/>
              <a:t>لبناء خطة تشغيلية</a:t>
            </a:r>
          </a:p>
          <a:p>
            <a:pPr algn="ctr"/>
            <a:r>
              <a:rPr lang="ar-DZ" sz="5400" b="1" dirty="0" smtClean="0"/>
              <a:t>بأهداف ذكية</a:t>
            </a:r>
          </a:p>
          <a:p>
            <a:pPr algn="ctr"/>
            <a:r>
              <a:rPr lang="ar-DZ" sz="5400" b="1" dirty="0" smtClean="0"/>
              <a:t>وإجراءات عملية</a:t>
            </a:r>
            <a:endParaRPr lang="ar-DZ" sz="5400" b="1" dirty="0"/>
          </a:p>
        </p:txBody>
      </p:sp>
    </p:spTree>
    <p:extLst>
      <p:ext uri="{BB962C8B-B14F-4D97-AF65-F5344CB8AC3E}">
        <p14:creationId xmlns:p14="http://schemas.microsoft.com/office/powerpoint/2010/main" val="401886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67544" y="260648"/>
            <a:ext cx="7467600" cy="1066130"/>
          </a:xfrm>
        </p:spPr>
        <p:txBody>
          <a:bodyPr anchor="t" anchorCtr="0">
            <a:normAutofit/>
          </a:bodyPr>
          <a:lstStyle/>
          <a:p>
            <a:pPr algn="ctr"/>
            <a:r>
              <a:rPr lang="fr-FR" sz="3600" b="1" i="1" dirty="0" smtClean="0"/>
              <a:t>SWOT</a:t>
            </a:r>
            <a:r>
              <a:rPr lang="fr-FR" sz="4800" b="1" i="1" dirty="0" smtClean="0"/>
              <a:t> </a:t>
            </a:r>
            <a:r>
              <a:rPr lang="ar-DZ" sz="4800" b="1" i="1" dirty="0" smtClean="0"/>
              <a:t> هي  اختصار  لــ:</a:t>
            </a:r>
            <a:endParaRPr lang="ar-DZ" sz="4800" b="1" i="1" dirty="0"/>
          </a:p>
        </p:txBody>
      </p:sp>
      <p:sp>
        <p:nvSpPr>
          <p:cNvPr id="3" name="مستطيل مستدير الزوايا 2"/>
          <p:cNvSpPr/>
          <p:nvPr/>
        </p:nvSpPr>
        <p:spPr>
          <a:xfrm>
            <a:off x="1835696" y="1340768"/>
            <a:ext cx="2520000" cy="2520000"/>
          </a:xfrm>
          <a:prstGeom prst="roundRect">
            <a:avLst/>
          </a:prstGeom>
          <a:ln>
            <a:noFill/>
          </a:ln>
          <a:effectLst>
            <a:outerShdw blurRad="50800" dist="38100" dir="10800000" algn="r"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rtlCol="1" anchor="ctr"/>
          <a:lstStyle/>
          <a:p>
            <a:pPr algn="ctr"/>
            <a:r>
              <a:rPr lang="fr-FR" sz="8000" b="1" dirty="0" smtClean="0">
                <a:solidFill>
                  <a:schemeClr val="tx1"/>
                </a:solidFill>
              </a:rPr>
              <a:t>S</a:t>
            </a:r>
          </a:p>
          <a:p>
            <a:pPr algn="ctr"/>
            <a:r>
              <a:rPr lang="fr-FR" sz="3200" dirty="0" smtClean="0">
                <a:solidFill>
                  <a:schemeClr val="tx1"/>
                </a:solidFill>
              </a:rPr>
              <a:t>Strengths</a:t>
            </a:r>
            <a:endParaRPr lang="ar-DZ" sz="3200" dirty="0">
              <a:solidFill>
                <a:schemeClr val="tx1"/>
              </a:solidFill>
            </a:endParaRPr>
          </a:p>
        </p:txBody>
      </p:sp>
      <p:sp>
        <p:nvSpPr>
          <p:cNvPr id="7" name="مستطيل مستدير الزوايا 6"/>
          <p:cNvSpPr/>
          <p:nvPr/>
        </p:nvSpPr>
        <p:spPr>
          <a:xfrm>
            <a:off x="4428264" y="1338943"/>
            <a:ext cx="2520000" cy="2520000"/>
          </a:xfrm>
          <a:prstGeom prst="roundRect">
            <a:avLst/>
          </a:prstGeom>
          <a:ln>
            <a:noFill/>
          </a:ln>
        </p:spPr>
        <p:style>
          <a:lnRef idx="1">
            <a:schemeClr val="dk1"/>
          </a:lnRef>
          <a:fillRef idx="2">
            <a:schemeClr val="dk1"/>
          </a:fillRef>
          <a:effectRef idx="1">
            <a:schemeClr val="dk1"/>
          </a:effectRef>
          <a:fontRef idx="minor">
            <a:schemeClr val="dk1"/>
          </a:fontRef>
        </p:style>
        <p:txBody>
          <a:bodyPr rtlCol="1" anchor="ctr"/>
          <a:lstStyle/>
          <a:p>
            <a:pPr algn="ctr"/>
            <a:r>
              <a:rPr lang="fr-FR" sz="8000" b="1" dirty="0" smtClean="0"/>
              <a:t>W</a:t>
            </a:r>
          </a:p>
          <a:p>
            <a:pPr algn="ctr"/>
            <a:r>
              <a:rPr lang="fr-FR" sz="2400" b="1" dirty="0" smtClean="0">
                <a:solidFill>
                  <a:schemeClr val="tx1"/>
                </a:solidFill>
              </a:rPr>
              <a:t>Weakne</a:t>
            </a:r>
            <a:r>
              <a:rPr lang="fr-FR" sz="2400" b="1" dirty="0">
                <a:solidFill>
                  <a:schemeClr val="tx1"/>
                </a:solidFill>
              </a:rPr>
              <a:t>sses</a:t>
            </a:r>
            <a:endParaRPr lang="ar-DZ" sz="2400" b="1" dirty="0">
              <a:solidFill>
                <a:schemeClr val="tx1"/>
              </a:solidFill>
            </a:endParaRPr>
          </a:p>
        </p:txBody>
      </p:sp>
      <p:sp>
        <p:nvSpPr>
          <p:cNvPr id="8" name="مستطيل مستدير الزوايا 7"/>
          <p:cNvSpPr/>
          <p:nvPr/>
        </p:nvSpPr>
        <p:spPr>
          <a:xfrm>
            <a:off x="1835976" y="3933056"/>
            <a:ext cx="2520000" cy="2520000"/>
          </a:xfrm>
          <a:prstGeom prst="roundRect">
            <a:avLst/>
          </a:prstGeom>
          <a:ln>
            <a:noFill/>
          </a:ln>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8000" b="1" dirty="0">
                <a:solidFill>
                  <a:schemeClr val="tx1"/>
                </a:solidFill>
              </a:rPr>
              <a:t>O</a:t>
            </a:r>
            <a:endParaRPr lang="fr-FR" sz="8000" b="1" dirty="0" smtClean="0">
              <a:solidFill>
                <a:schemeClr val="tx1"/>
              </a:solidFill>
            </a:endParaRPr>
          </a:p>
          <a:p>
            <a:pPr algn="ctr"/>
            <a:r>
              <a:rPr lang="fr-FR" sz="2200" b="1" dirty="0">
                <a:solidFill>
                  <a:schemeClr val="tx1"/>
                </a:solidFill>
              </a:rPr>
              <a:t>Opportunities</a:t>
            </a:r>
            <a:endParaRPr lang="ar-DZ" sz="2200" b="1" dirty="0">
              <a:solidFill>
                <a:schemeClr val="tx1"/>
              </a:solidFill>
            </a:endParaRPr>
          </a:p>
        </p:txBody>
      </p:sp>
      <p:sp>
        <p:nvSpPr>
          <p:cNvPr id="9" name="مستطيل مستدير الزوايا 8"/>
          <p:cNvSpPr/>
          <p:nvPr/>
        </p:nvSpPr>
        <p:spPr>
          <a:xfrm>
            <a:off x="4428264" y="3933336"/>
            <a:ext cx="2520000" cy="2520000"/>
          </a:xfrm>
          <a:prstGeom prst="roundRect">
            <a:avLst/>
          </a:prstGeom>
          <a:ln>
            <a:noFill/>
          </a:ln>
        </p:spPr>
        <p:style>
          <a:lnRef idx="1">
            <a:schemeClr val="dk1"/>
          </a:lnRef>
          <a:fillRef idx="3">
            <a:schemeClr val="dk1"/>
          </a:fillRef>
          <a:effectRef idx="2">
            <a:schemeClr val="dk1"/>
          </a:effectRef>
          <a:fontRef idx="minor">
            <a:schemeClr val="lt1"/>
          </a:fontRef>
        </p:style>
        <p:txBody>
          <a:bodyPr rtlCol="1" anchor="ctr"/>
          <a:lstStyle/>
          <a:p>
            <a:pPr algn="ctr"/>
            <a:r>
              <a:rPr lang="fr-FR" sz="8000" b="1" dirty="0" smtClean="0"/>
              <a:t>T</a:t>
            </a:r>
          </a:p>
          <a:p>
            <a:pPr algn="ctr"/>
            <a:r>
              <a:rPr lang="fr-FR" sz="2800" b="1" dirty="0">
                <a:solidFill>
                  <a:schemeClr val="bg1"/>
                </a:solidFill>
              </a:rPr>
              <a:t>Threats</a:t>
            </a:r>
            <a:endParaRPr lang="ar-DZ" sz="2400" b="1" dirty="0">
              <a:solidFill>
                <a:schemeClr val="bg1"/>
              </a:solidFill>
            </a:endParaRPr>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6104" y="4509120"/>
            <a:ext cx="1440160" cy="918416"/>
          </a:xfrm>
          <a:prstGeom prst="rect">
            <a:avLst/>
          </a:prstGeom>
        </p:spPr>
      </p:pic>
      <p:pic>
        <p:nvPicPr>
          <p:cNvPr id="4" name="صورة 3"/>
          <p:cNvPicPr>
            <a:picLocks noChangeAspect="1"/>
          </p:cNvPicPr>
          <p:nvPr/>
        </p:nvPicPr>
        <p:blipFill rotWithShape="1">
          <a:blip r:embed="rId3">
            <a:extLst>
              <a:ext uri="{28A0092B-C50C-407E-A947-70E740481C1C}">
                <a14:useLocalDpi xmlns:a14="http://schemas.microsoft.com/office/drawing/2010/main" val="0"/>
              </a:ext>
            </a:extLst>
          </a:blip>
          <a:srcRect l="32110" t="894" r="7993" b="-894"/>
          <a:stretch/>
        </p:blipFill>
        <p:spPr>
          <a:xfrm>
            <a:off x="215696" y="4653136"/>
            <a:ext cx="1475384" cy="1469258"/>
          </a:xfrm>
          <a:prstGeom prst="rect">
            <a:avLst/>
          </a:prstGeom>
        </p:spPr>
      </p:pic>
      <p:pic>
        <p:nvPicPr>
          <p:cNvPr id="5" name="صورة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5952" y="2140504"/>
            <a:ext cx="1260312" cy="916877"/>
          </a:xfrm>
          <a:prstGeom prst="rect">
            <a:avLst/>
          </a:prstGeom>
        </p:spPr>
      </p:pic>
      <p:pic>
        <p:nvPicPr>
          <p:cNvPr id="6" name="صورة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5696" y="1976412"/>
            <a:ext cx="1475218" cy="1248711"/>
          </a:xfrm>
          <a:prstGeom prst="rect">
            <a:avLst/>
          </a:prstGeom>
        </p:spPr>
      </p:pic>
    </p:spTree>
    <p:extLst>
      <p:ext uri="{BB962C8B-B14F-4D97-AF65-F5344CB8AC3E}">
        <p14:creationId xmlns:p14="http://schemas.microsoft.com/office/powerpoint/2010/main" val="254934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childTnLst>
                          </p:cTn>
                        </p:par>
                        <p:par>
                          <p:cTn id="17" fill="hold">
                            <p:stCondLst>
                              <p:cond delay="2000"/>
                            </p:stCondLst>
                            <p:childTnLst>
                              <p:par>
                                <p:cTn id="18" presetID="6"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ircle(in)">
                                      <p:cBhvr>
                                        <p:cTn id="20" dur="2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heel(1)">
                                      <p:cBhvr>
                                        <p:cTn id="25" dur="2000"/>
                                        <p:tgtEl>
                                          <p:spTgt spid="8"/>
                                        </p:tgtEl>
                                      </p:cBhvr>
                                    </p:animEffect>
                                  </p:childTnLst>
                                </p:cTn>
                              </p:par>
                            </p:childTnLst>
                          </p:cTn>
                        </p:par>
                        <p:par>
                          <p:cTn id="26" fill="hold">
                            <p:stCondLst>
                              <p:cond delay="2000"/>
                            </p:stCondLst>
                            <p:childTnLst>
                              <p:par>
                                <p:cTn id="27" presetID="6"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circle(in)">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2000"/>
                                        <p:tgtEl>
                                          <p:spTgt spid="9"/>
                                        </p:tgtEl>
                                      </p:cBhvr>
                                    </p:animEffect>
                                  </p:childTnLst>
                                </p:cTn>
                              </p:par>
                            </p:childTnLst>
                          </p:cTn>
                        </p:par>
                        <p:par>
                          <p:cTn id="35" fill="hold">
                            <p:stCondLst>
                              <p:cond delay="2000"/>
                            </p:stCondLst>
                            <p:childTnLst>
                              <p:par>
                                <p:cTn id="36" presetID="6" presetClass="entr" presetSubtype="16"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circle(in)">
                                      <p:cBhvr>
                                        <p:cTn id="3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838200"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01</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1187624" y="1484784"/>
            <a:ext cx="6768752" cy="3816424"/>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DZ" sz="5400" b="1" dirty="0" smtClean="0"/>
              <a:t>تحديد نقاط القوة ونقاط الضعف 3-10 </a:t>
            </a:r>
          </a:p>
          <a:p>
            <a:pPr algn="ctr"/>
            <a:r>
              <a:rPr lang="ar-DZ" sz="5400" b="1" dirty="0" smtClean="0"/>
              <a:t>والفرص والتهديدات 1- 3 </a:t>
            </a:r>
            <a:endParaRPr lang="ar-DZ" sz="5400" b="1" dirty="0"/>
          </a:p>
        </p:txBody>
      </p:sp>
      <p:sp>
        <p:nvSpPr>
          <p:cNvPr id="4" name="مستطيل ذو زوايا قطرية مخدوشة 3"/>
          <p:cNvSpPr/>
          <p:nvPr/>
        </p:nvSpPr>
        <p:spPr>
          <a:xfrm>
            <a:off x="1187624" y="5445224"/>
            <a:ext cx="6768752" cy="648072"/>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DZ" sz="2000" b="1" dirty="0" smtClean="0"/>
              <a:t>سيصبح لدينا في المجموع: </a:t>
            </a:r>
            <a:r>
              <a:rPr lang="ar-DZ" sz="2800" b="1" dirty="0" smtClean="0"/>
              <a:t>08</a:t>
            </a:r>
            <a:r>
              <a:rPr lang="ar-DZ" sz="2000" b="1" dirty="0" smtClean="0"/>
              <a:t> أهداف كحد أدنى، و</a:t>
            </a:r>
            <a:r>
              <a:rPr lang="ar-DZ" sz="2800" b="1" dirty="0" smtClean="0"/>
              <a:t>26</a:t>
            </a:r>
            <a:r>
              <a:rPr lang="ar-DZ" sz="2000" b="1" dirty="0" smtClean="0"/>
              <a:t> هدف كحد أقصى.</a:t>
            </a:r>
            <a:endParaRPr lang="ar-DZ" sz="2000" b="1" dirty="0"/>
          </a:p>
        </p:txBody>
      </p:sp>
    </p:spTree>
    <p:extLst>
      <p:ext uri="{BB962C8B-B14F-4D97-AF65-F5344CB8AC3E}">
        <p14:creationId xmlns:p14="http://schemas.microsoft.com/office/powerpoint/2010/main" val="2282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31024" y="260648"/>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01</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2" name="مستطيل 1"/>
          <p:cNvSpPr/>
          <p:nvPr/>
        </p:nvSpPr>
        <p:spPr>
          <a:xfrm>
            <a:off x="4608512" y="1268760"/>
            <a:ext cx="4283968" cy="249299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ar-DZ" sz="4400" b="1" dirty="0">
                <a:solidFill>
                  <a:srgbClr val="00B050"/>
                </a:solidFill>
              </a:rPr>
              <a:t>نقاط القوة</a:t>
            </a:r>
          </a:p>
          <a:p>
            <a:pPr marL="457200" indent="-457200">
              <a:buFont typeface="Wingdings" pitchFamily="2" charset="2"/>
              <a:buChar char="ü"/>
            </a:pPr>
            <a:r>
              <a:rPr lang="ar-DZ" sz="2800" dirty="0">
                <a:solidFill>
                  <a:schemeClr val="dk1"/>
                </a:solidFill>
              </a:rPr>
              <a:t>التناسق بين الموظفين.</a:t>
            </a:r>
          </a:p>
          <a:p>
            <a:pPr marL="457200" indent="-457200">
              <a:buFont typeface="Wingdings" pitchFamily="2" charset="2"/>
              <a:buChar char="ü"/>
            </a:pPr>
            <a:r>
              <a:rPr lang="ar-DZ" sz="2800" dirty="0">
                <a:solidFill>
                  <a:schemeClr val="dk1"/>
                </a:solidFill>
              </a:rPr>
              <a:t>كفاءة الموظفين.</a:t>
            </a:r>
          </a:p>
          <a:p>
            <a:pPr marL="457200" indent="-457200">
              <a:buFont typeface="Wingdings" pitchFamily="2" charset="2"/>
              <a:buChar char="ü"/>
            </a:pPr>
            <a:r>
              <a:rPr lang="ar-DZ" sz="2800" dirty="0">
                <a:solidFill>
                  <a:schemeClr val="dk1"/>
                </a:solidFill>
              </a:rPr>
              <a:t>وفرة رأس المال.</a:t>
            </a:r>
          </a:p>
          <a:p>
            <a:pPr marL="457200" indent="-457200">
              <a:buFont typeface="Wingdings" pitchFamily="2" charset="2"/>
              <a:buChar char="ü"/>
            </a:pPr>
            <a:r>
              <a:rPr lang="ar-DZ" sz="2800" dirty="0">
                <a:solidFill>
                  <a:schemeClr val="dk1"/>
                </a:solidFill>
              </a:rPr>
              <a:t>العلاقة الجيدة بالمحيط الخارجي.</a:t>
            </a:r>
          </a:p>
        </p:txBody>
      </p:sp>
      <p:sp>
        <p:nvSpPr>
          <p:cNvPr id="4" name="مستطيل 3"/>
          <p:cNvSpPr/>
          <p:nvPr/>
        </p:nvSpPr>
        <p:spPr>
          <a:xfrm>
            <a:off x="107504" y="1268760"/>
            <a:ext cx="4392488" cy="249299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ar-DZ" sz="4400" b="1" dirty="0">
                <a:solidFill>
                  <a:schemeClr val="dk1"/>
                </a:solidFill>
              </a:rPr>
              <a:t>نقاط الضعف</a:t>
            </a:r>
          </a:p>
          <a:p>
            <a:pPr marL="457200" indent="-457200">
              <a:buFont typeface="Arial" pitchFamily="34" charset="0"/>
              <a:buChar char="•"/>
              <a:defRPr/>
            </a:pPr>
            <a:r>
              <a:rPr lang="ar-DZ" sz="2800" dirty="0">
                <a:solidFill>
                  <a:schemeClr val="dk1"/>
                </a:solidFill>
              </a:rPr>
              <a:t>ارتفاع أسعار المنتج.</a:t>
            </a:r>
          </a:p>
          <a:p>
            <a:pPr marL="457200" indent="-457200">
              <a:buFont typeface="Arial" pitchFamily="34" charset="0"/>
              <a:buChar char="•"/>
              <a:defRPr/>
            </a:pPr>
            <a:r>
              <a:rPr lang="ar-DZ" sz="2800" dirty="0">
                <a:solidFill>
                  <a:schemeClr val="dk1"/>
                </a:solidFill>
              </a:rPr>
              <a:t>ضبابية الصلاحيات في المؤسسة.</a:t>
            </a:r>
          </a:p>
          <a:p>
            <a:pPr marL="457200" indent="-457200">
              <a:buFont typeface="Arial" pitchFamily="34" charset="0"/>
              <a:buChar char="•"/>
              <a:defRPr/>
            </a:pPr>
            <a:r>
              <a:rPr lang="ar-DZ" sz="2800" dirty="0">
                <a:solidFill>
                  <a:schemeClr val="dk1"/>
                </a:solidFill>
              </a:rPr>
              <a:t>غياب نظام الحوافز</a:t>
            </a:r>
            <a:r>
              <a:rPr lang="ar-DZ" sz="2800" dirty="0" smtClean="0">
                <a:solidFill>
                  <a:schemeClr val="dk1"/>
                </a:solidFill>
              </a:rPr>
              <a:t>.</a:t>
            </a:r>
          </a:p>
          <a:p>
            <a:pPr>
              <a:defRPr/>
            </a:pPr>
            <a:endParaRPr lang="ar-DZ" sz="2800" dirty="0">
              <a:solidFill>
                <a:schemeClr val="dk1"/>
              </a:solidFill>
            </a:endParaRPr>
          </a:p>
        </p:txBody>
      </p:sp>
      <p:sp>
        <p:nvSpPr>
          <p:cNvPr id="5" name="مستطيل 4"/>
          <p:cNvSpPr/>
          <p:nvPr/>
        </p:nvSpPr>
        <p:spPr>
          <a:xfrm>
            <a:off x="4608512" y="3974584"/>
            <a:ext cx="4283968" cy="1631216"/>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r>
              <a:rPr lang="ar-DZ" sz="4400" b="1" dirty="0">
                <a:solidFill>
                  <a:srgbClr val="00B050"/>
                </a:solidFill>
              </a:rPr>
              <a:t>الفرص</a:t>
            </a:r>
          </a:p>
          <a:p>
            <a:pPr marL="457200" indent="-457200">
              <a:buFont typeface="Wingdings" pitchFamily="2" charset="2"/>
              <a:buChar char="ü"/>
            </a:pPr>
            <a:r>
              <a:rPr lang="ar-DZ" sz="2800" dirty="0">
                <a:solidFill>
                  <a:schemeClr val="dk1"/>
                </a:solidFill>
              </a:rPr>
              <a:t>انخفاض الضرائب.</a:t>
            </a:r>
          </a:p>
          <a:p>
            <a:pPr marL="457200" indent="-457200">
              <a:buFont typeface="Wingdings" pitchFamily="2" charset="2"/>
              <a:buChar char="ü"/>
            </a:pPr>
            <a:r>
              <a:rPr lang="ar-DZ" sz="2800" dirty="0">
                <a:solidFill>
                  <a:schemeClr val="dk1"/>
                </a:solidFill>
              </a:rPr>
              <a:t>فتح فروع جديدة.</a:t>
            </a:r>
          </a:p>
        </p:txBody>
      </p:sp>
      <p:sp>
        <p:nvSpPr>
          <p:cNvPr id="6" name="مستطيل 5"/>
          <p:cNvSpPr/>
          <p:nvPr/>
        </p:nvSpPr>
        <p:spPr>
          <a:xfrm>
            <a:off x="107504" y="3999552"/>
            <a:ext cx="4392488" cy="1631216"/>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pPr algn="ctr"/>
            <a:r>
              <a:rPr lang="ar-DZ" sz="4400" b="1" dirty="0">
                <a:solidFill>
                  <a:schemeClr val="dk1"/>
                </a:solidFill>
              </a:rPr>
              <a:t>التهديدات</a:t>
            </a:r>
          </a:p>
          <a:p>
            <a:pPr marL="457200" indent="-457200">
              <a:buFont typeface="Arial" pitchFamily="34" charset="0"/>
              <a:buChar char="•"/>
              <a:defRPr/>
            </a:pPr>
            <a:r>
              <a:rPr lang="ar-DZ" sz="2800" dirty="0">
                <a:solidFill>
                  <a:schemeClr val="dk1"/>
                </a:solidFill>
              </a:rPr>
              <a:t>دخول منافس قوي.</a:t>
            </a:r>
          </a:p>
          <a:p>
            <a:pPr marL="457200" indent="-457200">
              <a:buFont typeface="Arial" pitchFamily="34" charset="0"/>
              <a:buChar char="•"/>
              <a:defRPr/>
            </a:pPr>
            <a:r>
              <a:rPr lang="ar-DZ" sz="2800" dirty="0">
                <a:solidFill>
                  <a:schemeClr val="dk1"/>
                </a:solidFill>
              </a:rPr>
              <a:t>تغيير قانون الاستثمار.</a:t>
            </a:r>
          </a:p>
        </p:txBody>
      </p:sp>
      <p:sp>
        <p:nvSpPr>
          <p:cNvPr id="8" name="مستطيل مستدير الزوايا 7"/>
          <p:cNvSpPr/>
          <p:nvPr/>
        </p:nvSpPr>
        <p:spPr>
          <a:xfrm>
            <a:off x="4686672" y="1364336"/>
            <a:ext cx="503776" cy="501951"/>
          </a:xfrm>
          <a:prstGeom prst="roundRect">
            <a:avLst/>
          </a:prstGeom>
          <a:ln>
            <a:noFill/>
          </a:ln>
          <a:effectLst>
            <a:outerShdw blurRad="50800" dist="38100" dir="10800000" algn="r"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rtlCol="1" anchor="ctr"/>
          <a:lstStyle/>
          <a:p>
            <a:pPr algn="ctr"/>
            <a:r>
              <a:rPr lang="fr-FR" sz="3200" b="1" dirty="0" smtClean="0">
                <a:solidFill>
                  <a:schemeClr val="tx1"/>
                </a:solidFill>
              </a:rPr>
              <a:t>S</a:t>
            </a:r>
          </a:p>
        </p:txBody>
      </p:sp>
      <p:sp>
        <p:nvSpPr>
          <p:cNvPr id="9" name="مستطيل مستدير الزوايا 8"/>
          <p:cNvSpPr/>
          <p:nvPr/>
        </p:nvSpPr>
        <p:spPr>
          <a:xfrm>
            <a:off x="164272" y="1355656"/>
            <a:ext cx="503776" cy="501951"/>
          </a:xfrm>
          <a:prstGeom prst="roundRect">
            <a:avLst/>
          </a:prstGeom>
          <a:ln>
            <a:noFill/>
          </a:ln>
        </p:spPr>
        <p:style>
          <a:lnRef idx="1">
            <a:schemeClr val="dk1"/>
          </a:lnRef>
          <a:fillRef idx="2">
            <a:schemeClr val="dk1"/>
          </a:fillRef>
          <a:effectRef idx="1">
            <a:schemeClr val="dk1"/>
          </a:effectRef>
          <a:fontRef idx="minor">
            <a:schemeClr val="dk1"/>
          </a:fontRef>
        </p:style>
        <p:txBody>
          <a:bodyPr rtlCol="1" anchor="ctr"/>
          <a:lstStyle/>
          <a:p>
            <a:pPr algn="ctr"/>
            <a:r>
              <a:rPr lang="fr-FR" sz="3200" b="1" dirty="0" smtClean="0"/>
              <a:t>W</a:t>
            </a:r>
          </a:p>
        </p:txBody>
      </p:sp>
      <p:sp>
        <p:nvSpPr>
          <p:cNvPr id="11" name="مستطيل مستدير الزوايا 10"/>
          <p:cNvSpPr/>
          <p:nvPr/>
        </p:nvSpPr>
        <p:spPr>
          <a:xfrm>
            <a:off x="149032" y="4048697"/>
            <a:ext cx="503776" cy="501951"/>
          </a:xfrm>
          <a:prstGeom prst="roundRect">
            <a:avLst/>
          </a:prstGeom>
          <a:ln>
            <a:noFill/>
          </a:ln>
        </p:spPr>
        <p:style>
          <a:lnRef idx="0">
            <a:schemeClr val="accent3"/>
          </a:lnRef>
          <a:fillRef idx="3">
            <a:schemeClr val="accent3"/>
          </a:fillRef>
          <a:effectRef idx="3">
            <a:schemeClr val="accent3"/>
          </a:effectRef>
          <a:fontRef idx="minor">
            <a:schemeClr val="lt1"/>
          </a:fontRef>
        </p:style>
        <p:txBody>
          <a:bodyPr rtlCol="1" anchor="ctr"/>
          <a:lstStyle/>
          <a:p>
            <a:pPr algn="ctr"/>
            <a:r>
              <a:rPr lang="fr-FR" sz="3200" b="1" dirty="0" smtClean="0">
                <a:solidFill>
                  <a:schemeClr val="tx1"/>
                </a:solidFill>
              </a:rPr>
              <a:t>O</a:t>
            </a:r>
          </a:p>
        </p:txBody>
      </p:sp>
      <p:sp>
        <p:nvSpPr>
          <p:cNvPr id="12" name="مستطيل مستدير الزوايا 11"/>
          <p:cNvSpPr/>
          <p:nvPr/>
        </p:nvSpPr>
        <p:spPr>
          <a:xfrm>
            <a:off x="4670576" y="4048697"/>
            <a:ext cx="503776" cy="501951"/>
          </a:xfrm>
          <a:prstGeom prst="roundRect">
            <a:avLst/>
          </a:prstGeom>
          <a:ln>
            <a:noFill/>
          </a:ln>
        </p:spPr>
        <p:style>
          <a:lnRef idx="1">
            <a:schemeClr val="dk1"/>
          </a:lnRef>
          <a:fillRef idx="3">
            <a:schemeClr val="dk1"/>
          </a:fillRef>
          <a:effectRef idx="2">
            <a:schemeClr val="dk1"/>
          </a:effectRef>
          <a:fontRef idx="minor">
            <a:schemeClr val="lt1"/>
          </a:fontRef>
        </p:style>
        <p:txBody>
          <a:bodyPr rtlCol="1" anchor="ctr"/>
          <a:lstStyle/>
          <a:p>
            <a:pPr algn="ctr"/>
            <a:r>
              <a:rPr lang="fr-FR" sz="3200" b="1" dirty="0" smtClean="0"/>
              <a:t>T</a:t>
            </a:r>
          </a:p>
        </p:txBody>
      </p:sp>
    </p:spTree>
    <p:extLst>
      <p:ext uri="{BB962C8B-B14F-4D97-AF65-F5344CB8AC3E}">
        <p14:creationId xmlns:p14="http://schemas.microsoft.com/office/powerpoint/2010/main" val="385145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2000"/>
                                        <p:tgtEl>
                                          <p:spTgt spid="9"/>
                                        </p:tgtEl>
                                      </p:cBhvr>
                                    </p:animEffect>
                                  </p:childTnLst>
                                </p:cTn>
                              </p:par>
                            </p:childTnLst>
                          </p:cTn>
                        </p:par>
                        <p:par>
                          <p:cTn id="14" fill="hold">
                            <p:stCondLst>
                              <p:cond delay="2000"/>
                            </p:stCondLst>
                            <p:childTnLst>
                              <p:par>
                                <p:cTn id="15" presetID="21"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1)">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wipe(down)">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circle(in)">
                                      <p:cBhvr>
                                        <p:cTn id="27" dur="20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heel(1)">
                                      <p:cBhvr>
                                        <p:cTn id="32" dur="20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 calcmode="lin" valueType="num">
                                      <p:cBhvr additive="base">
                                        <p:cTn id="3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Effect transition="in" filter="fade">
                                      <p:cBhvr>
                                        <p:cTn id="43" dur="1000"/>
                                        <p:tgtEl>
                                          <p:spTgt spid="2">
                                            <p:txEl>
                                              <p:pRg st="4" end="4"/>
                                            </p:txEl>
                                          </p:spTgt>
                                        </p:tgtEl>
                                      </p:cBhvr>
                                    </p:animEffect>
                                    <p:anim calcmode="lin" valueType="num">
                                      <p:cBhvr>
                                        <p:cTn id="44"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nodeType="clickEffect">
                                  <p:stCondLst>
                                    <p:cond delay="0"/>
                                  </p:stCondLst>
                                  <p:childTnLst>
                                    <p:set>
                                      <p:cBhvr>
                                        <p:cTn id="49" dur="1" fill="hold">
                                          <p:stCondLst>
                                            <p:cond delay="0"/>
                                          </p:stCondLst>
                                        </p:cTn>
                                        <p:tgtEl>
                                          <p:spTgt spid="4">
                                            <p:txEl>
                                              <p:pRg st="0" end="0"/>
                                            </p:txEl>
                                          </p:spTgt>
                                        </p:tgtEl>
                                        <p:attrNameLst>
                                          <p:attrName>style.visibility</p:attrName>
                                        </p:attrNameLst>
                                      </p:cBhvr>
                                      <p:to>
                                        <p:strVal val="visible"/>
                                      </p:to>
                                    </p:set>
                                    <p:animEffect transition="in" filter="randombar(horizontal)">
                                      <p:cBhvr>
                                        <p:cTn id="50" dur="500"/>
                                        <p:tgtEl>
                                          <p:spTgt spid="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nodeType="click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Effect transition="in" filter="circle(in)">
                                      <p:cBhvr>
                                        <p:cTn id="55" dur="2000"/>
                                        <p:tgtEl>
                                          <p:spTgt spid="4">
                                            <p:txEl>
                                              <p:pRg st="1" end="1"/>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4">
                                            <p:txEl>
                                              <p:pRg st="2" end="2"/>
                                            </p:txEl>
                                          </p:spTgt>
                                        </p:tgtEl>
                                        <p:attrNameLst>
                                          <p:attrName>style.visibility</p:attrName>
                                        </p:attrNameLst>
                                      </p:cBhvr>
                                      <p:to>
                                        <p:strVal val="visible"/>
                                      </p:to>
                                    </p:set>
                                    <p:animEffect transition="in" filter="barn(inVertical)">
                                      <p:cBhvr>
                                        <p:cTn id="60" dur="500"/>
                                        <p:tgtEl>
                                          <p:spTgt spid="4">
                                            <p:txEl>
                                              <p:pRg st="2" end="2"/>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4">
                                            <p:txEl>
                                              <p:pRg st="3" end="3"/>
                                            </p:txEl>
                                          </p:spTgt>
                                        </p:tgtEl>
                                        <p:attrNameLst>
                                          <p:attrName>style.visibility</p:attrName>
                                        </p:attrNameLst>
                                      </p:cBhvr>
                                      <p:to>
                                        <p:strVal val="visible"/>
                                      </p:to>
                                    </p:set>
                                    <p:animEffect transition="in" filter="fade">
                                      <p:cBhvr>
                                        <p:cTn id="65" dur="500"/>
                                        <p:tgtEl>
                                          <p:spTgt spid="4">
                                            <p:txEl>
                                              <p:pRg st="3" end="3"/>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6" presetClass="entr" presetSubtype="21" fill="hold" nodeType="clickEffect">
                                  <p:stCondLst>
                                    <p:cond delay="0"/>
                                  </p:stCondLst>
                                  <p:childTnLst>
                                    <p:set>
                                      <p:cBhvr>
                                        <p:cTn id="69" dur="1" fill="hold">
                                          <p:stCondLst>
                                            <p:cond delay="0"/>
                                          </p:stCondLst>
                                        </p:cTn>
                                        <p:tgtEl>
                                          <p:spTgt spid="5">
                                            <p:txEl>
                                              <p:pRg st="0" end="0"/>
                                            </p:txEl>
                                          </p:spTgt>
                                        </p:tgtEl>
                                        <p:attrNameLst>
                                          <p:attrName>style.visibility</p:attrName>
                                        </p:attrNameLst>
                                      </p:cBhvr>
                                      <p:to>
                                        <p:strVal val="visible"/>
                                      </p:to>
                                    </p:set>
                                    <p:animEffect transition="in" filter="barn(inVertical)">
                                      <p:cBhvr>
                                        <p:cTn id="70" dur="500"/>
                                        <p:tgtEl>
                                          <p:spTgt spid="5">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5">
                                            <p:txEl>
                                              <p:pRg st="1" end="1"/>
                                            </p:txEl>
                                          </p:spTgt>
                                        </p:tgtEl>
                                        <p:attrNameLst>
                                          <p:attrName>style.visibility</p:attrName>
                                        </p:attrNameLst>
                                      </p:cBhvr>
                                      <p:to>
                                        <p:strVal val="visible"/>
                                      </p:to>
                                    </p:set>
                                    <p:animEffect transition="in" filter="fade">
                                      <p:cBhvr>
                                        <p:cTn id="75" dur="1000"/>
                                        <p:tgtEl>
                                          <p:spTgt spid="5">
                                            <p:txEl>
                                              <p:pRg st="1" end="1"/>
                                            </p:txEl>
                                          </p:spTgt>
                                        </p:tgtEl>
                                      </p:cBhvr>
                                    </p:animEffect>
                                    <p:anim calcmode="lin" valueType="num">
                                      <p:cBhvr>
                                        <p:cTn id="76"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77"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6" presetClass="entr" presetSubtype="16" fill="hold" nodeType="clickEffect">
                                  <p:stCondLst>
                                    <p:cond delay="0"/>
                                  </p:stCondLst>
                                  <p:childTnLst>
                                    <p:set>
                                      <p:cBhvr>
                                        <p:cTn id="81" dur="1" fill="hold">
                                          <p:stCondLst>
                                            <p:cond delay="0"/>
                                          </p:stCondLst>
                                        </p:cTn>
                                        <p:tgtEl>
                                          <p:spTgt spid="5">
                                            <p:txEl>
                                              <p:pRg st="2" end="2"/>
                                            </p:txEl>
                                          </p:spTgt>
                                        </p:tgtEl>
                                        <p:attrNameLst>
                                          <p:attrName>style.visibility</p:attrName>
                                        </p:attrNameLst>
                                      </p:cBhvr>
                                      <p:to>
                                        <p:strVal val="visible"/>
                                      </p:to>
                                    </p:set>
                                    <p:animEffect transition="in" filter="circle(in)">
                                      <p:cBhvr>
                                        <p:cTn id="82" dur="2000"/>
                                        <p:tgtEl>
                                          <p:spTgt spid="5">
                                            <p:txEl>
                                              <p:pRg st="2" end="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4" presetClass="entr" presetSubtype="10" fill="hold" nodeType="clickEffect">
                                  <p:stCondLst>
                                    <p:cond delay="0"/>
                                  </p:stCondLst>
                                  <p:childTnLst>
                                    <p:set>
                                      <p:cBhvr>
                                        <p:cTn id="8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87" dur="500"/>
                                        <p:tgtEl>
                                          <p:spTgt spid="6">
                                            <p:txEl>
                                              <p:pRg st="0" end="0"/>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1" presetClass="entr" presetSubtype="1" fill="hold" nodeType="clickEffect">
                                  <p:stCondLst>
                                    <p:cond delay="0"/>
                                  </p:stCondLst>
                                  <p:childTnLst>
                                    <p:set>
                                      <p:cBhvr>
                                        <p:cTn id="91" dur="1" fill="hold">
                                          <p:stCondLst>
                                            <p:cond delay="0"/>
                                          </p:stCondLst>
                                        </p:cTn>
                                        <p:tgtEl>
                                          <p:spTgt spid="6">
                                            <p:txEl>
                                              <p:pRg st="1" end="1"/>
                                            </p:txEl>
                                          </p:spTgt>
                                        </p:tgtEl>
                                        <p:attrNameLst>
                                          <p:attrName>style.visibility</p:attrName>
                                        </p:attrNameLst>
                                      </p:cBhvr>
                                      <p:to>
                                        <p:strVal val="visible"/>
                                      </p:to>
                                    </p:set>
                                    <p:animEffect transition="in" filter="wheel(1)">
                                      <p:cBhvr>
                                        <p:cTn id="92" dur="2000"/>
                                        <p:tgtEl>
                                          <p:spTgt spid="6">
                                            <p:txEl>
                                              <p:pRg st="1" end="1"/>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6">
                                            <p:txEl>
                                              <p:pRg st="2" end="2"/>
                                            </p:txEl>
                                          </p:spTgt>
                                        </p:tgtEl>
                                        <p:attrNameLst>
                                          <p:attrName>style.visibility</p:attrName>
                                        </p:attrNameLst>
                                      </p:cBhvr>
                                      <p:to>
                                        <p:strVal val="visible"/>
                                      </p:to>
                                    </p:set>
                                    <p:animEffect transition="in" filter="wipe(down)">
                                      <p:cBhvr>
                                        <p:cTn id="9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31024"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02</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1187624" y="1177768"/>
            <a:ext cx="6768752" cy="3115328"/>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DZ" sz="5400" b="1" dirty="0" smtClean="0"/>
              <a:t>تحويل نقاط القوة والضعف والفرص والتهديدات</a:t>
            </a:r>
          </a:p>
          <a:p>
            <a:pPr algn="ctr"/>
            <a:r>
              <a:rPr lang="ar-DZ" sz="5400" b="1" dirty="0" smtClean="0"/>
              <a:t>إلى أهداف.</a:t>
            </a:r>
            <a:endParaRPr lang="ar-DZ" sz="5400" b="1" dirty="0"/>
          </a:p>
        </p:txBody>
      </p:sp>
      <p:sp>
        <p:nvSpPr>
          <p:cNvPr id="5" name="مستطيل ذو زوايا قطرية مخدوشة 4"/>
          <p:cNvSpPr/>
          <p:nvPr/>
        </p:nvSpPr>
        <p:spPr>
          <a:xfrm>
            <a:off x="568440" y="4509120"/>
            <a:ext cx="7992888" cy="1853222"/>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DZ" sz="5400" b="1" dirty="0" smtClean="0"/>
              <a:t>والهدف هو:</a:t>
            </a:r>
          </a:p>
          <a:p>
            <a:pPr algn="ctr"/>
            <a:r>
              <a:rPr lang="ar-DZ" sz="5400" b="1" dirty="0" smtClean="0">
                <a:solidFill>
                  <a:schemeClr val="accent6">
                    <a:lumMod val="50000"/>
                  </a:schemeClr>
                </a:solidFill>
              </a:rPr>
              <a:t> </a:t>
            </a:r>
            <a:r>
              <a:rPr lang="ar-KW" sz="5400" b="1" dirty="0">
                <a:solidFill>
                  <a:schemeClr val="accent6">
                    <a:lumMod val="50000"/>
                  </a:schemeClr>
                </a:solidFill>
                <a:effectLst>
                  <a:outerShdw blurRad="38100" dist="38100" dir="2700000" algn="tl">
                    <a:srgbClr val="C0C0C0"/>
                  </a:outerShdw>
                </a:effectLst>
              </a:rPr>
              <a:t>بيان بالنتيجة المطلوب تحقيقها </a:t>
            </a:r>
            <a:endParaRPr lang="ar-DZ" sz="5400" b="1" dirty="0">
              <a:solidFill>
                <a:schemeClr val="accent6">
                  <a:lumMod val="50000"/>
                </a:schemeClr>
              </a:solidFill>
            </a:endParaRPr>
          </a:p>
        </p:txBody>
      </p:sp>
    </p:spTree>
    <p:extLst>
      <p:ext uri="{BB962C8B-B14F-4D97-AF65-F5344CB8AC3E}">
        <p14:creationId xmlns:p14="http://schemas.microsoft.com/office/powerpoint/2010/main" val="336752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0" name="عنوان 9"/>
          <p:cNvSpPr>
            <a:spLocks noGrp="1"/>
          </p:cNvSpPr>
          <p:nvPr>
            <p:ph type="title"/>
          </p:nvPr>
        </p:nvSpPr>
        <p:spPr>
          <a:xfrm>
            <a:off x="431024" y="404664"/>
            <a:ext cx="7467600" cy="1066130"/>
          </a:xfrm>
        </p:spPr>
        <p:txBody>
          <a:bodyPr anchor="t" anchorCtr="0">
            <a:normAutofit/>
          </a:bodyPr>
          <a:lstStyle/>
          <a:p>
            <a:pPr algn="ctr"/>
            <a:r>
              <a:rPr lang="ar-DZ" sz="4000" b="1" i="1" dirty="0" smtClean="0">
                <a:solidFill>
                  <a:schemeClr val="accent6">
                    <a:lumMod val="50000"/>
                  </a:schemeClr>
                </a:solidFill>
              </a:rPr>
              <a:t>الخطوة </a:t>
            </a:r>
            <a:r>
              <a:rPr lang="ar-DZ" sz="5400" b="1" i="1" dirty="0" smtClean="0">
                <a:solidFill>
                  <a:schemeClr val="accent6">
                    <a:lumMod val="50000"/>
                  </a:schemeClr>
                </a:solidFill>
              </a:rPr>
              <a:t>02</a:t>
            </a:r>
            <a:r>
              <a:rPr lang="ar-DZ" sz="4000" b="1" i="1" dirty="0" smtClean="0">
                <a:solidFill>
                  <a:schemeClr val="accent6">
                    <a:lumMod val="50000"/>
                  </a:schemeClr>
                </a:solidFill>
              </a:rPr>
              <a:t> في تحليل</a:t>
            </a:r>
            <a:r>
              <a:rPr lang="fr-FR" sz="4000" b="1" i="1" dirty="0" smtClean="0">
                <a:solidFill>
                  <a:schemeClr val="accent6">
                    <a:lumMod val="50000"/>
                  </a:schemeClr>
                </a:solidFill>
              </a:rPr>
              <a:t>SWOT</a:t>
            </a:r>
            <a:endParaRPr lang="ar-DZ" sz="5400" b="1" i="1" dirty="0">
              <a:solidFill>
                <a:schemeClr val="accent6">
                  <a:lumMod val="50000"/>
                </a:schemeClr>
              </a:solidFill>
            </a:endParaRPr>
          </a:p>
        </p:txBody>
      </p:sp>
      <p:sp>
        <p:nvSpPr>
          <p:cNvPr id="13" name="مستطيل ذو زوايا قطرية مخدوشة 12"/>
          <p:cNvSpPr/>
          <p:nvPr/>
        </p:nvSpPr>
        <p:spPr>
          <a:xfrm>
            <a:off x="395536" y="1412776"/>
            <a:ext cx="7560840" cy="4752528"/>
          </a:xfrm>
          <a:prstGeom prst="snip2DiagRect">
            <a:avLst/>
          </a:prstGeom>
        </p:spPr>
        <p:style>
          <a:lnRef idx="1">
            <a:schemeClr val="accent1"/>
          </a:lnRef>
          <a:fillRef idx="2">
            <a:schemeClr val="accent1"/>
          </a:fillRef>
          <a:effectRef idx="1">
            <a:schemeClr val="accent1"/>
          </a:effectRef>
          <a:fontRef idx="minor">
            <a:schemeClr val="dk1"/>
          </a:fontRef>
        </p:style>
        <p:txBody>
          <a:bodyPr rtlCol="1" anchor="ctr"/>
          <a:lstStyle/>
          <a:p>
            <a:pPr marL="441325" indent="-441325" algn="justLow">
              <a:lnSpc>
                <a:spcPct val="150000"/>
              </a:lnSpc>
              <a:buFont typeface="Arial" pitchFamily="34" charset="0"/>
              <a:buChar char="•"/>
            </a:pPr>
            <a:r>
              <a:rPr lang="ar-KW" sz="3500" b="1" dirty="0" smtClean="0">
                <a:solidFill>
                  <a:schemeClr val="accent6">
                    <a:lumMod val="50000"/>
                  </a:schemeClr>
                </a:solidFill>
                <a:effectLst>
                  <a:outerShdw blurRad="38100" dist="38100" dir="2700000" algn="tl">
                    <a:srgbClr val="C0C0C0"/>
                  </a:outerShdw>
                </a:effectLst>
              </a:rPr>
              <a:t>كل </a:t>
            </a:r>
            <a:r>
              <a:rPr lang="ar-KW" sz="3500" b="1" dirty="0">
                <a:solidFill>
                  <a:schemeClr val="accent6">
                    <a:lumMod val="50000"/>
                  </a:schemeClr>
                </a:solidFill>
                <a:effectLst>
                  <a:outerShdw blurRad="38100" dist="38100" dir="2700000" algn="tl">
                    <a:srgbClr val="C0C0C0"/>
                  </a:outerShdw>
                </a:effectLst>
              </a:rPr>
              <a:t>نقطة </a:t>
            </a:r>
            <a:r>
              <a:rPr lang="ar-KW" sz="3500" b="1" dirty="0" smtClean="0">
                <a:solidFill>
                  <a:schemeClr val="accent6">
                    <a:lumMod val="50000"/>
                  </a:schemeClr>
                </a:solidFill>
                <a:effectLst>
                  <a:outerShdw blurRad="38100" dist="38100" dir="2700000" algn="tl">
                    <a:srgbClr val="C0C0C0"/>
                  </a:outerShdw>
                </a:effectLst>
              </a:rPr>
              <a:t>قوة</a:t>
            </a:r>
            <a:r>
              <a:rPr lang="ar-DZ" sz="3500" b="1" dirty="0" smtClean="0">
                <a:solidFill>
                  <a:schemeClr val="accent6">
                    <a:lumMod val="50000"/>
                  </a:schemeClr>
                </a:solidFill>
                <a:effectLst>
                  <a:outerShdw blurRad="38100" dist="38100" dir="2700000" algn="tl">
                    <a:srgbClr val="C0C0C0"/>
                  </a:outerShdw>
                </a:effectLst>
              </a:rPr>
              <a:t>:</a:t>
            </a:r>
            <a:r>
              <a:rPr lang="ar-KW" sz="3500" b="1" dirty="0" smtClean="0">
                <a:solidFill>
                  <a:schemeClr val="accent6">
                    <a:lumMod val="50000"/>
                  </a:schemeClr>
                </a:solidFill>
                <a:effectLst>
                  <a:outerShdw blurRad="38100" dist="38100" dir="2700000" algn="tl">
                    <a:srgbClr val="C0C0C0"/>
                  </a:outerShdw>
                </a:effectLst>
              </a:rPr>
              <a:t> </a:t>
            </a:r>
            <a:r>
              <a:rPr lang="ar-KW" sz="3500" b="1" dirty="0" smtClean="0">
                <a:solidFill>
                  <a:schemeClr val="tx2"/>
                </a:solidFill>
                <a:effectLst>
                  <a:outerShdw blurRad="38100" dist="38100" dir="2700000" algn="tl">
                    <a:srgbClr val="C0C0C0"/>
                  </a:outerShdw>
                </a:effectLst>
              </a:rPr>
              <a:t>المحافظة </a:t>
            </a:r>
            <a:r>
              <a:rPr lang="ar-KW" sz="3500" b="1" dirty="0">
                <a:solidFill>
                  <a:schemeClr val="tx2"/>
                </a:solidFill>
                <a:effectLst>
                  <a:outerShdw blurRad="38100" dist="38100" dir="2700000" algn="tl">
                    <a:srgbClr val="C0C0C0"/>
                  </a:outerShdw>
                </a:effectLst>
              </a:rPr>
              <a:t>عليها أو تنميتها </a:t>
            </a:r>
            <a:r>
              <a:rPr lang="ar-DZ" sz="3500" b="1" dirty="0" smtClean="0">
                <a:solidFill>
                  <a:schemeClr val="tx2"/>
                </a:solidFill>
                <a:effectLst>
                  <a:outerShdw blurRad="38100" dist="38100" dir="2700000" algn="tl">
                    <a:srgbClr val="C0C0C0"/>
                  </a:outerShdw>
                </a:effectLst>
              </a:rPr>
              <a:t>وتثمينها </a:t>
            </a:r>
            <a:r>
              <a:rPr lang="ar-KW" sz="3500" b="1" dirty="0" smtClean="0">
                <a:solidFill>
                  <a:schemeClr val="tx2"/>
                </a:solidFill>
                <a:effectLst>
                  <a:outerShdw blurRad="38100" dist="38100" dir="2700000" algn="tl">
                    <a:srgbClr val="C0C0C0"/>
                  </a:outerShdw>
                </a:effectLst>
              </a:rPr>
              <a:t>هدف</a:t>
            </a:r>
            <a:r>
              <a:rPr lang="ar-DZ" sz="3500" b="1" dirty="0" smtClean="0">
                <a:solidFill>
                  <a:schemeClr val="tx2"/>
                </a:solidFill>
                <a:effectLst>
                  <a:outerShdw blurRad="38100" dist="38100" dir="2700000" algn="tl">
                    <a:srgbClr val="C0C0C0"/>
                  </a:outerShdw>
                </a:effectLst>
              </a:rPr>
              <a:t>.</a:t>
            </a:r>
          </a:p>
          <a:p>
            <a:pPr marL="441325" indent="-441325" algn="justLow">
              <a:lnSpc>
                <a:spcPct val="150000"/>
              </a:lnSpc>
              <a:buFont typeface="Arial" pitchFamily="34" charset="0"/>
              <a:buChar char="•"/>
            </a:pPr>
            <a:r>
              <a:rPr lang="ar-KW" sz="3500" b="1" dirty="0">
                <a:solidFill>
                  <a:schemeClr val="accent6">
                    <a:lumMod val="50000"/>
                  </a:schemeClr>
                </a:solidFill>
                <a:effectLst>
                  <a:outerShdw blurRad="38100" dist="38100" dir="2700000" algn="tl">
                    <a:srgbClr val="C0C0C0"/>
                  </a:outerShdw>
                </a:effectLst>
              </a:rPr>
              <a:t>كل نقطة </a:t>
            </a:r>
            <a:r>
              <a:rPr lang="ar-KW" sz="3500" b="1" dirty="0" smtClean="0">
                <a:solidFill>
                  <a:schemeClr val="accent6">
                    <a:lumMod val="50000"/>
                  </a:schemeClr>
                </a:solidFill>
                <a:effectLst>
                  <a:outerShdw blurRad="38100" dist="38100" dir="2700000" algn="tl">
                    <a:srgbClr val="C0C0C0"/>
                  </a:outerShdw>
                </a:effectLst>
              </a:rPr>
              <a:t>ضعف</a:t>
            </a:r>
            <a:r>
              <a:rPr lang="ar-DZ" sz="3500" b="1" dirty="0" smtClean="0">
                <a:solidFill>
                  <a:schemeClr val="accent6">
                    <a:lumMod val="50000"/>
                  </a:schemeClr>
                </a:solidFill>
                <a:effectLst>
                  <a:outerShdw blurRad="38100" dist="38100" dir="2700000" algn="tl">
                    <a:srgbClr val="C0C0C0"/>
                  </a:outerShdw>
                </a:effectLst>
              </a:rPr>
              <a:t>:</a:t>
            </a:r>
            <a:r>
              <a:rPr lang="ar-KW" sz="3500" b="1" dirty="0" smtClean="0">
                <a:solidFill>
                  <a:schemeClr val="accent6">
                    <a:lumMod val="50000"/>
                  </a:schemeClr>
                </a:solidFill>
                <a:effectLst>
                  <a:outerShdw blurRad="38100" dist="38100" dir="2700000" algn="tl">
                    <a:srgbClr val="C0C0C0"/>
                  </a:outerShdw>
                </a:effectLst>
              </a:rPr>
              <a:t> </a:t>
            </a:r>
            <a:r>
              <a:rPr lang="ar-KW" sz="3500" b="1" dirty="0" smtClean="0">
                <a:solidFill>
                  <a:schemeClr val="tx2"/>
                </a:solidFill>
                <a:effectLst>
                  <a:outerShdw blurRad="38100" dist="38100" dir="2700000" algn="tl">
                    <a:srgbClr val="C0C0C0"/>
                  </a:outerShdw>
                </a:effectLst>
              </a:rPr>
              <a:t>علاجها هدف</a:t>
            </a:r>
            <a:r>
              <a:rPr lang="ar-DZ" sz="3500" b="1" dirty="0" smtClean="0">
                <a:solidFill>
                  <a:schemeClr val="tx2"/>
                </a:solidFill>
                <a:effectLst>
                  <a:outerShdw blurRad="38100" dist="38100" dir="2700000" algn="tl">
                    <a:srgbClr val="C0C0C0"/>
                  </a:outerShdw>
                </a:effectLst>
              </a:rPr>
              <a:t>.</a:t>
            </a:r>
          </a:p>
          <a:p>
            <a:pPr marL="441325" indent="-441325" algn="justLow">
              <a:lnSpc>
                <a:spcPct val="150000"/>
              </a:lnSpc>
              <a:buFont typeface="Arial" pitchFamily="34" charset="0"/>
              <a:buChar char="•"/>
            </a:pPr>
            <a:r>
              <a:rPr lang="ar-KW" sz="3500" b="1" dirty="0" smtClean="0">
                <a:solidFill>
                  <a:schemeClr val="accent6">
                    <a:lumMod val="50000"/>
                  </a:schemeClr>
                </a:solidFill>
                <a:effectLst>
                  <a:outerShdw blurRad="38100" dist="38100" dir="2700000" algn="tl">
                    <a:srgbClr val="C0C0C0"/>
                  </a:outerShdw>
                </a:effectLst>
              </a:rPr>
              <a:t>كل فرصة</a:t>
            </a:r>
            <a:r>
              <a:rPr lang="ar-DZ" sz="3500" b="1" dirty="0" smtClean="0">
                <a:solidFill>
                  <a:schemeClr val="accent6">
                    <a:lumMod val="50000"/>
                  </a:schemeClr>
                </a:solidFill>
                <a:effectLst>
                  <a:outerShdw blurRad="38100" dist="38100" dir="2700000" algn="tl">
                    <a:srgbClr val="C0C0C0"/>
                  </a:outerShdw>
                </a:effectLst>
              </a:rPr>
              <a:t>: </a:t>
            </a:r>
            <a:r>
              <a:rPr lang="ar-KW" sz="3600" b="1" dirty="0" smtClean="0">
                <a:solidFill>
                  <a:schemeClr val="tx2"/>
                </a:solidFill>
                <a:effectLst>
                  <a:outerShdw blurRad="38100" dist="38100" dir="2700000" algn="tl">
                    <a:srgbClr val="C0C0C0"/>
                  </a:outerShdw>
                </a:effectLst>
              </a:rPr>
              <a:t>استغلالها </a:t>
            </a:r>
            <a:r>
              <a:rPr lang="ar-KW" sz="3600" b="1" dirty="0">
                <a:solidFill>
                  <a:schemeClr val="tx2"/>
                </a:solidFill>
                <a:effectLst>
                  <a:outerShdw blurRad="38100" dist="38100" dir="2700000" algn="tl">
                    <a:srgbClr val="C0C0C0"/>
                  </a:outerShdw>
                </a:effectLst>
              </a:rPr>
              <a:t>أو تحقيقها </a:t>
            </a:r>
            <a:r>
              <a:rPr lang="ar-KW" sz="3600" b="1" dirty="0" smtClean="0">
                <a:solidFill>
                  <a:schemeClr val="tx2"/>
                </a:solidFill>
                <a:effectLst>
                  <a:outerShdw blurRad="38100" dist="38100" dir="2700000" algn="tl">
                    <a:srgbClr val="C0C0C0"/>
                  </a:outerShdw>
                </a:effectLst>
              </a:rPr>
              <a:t>هدف</a:t>
            </a:r>
            <a:r>
              <a:rPr lang="ar-DZ" sz="3600" b="1" dirty="0" smtClean="0">
                <a:solidFill>
                  <a:schemeClr val="tx2"/>
                </a:solidFill>
                <a:effectLst>
                  <a:outerShdw blurRad="38100" dist="38100" dir="2700000" algn="tl">
                    <a:srgbClr val="C0C0C0"/>
                  </a:outerShdw>
                </a:effectLst>
              </a:rPr>
              <a:t>.</a:t>
            </a:r>
            <a:endParaRPr lang="ar-DZ" sz="3500" b="1" dirty="0" smtClean="0">
              <a:solidFill>
                <a:schemeClr val="tx2"/>
              </a:solidFill>
              <a:effectLst>
                <a:outerShdw blurRad="38100" dist="38100" dir="2700000" algn="tl">
                  <a:srgbClr val="C0C0C0"/>
                </a:outerShdw>
              </a:effectLst>
            </a:endParaRPr>
          </a:p>
          <a:p>
            <a:pPr marL="441325" indent="-441325" algn="justLow">
              <a:lnSpc>
                <a:spcPct val="150000"/>
              </a:lnSpc>
              <a:buFont typeface="Arial" pitchFamily="34" charset="0"/>
              <a:buChar char="•"/>
            </a:pPr>
            <a:r>
              <a:rPr lang="ar-KW" sz="3600" b="1" dirty="0" smtClean="0">
                <a:solidFill>
                  <a:schemeClr val="accent6">
                    <a:lumMod val="50000"/>
                  </a:schemeClr>
                </a:solidFill>
                <a:effectLst>
                  <a:outerShdw blurRad="38100" dist="38100" dir="2700000" algn="tl">
                    <a:srgbClr val="C0C0C0"/>
                  </a:outerShdw>
                </a:effectLst>
              </a:rPr>
              <a:t>كل</a:t>
            </a:r>
            <a:r>
              <a:rPr lang="ar-DZ" sz="3600" b="1" dirty="0">
                <a:solidFill>
                  <a:schemeClr val="accent6">
                    <a:lumMod val="50000"/>
                  </a:schemeClr>
                </a:solidFill>
                <a:effectLst>
                  <a:outerShdw blurRad="38100" dist="38100" dir="2700000" algn="tl">
                    <a:srgbClr val="C0C0C0"/>
                  </a:outerShdw>
                </a:effectLst>
              </a:rPr>
              <a:t> </a:t>
            </a:r>
            <a:r>
              <a:rPr lang="ar-DZ" sz="3600" b="1" dirty="0" smtClean="0">
                <a:solidFill>
                  <a:schemeClr val="accent6">
                    <a:lumMod val="50000"/>
                  </a:schemeClr>
                </a:solidFill>
                <a:effectLst>
                  <a:outerShdw blurRad="38100" dist="38100" dir="2700000" algn="tl">
                    <a:srgbClr val="C0C0C0"/>
                  </a:outerShdw>
                </a:effectLst>
              </a:rPr>
              <a:t>تهديد </a:t>
            </a:r>
            <a:r>
              <a:rPr lang="ar-KW" sz="3600" b="1" dirty="0" smtClean="0">
                <a:solidFill>
                  <a:schemeClr val="accent6">
                    <a:lumMod val="50000"/>
                  </a:schemeClr>
                </a:solidFill>
                <a:effectLst>
                  <a:outerShdw blurRad="38100" dist="38100" dir="2700000" algn="tl">
                    <a:srgbClr val="C0C0C0"/>
                  </a:outerShdw>
                </a:effectLst>
              </a:rPr>
              <a:t>متوقع</a:t>
            </a:r>
            <a:r>
              <a:rPr lang="ar-DZ" sz="3600" b="1" dirty="0" smtClean="0">
                <a:solidFill>
                  <a:schemeClr val="accent6">
                    <a:lumMod val="50000"/>
                  </a:schemeClr>
                </a:solidFill>
                <a:effectLst>
                  <a:outerShdw blurRad="38100" dist="38100" dir="2700000" algn="tl">
                    <a:srgbClr val="C0C0C0"/>
                  </a:outerShdw>
                </a:effectLst>
              </a:rPr>
              <a:t>:</a:t>
            </a:r>
            <a:r>
              <a:rPr lang="ar-KW" sz="3600" b="1" dirty="0" smtClean="0">
                <a:solidFill>
                  <a:schemeClr val="accent6">
                    <a:lumMod val="50000"/>
                  </a:schemeClr>
                </a:solidFill>
                <a:effectLst>
                  <a:outerShdw blurRad="38100" dist="38100" dir="2700000" algn="tl">
                    <a:srgbClr val="C0C0C0"/>
                  </a:outerShdw>
                </a:effectLst>
              </a:rPr>
              <a:t> </a:t>
            </a:r>
            <a:r>
              <a:rPr lang="ar-KW" sz="3600" b="1" dirty="0">
                <a:solidFill>
                  <a:schemeClr val="tx2"/>
                </a:solidFill>
                <a:effectLst>
                  <a:outerShdw blurRad="38100" dist="38100" dir="2700000" algn="tl">
                    <a:srgbClr val="C0C0C0"/>
                  </a:outerShdw>
                </a:effectLst>
              </a:rPr>
              <a:t>منعه أو الاحتياط له </a:t>
            </a:r>
            <a:r>
              <a:rPr lang="ar-KW" sz="3600" b="1" dirty="0" smtClean="0">
                <a:solidFill>
                  <a:schemeClr val="tx2"/>
                </a:solidFill>
                <a:effectLst>
                  <a:outerShdw blurRad="38100" dist="38100" dir="2700000" algn="tl">
                    <a:srgbClr val="C0C0C0"/>
                  </a:outerShdw>
                </a:effectLst>
              </a:rPr>
              <a:t>هدف</a:t>
            </a:r>
            <a:r>
              <a:rPr lang="ar-DZ" sz="3600" b="1" dirty="0" smtClean="0">
                <a:solidFill>
                  <a:schemeClr val="tx2"/>
                </a:solidFill>
                <a:effectLst>
                  <a:outerShdw blurRad="38100" dist="38100" dir="2700000" algn="tl">
                    <a:srgbClr val="C0C0C0"/>
                  </a:outerShdw>
                </a:effectLst>
              </a:rPr>
              <a:t>.</a:t>
            </a:r>
            <a:endParaRPr lang="ar-DZ" sz="3500" b="1" dirty="0"/>
          </a:p>
        </p:txBody>
      </p:sp>
    </p:spTree>
    <p:extLst>
      <p:ext uri="{BB962C8B-B14F-4D97-AF65-F5344CB8AC3E}">
        <p14:creationId xmlns:p14="http://schemas.microsoft.com/office/powerpoint/2010/main" val="171042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wheel(1)">
                                      <p:cBhvr>
                                        <p:cTn id="17" dur="20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wheel(1)">
                                      <p:cBhvr>
                                        <p:cTn id="22" dur="20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دفق الهواء">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وحدة نمطية">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960</TotalTime>
  <Words>1283</Words>
  <Application>Microsoft Office PowerPoint</Application>
  <PresentationFormat>عرض على الشاشة (3:4)‏</PresentationFormat>
  <Paragraphs>250</Paragraphs>
  <Slides>35</Slides>
  <Notes>0</Notes>
  <HiddenSlides>0</HiddenSlides>
  <MMClips>0</MMClips>
  <ScaleCrop>false</ScaleCrop>
  <HeadingPairs>
    <vt:vector size="4" baseType="variant">
      <vt:variant>
        <vt:lpstr>نسق</vt:lpstr>
      </vt:variant>
      <vt:variant>
        <vt:i4>1</vt:i4>
      </vt:variant>
      <vt:variant>
        <vt:lpstr>عناوين الشرائح</vt:lpstr>
      </vt:variant>
      <vt:variant>
        <vt:i4>35</vt:i4>
      </vt:variant>
    </vt:vector>
  </HeadingPairs>
  <TitlesOfParts>
    <vt:vector size="36" baseType="lpstr">
      <vt:lpstr>مشربية</vt:lpstr>
      <vt:lpstr>جامعة الشهيد حمّه لخضر بالوادي</vt:lpstr>
      <vt:lpstr>عرض تقديمي في PowerPoint</vt:lpstr>
      <vt:lpstr>التخطيط</vt:lpstr>
      <vt:lpstr>ما المقصود بـ:</vt:lpstr>
      <vt:lpstr>SWOT  هي  اختصار  لــ:</vt:lpstr>
      <vt:lpstr>الخطوة 01 في تحليلSWOT</vt:lpstr>
      <vt:lpstr>الخطوة 01 في تحليلSWOT</vt:lpstr>
      <vt:lpstr>الخطوة 02 في تحليلSWOT</vt:lpstr>
      <vt:lpstr>الخطوة 02 في تحليلSWOT</vt:lpstr>
      <vt:lpstr>الخطوة 03 في تحليلSWOT</vt:lpstr>
      <vt:lpstr>الخطوة 04 في تحليلSWOT</vt:lpstr>
      <vt:lpstr>الخطوة 05 في تحليلSWOT</vt:lpstr>
      <vt:lpstr>الخطوة 06 في تحليلSWOT</vt:lpstr>
      <vt:lpstr>عرض تقديمي في PowerPoint</vt:lpstr>
      <vt:lpstr>مثال عملي للخطوة01 في تحليلSWOT</vt:lpstr>
      <vt:lpstr>مثال عملي للخطوة01 في تحليلSWOT</vt:lpstr>
      <vt:lpstr>مثال عملي للخطوة 01 في تحليلSWOT</vt:lpstr>
      <vt:lpstr>مثال عملي للخطوة 01 في تحليلSWOT</vt:lpstr>
      <vt:lpstr>مثال عملي للخطوة 01 في تحليلSWOT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الشهيد حمّه لخضر بالوادي</dc:title>
  <dc:creator>DELL</dc:creator>
  <cp:lastModifiedBy>UTILISATEUR</cp:lastModifiedBy>
  <cp:revision>113</cp:revision>
  <dcterms:created xsi:type="dcterms:W3CDTF">2016-11-08T08:09:31Z</dcterms:created>
  <dcterms:modified xsi:type="dcterms:W3CDTF">2017-03-10T22:31:53Z</dcterms:modified>
</cp:coreProperties>
</file>