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1" r:id="rId4"/>
    <p:sldId id="268" r:id="rId5"/>
    <p:sldId id="258" r:id="rId6"/>
    <p:sldId id="269" r:id="rId7"/>
    <p:sldId id="270" r:id="rId8"/>
    <p:sldId id="271" r:id="rId9"/>
    <p:sldId id="272" r:id="rId10"/>
    <p:sldId id="273" r:id="rId11"/>
    <p:sldId id="274" r:id="rId12"/>
    <p:sldId id="260" r:id="rId13"/>
    <p:sldId id="264" r:id="rId14"/>
    <p:sldId id="275" r:id="rId15"/>
    <p:sldId id="262" r:id="rId16"/>
    <p:sldId id="263" r:id="rId17"/>
    <p:sldId id="276" r:id="rId18"/>
    <p:sldId id="26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ar-DZ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191" autoAdjust="0"/>
    <p:restoredTop sz="94660"/>
  </p:normalViewPr>
  <p:slideViewPr>
    <p:cSldViewPr>
      <p:cViewPr>
        <p:scale>
          <a:sx n="60" d="100"/>
          <a:sy n="60" d="100"/>
        </p:scale>
        <p:origin x="-1356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7D40CD2-3390-4D54-A990-5DE7AC2C98FD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A81056-D30D-47B3-9377-B8421CA23187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2503475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142C4B9-B119-4DDC-B16E-37B52D241202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DZ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E1DD408-5E03-473F-ABEA-6CFF2B25BB4E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2227040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E4E579B-B00E-4919-BD31-A4FBFE55DA7A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ar-D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E8B72C3-EA07-4002-B053-57E1AF0E625E}" type="slidenum">
              <a:rPr lang="ar-DZ" smtClean="0"/>
              <a:t>‹#›</a:t>
            </a:fld>
            <a:endParaRPr lang="ar-D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r="6080" b="1840"/>
          <a:stretch/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6624736" cy="961004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8000" cap="none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مبادئ إدارة الجودة</a:t>
            </a:r>
            <a:endParaRPr lang="ar-DZ" sz="8000" cap="none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عنوان فرعي 2"/>
          <p:cNvSpPr>
            <a:spLocks noGrp="1"/>
          </p:cNvSpPr>
          <p:nvPr>
            <p:ph type="subTitle" idx="1"/>
          </p:nvPr>
        </p:nvSpPr>
        <p:spPr>
          <a:xfrm>
            <a:off x="4731417" y="5589240"/>
            <a:ext cx="4392488" cy="1089974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</a:pPr>
            <a:r>
              <a:rPr lang="ar-DZ" sz="2400" b="1" spc="0" dirty="0" smtClean="0">
                <a:cs typeface="+mn-cs"/>
              </a:rPr>
              <a:t>د. فوزي محيريق </a:t>
            </a:r>
            <a:r>
              <a:rPr lang="ar-DZ" sz="2000" b="1" spc="0" dirty="0" smtClean="0">
                <a:cs typeface="+mn-cs"/>
              </a:rPr>
              <a:t>/ </a:t>
            </a:r>
            <a:r>
              <a:rPr lang="ar-DZ" sz="2000" b="1" spc="0" dirty="0">
                <a:cs typeface="+mn-cs"/>
              </a:rPr>
              <a:t>أستاذ محاضر بكلية  الاقتصاد</a:t>
            </a:r>
          </a:p>
          <a:p>
            <a:pPr algn="ctr">
              <a:spcBef>
                <a:spcPts val="0"/>
              </a:spcBef>
            </a:pPr>
            <a:r>
              <a:rPr lang="ar-DZ" sz="2000" b="1" spc="0" dirty="0" smtClean="0">
                <a:cs typeface="+mn-cs"/>
              </a:rPr>
              <a:t>مسؤول خلية ضمان الجودة </a:t>
            </a:r>
          </a:p>
          <a:p>
            <a:pPr algn="ctr">
              <a:spcBef>
                <a:spcPts val="0"/>
              </a:spcBef>
            </a:pPr>
            <a:r>
              <a:rPr lang="ar-DZ" sz="2000" b="1" spc="0" dirty="0" smtClean="0">
                <a:cs typeface="+mn-cs"/>
              </a:rPr>
              <a:t>جامعة الشهيد حمه لخضر </a:t>
            </a:r>
            <a:r>
              <a:rPr lang="ar-DZ" sz="2000" b="1" spc="0" dirty="0" smtClean="0">
                <a:cs typeface="+mn-cs"/>
              </a:rPr>
              <a:t>بالوادي</a:t>
            </a:r>
          </a:p>
          <a:p>
            <a:pPr algn="ctr">
              <a:spcBef>
                <a:spcPts val="0"/>
              </a:spcBef>
            </a:pPr>
            <a:r>
              <a:rPr lang="ar-DZ" sz="2000" b="1" spc="0" smtClean="0">
                <a:cs typeface="+mn-cs"/>
              </a:rPr>
              <a:t>2017م</a:t>
            </a:r>
            <a:endParaRPr lang="ar-DZ" sz="2000" b="1" spc="0" dirty="0">
              <a:cs typeface="+mn-cs"/>
            </a:endParaRPr>
          </a:p>
        </p:txBody>
      </p:sp>
      <p:pic>
        <p:nvPicPr>
          <p:cNvPr id="6" name="صورة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6444208" y="2996952"/>
            <a:ext cx="1439598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مستطيل مستدير الزوايا 6"/>
          <p:cNvSpPr/>
          <p:nvPr/>
        </p:nvSpPr>
        <p:spPr>
          <a:xfrm>
            <a:off x="-282905" y="332656"/>
            <a:ext cx="1254505" cy="576064"/>
          </a:xfrm>
          <a:prstGeom prst="roundRect">
            <a:avLst>
              <a:gd name="adj" fmla="val 4312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</a:t>
            </a:fld>
            <a:endParaRPr lang="ar-DZ" b="1" dirty="0"/>
          </a:p>
        </p:txBody>
      </p:sp>
    </p:spTree>
    <p:extLst>
      <p:ext uri="{BB962C8B-B14F-4D97-AF65-F5344CB8AC3E}">
        <p14:creationId xmlns:p14="http://schemas.microsoft.com/office/powerpoint/2010/main" val="384780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10</a:t>
            </a:fld>
            <a:endParaRPr lang="ar-DZ" b="1" dirty="0"/>
          </a:p>
        </p:txBody>
      </p:sp>
      <p:sp>
        <p:nvSpPr>
          <p:cNvPr id="15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361025" y="5602014"/>
            <a:ext cx="6421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الفرق بين القائد والمدير؟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738891" y="908720"/>
            <a:ext cx="20617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هذا؟؟؟</a:t>
            </a:r>
            <a:endParaRPr lang="ar-SA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7273">
            <a:off x="238447" y="1444430"/>
            <a:ext cx="3024624" cy="198563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0" t="10617"/>
          <a:stretch/>
        </p:blipFill>
        <p:spPr>
          <a:xfrm>
            <a:off x="827584" y="3769493"/>
            <a:ext cx="2520280" cy="173176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8" r="14807"/>
          <a:stretch/>
        </p:blipFill>
        <p:spPr>
          <a:xfrm>
            <a:off x="3815826" y="3487218"/>
            <a:ext cx="2016224" cy="210559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3215">
            <a:off x="3597500" y="1374575"/>
            <a:ext cx="2552700" cy="190054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60075">
            <a:off x="6281856" y="3806065"/>
            <a:ext cx="2619375" cy="1743075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9523">
            <a:off x="6162726" y="1923888"/>
            <a:ext cx="2653416" cy="190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9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11</a:t>
            </a:fld>
            <a:endParaRPr lang="ar-DZ" b="1" dirty="0"/>
          </a:p>
        </p:txBody>
      </p:sp>
      <p:sp>
        <p:nvSpPr>
          <p:cNvPr id="15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361025" y="5602014"/>
            <a:ext cx="6421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الفرق بين القائد والمدير؟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742900" y="908720"/>
            <a:ext cx="20537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وهذا...!!!</a:t>
            </a:r>
            <a:endParaRPr lang="ar-SA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6485"/>
            <a:ext cx="9144000" cy="354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22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771800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1008112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12</a:t>
            </a:fld>
            <a:endParaRPr lang="ar-DZ" b="1" dirty="0"/>
          </a:p>
        </p:txBody>
      </p:sp>
      <p:pic>
        <p:nvPicPr>
          <p:cNvPr id="1026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803" r="50000" b="65548"/>
          <a:stretch/>
        </p:blipFill>
        <p:spPr bwMode="auto">
          <a:xfrm>
            <a:off x="491534" y="1905784"/>
            <a:ext cx="4080466" cy="97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7803" b="65606"/>
          <a:stretch/>
        </p:blipFill>
        <p:spPr bwMode="auto">
          <a:xfrm>
            <a:off x="4579620" y="1909212"/>
            <a:ext cx="4080466" cy="97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651" r="50000" b="58291"/>
          <a:stretch/>
        </p:blipFill>
        <p:spPr bwMode="auto">
          <a:xfrm>
            <a:off x="491534" y="2822028"/>
            <a:ext cx="4080466" cy="47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173" r="50000" b="51307"/>
          <a:stretch/>
        </p:blipFill>
        <p:spPr bwMode="auto">
          <a:xfrm>
            <a:off x="491534" y="3294993"/>
            <a:ext cx="4080466" cy="441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420" r="50000" b="44333"/>
          <a:stretch/>
        </p:blipFill>
        <p:spPr bwMode="auto">
          <a:xfrm>
            <a:off x="488870" y="3736428"/>
            <a:ext cx="4080466" cy="42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224" r="50000" b="36545"/>
          <a:stretch/>
        </p:blipFill>
        <p:spPr bwMode="auto">
          <a:xfrm>
            <a:off x="498410" y="4161834"/>
            <a:ext cx="4080466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563" r="50000" b="26441"/>
          <a:stretch/>
        </p:blipFill>
        <p:spPr bwMode="auto">
          <a:xfrm>
            <a:off x="499154" y="4509120"/>
            <a:ext cx="4080466" cy="58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1693" r="50000" b="20177"/>
          <a:stretch/>
        </p:blipFill>
        <p:spPr bwMode="auto">
          <a:xfrm>
            <a:off x="491534" y="5013176"/>
            <a:ext cx="4080466" cy="47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9901" r="50000" b="11889"/>
          <a:stretch/>
        </p:blipFill>
        <p:spPr bwMode="auto">
          <a:xfrm>
            <a:off x="499154" y="5445224"/>
            <a:ext cx="4080466" cy="48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6813" r="50000" b="212"/>
          <a:stretch/>
        </p:blipFill>
        <p:spPr bwMode="auto">
          <a:xfrm>
            <a:off x="488870" y="5797644"/>
            <a:ext cx="4080466" cy="76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597" b="58483"/>
          <a:stretch/>
        </p:blipFill>
        <p:spPr bwMode="auto">
          <a:xfrm>
            <a:off x="4569336" y="2882988"/>
            <a:ext cx="4080466" cy="46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1365" b="50867"/>
          <a:stretch/>
        </p:blipFill>
        <p:spPr bwMode="auto">
          <a:xfrm>
            <a:off x="4572000" y="3304059"/>
            <a:ext cx="4080466" cy="45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8084" b="44148"/>
          <a:stretch/>
        </p:blipFill>
        <p:spPr bwMode="auto">
          <a:xfrm>
            <a:off x="4569336" y="3705948"/>
            <a:ext cx="4080466" cy="45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6365" b="35353"/>
          <a:stretch/>
        </p:blipFill>
        <p:spPr bwMode="auto">
          <a:xfrm>
            <a:off x="4572000" y="4138973"/>
            <a:ext cx="4080466" cy="48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4367" b="27550"/>
          <a:stretch/>
        </p:blipFill>
        <p:spPr bwMode="auto">
          <a:xfrm>
            <a:off x="4579620" y="4579291"/>
            <a:ext cx="4080466" cy="47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2340" b="19689"/>
          <a:stretch/>
        </p:blipFill>
        <p:spPr bwMode="auto">
          <a:xfrm>
            <a:off x="4569336" y="4985070"/>
            <a:ext cx="4080466" cy="46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0190" b="11961"/>
          <a:stretch/>
        </p:blipFill>
        <p:spPr bwMode="auto">
          <a:xfrm>
            <a:off x="4575408" y="5445285"/>
            <a:ext cx="4080466" cy="46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upload.traidnt.net/upfiles/EqF103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8386" b="-189"/>
          <a:stretch/>
        </p:blipFill>
        <p:spPr bwMode="auto">
          <a:xfrm>
            <a:off x="4573130" y="5873916"/>
            <a:ext cx="4080466" cy="69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مستطيل 22"/>
          <p:cNvSpPr/>
          <p:nvPr/>
        </p:nvSpPr>
        <p:spPr>
          <a:xfrm>
            <a:off x="6552146" y="908720"/>
            <a:ext cx="24352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والخلاصة...</a:t>
            </a:r>
            <a:endParaRPr lang="ar-SA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867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13</a:t>
            </a:fld>
            <a:endParaRPr lang="ar-DZ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55676" y="332656"/>
            <a:ext cx="6444716" cy="1320259"/>
          </a:xfrm>
        </p:spPr>
        <p:txBody>
          <a:bodyPr>
            <a:noAutofit/>
          </a:bodyPr>
          <a:lstStyle/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03 المشاركة بين الأفراد (العمل الجماعي) </a:t>
            </a:r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Engagement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of people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56766"/>
            <a:ext cx="2608274" cy="2131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1274839" y="2078846"/>
            <a:ext cx="6594323" cy="286232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الجودة تتحقق بالعمل الجماعي، بفرق العمل المتنوعة والمتكاملة؛ فرق التصميم، فرق القياس، فرق التحسين...</a:t>
            </a:r>
          </a:p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واستبدال مفهوم </a:t>
            </a:r>
            <a:r>
              <a:rPr lang="ar-DZ" sz="36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المنافسة</a:t>
            </a:r>
          </a:p>
          <a:p>
            <a:pPr algn="ctr"/>
            <a:r>
              <a:rPr lang="ar-DZ" sz="36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داخل المؤسسة إلى </a:t>
            </a:r>
            <a:r>
              <a:rPr lang="ar-DZ" sz="36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المشاركة</a:t>
            </a:r>
            <a:endParaRPr lang="ar-SA" sz="36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43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14</a:t>
            </a:fld>
            <a:endParaRPr lang="ar-DZ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55676" y="332656"/>
            <a:ext cx="6444716" cy="1320259"/>
          </a:xfrm>
        </p:spPr>
        <p:txBody>
          <a:bodyPr>
            <a:noAutofit/>
          </a:bodyPr>
          <a:lstStyle/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04 منهج العمليات (الأنظمة)</a:t>
            </a:r>
          </a:p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6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Process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6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approach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187624" y="2492896"/>
            <a:ext cx="7164288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وتعتمد هذه المقاربة على أن المؤسسة تدار بـ: </a:t>
            </a:r>
            <a:r>
              <a:rPr lang="ar-DZ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نظام إدارة الجودة من </a:t>
            </a:r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خلال مجموعة من العمليات </a:t>
            </a:r>
            <a:r>
              <a:rPr lang="ar-DZ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المترابطة. </a:t>
            </a:r>
          </a:p>
        </p:txBody>
      </p:sp>
      <p:pic>
        <p:nvPicPr>
          <p:cNvPr id="2050" name="Picture 2" descr="صورة ذات صل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45970"/>
            <a:ext cx="274408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65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15</a:t>
            </a:fld>
            <a:endParaRPr lang="ar-DZ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7704" y="620688"/>
            <a:ext cx="5328592" cy="1368152"/>
          </a:xfrm>
        </p:spPr>
        <p:txBody>
          <a:bodyPr>
            <a:noAutofit/>
          </a:bodyPr>
          <a:lstStyle/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05 التحسين المستمر.</a:t>
            </a:r>
          </a:p>
          <a:p>
            <a:pPr algn="ctr"/>
            <a:r>
              <a:rPr lang="fr-FR" sz="36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Improvement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75656" y="2512755"/>
            <a:ext cx="6594323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فما يمكن اعتباره اليوم أداء جيدا ومتميزا، قد يكون غدا، سيء الأداء إذا لم يُحسّن</a:t>
            </a:r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287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16</a:t>
            </a:fld>
            <a:endParaRPr lang="ar-DZ" b="1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087" y="3115670"/>
            <a:ext cx="2537817" cy="2552745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6" t="5613" r="6006" b="7957"/>
          <a:stretch/>
        </p:blipFill>
        <p:spPr>
          <a:xfrm>
            <a:off x="6479628" y="332656"/>
            <a:ext cx="2017986" cy="2590547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7" r="32887"/>
          <a:stretch/>
        </p:blipFill>
        <p:spPr>
          <a:xfrm>
            <a:off x="3707904" y="1124744"/>
            <a:ext cx="1358418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59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17</a:t>
            </a:fld>
            <a:endParaRPr lang="ar-DZ" b="1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276872"/>
            <a:ext cx="6231047" cy="4156173"/>
          </a:xfrm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2" t="21531" r="17512" b="21531"/>
          <a:stretch/>
        </p:blipFill>
        <p:spPr>
          <a:xfrm>
            <a:off x="1403649" y="211533"/>
            <a:ext cx="4176464" cy="2421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350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18</a:t>
            </a:fld>
            <a:endParaRPr lang="ar-DZ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05626" y="332656"/>
            <a:ext cx="6732748" cy="1320259"/>
          </a:xfrm>
        </p:spPr>
        <p:txBody>
          <a:bodyPr>
            <a:noAutofit/>
          </a:bodyPr>
          <a:lstStyle/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06 اتخاذ القرار بناء على الأدلة</a:t>
            </a:r>
          </a:p>
          <a:p>
            <a:pPr algn="ctr"/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Evidence-</a:t>
            </a:r>
            <a:r>
              <a:rPr lang="fr-FR" sz="36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based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6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decision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6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5077433" cy="3200400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4660928" y="1628800"/>
            <a:ext cx="4591592" cy="34163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حيث تؤخذ القرارات بناء</a:t>
            </a:r>
          </a:p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على مؤشرات قياس وإحصائيات ذات دلالة واضحة، وهو ما يعزز </a:t>
            </a:r>
          </a:p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صحة القرارات المتعلقة بالتحسين والتطوير.</a:t>
            </a:r>
            <a:endParaRPr lang="ar-SA" sz="36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61" y="5149407"/>
            <a:ext cx="1944216" cy="145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957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19</a:t>
            </a:fld>
            <a:endParaRPr lang="ar-DZ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92669" y="332656"/>
            <a:ext cx="5958662" cy="1320259"/>
          </a:xfrm>
        </p:spPr>
        <p:txBody>
          <a:bodyPr>
            <a:noAutofit/>
          </a:bodyPr>
          <a:lstStyle/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07 </a:t>
            </a:r>
            <a:r>
              <a:rPr lang="ar-DZ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إدارة العلاقات</a:t>
            </a:r>
          </a:p>
          <a:p>
            <a:pPr algn="ctr" rtl="0"/>
            <a:r>
              <a:rPr lang="fr-FR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Relationship management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38321" y="1602221"/>
            <a:ext cx="8467359" cy="286232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وتبدأ بتحديد </a:t>
            </a:r>
            <a:r>
              <a:rPr lang="ar-DZ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الأطراف المعنية ذات الصلة</a:t>
            </a:r>
          </a:p>
          <a:p>
            <a:pPr algn="ctr"/>
            <a:r>
              <a:rPr lang="ar-DZ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(مثل الموردين والشركاء والعملاء</a:t>
            </a:r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، المستثمرين </a:t>
            </a:r>
            <a:r>
              <a:rPr lang="ar-DZ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والموظفين والمجتمع </a:t>
            </a:r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ككل)، وعلاقتهم </a:t>
            </a:r>
            <a:r>
              <a:rPr lang="ar-DZ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مع المنظمة</a:t>
            </a:r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ثم معرفة كيفية بناء علاقة جيدة مع كل طرف لتنعكس بالإيجاب على المنظمة وتساعد في تحقيق نجاحها. </a:t>
            </a:r>
            <a:endParaRPr lang="ar-SA" sz="36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 descr="نتيجة بحث الصور عن ‪Relationship management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4543"/>
            <a:ext cx="3319264" cy="221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6493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5" name="عنوان فرعي 2"/>
          <p:cNvSpPr>
            <a:spLocks noGrp="1"/>
          </p:cNvSpPr>
          <p:nvPr>
            <p:ph idx="1"/>
          </p:nvPr>
        </p:nvSpPr>
        <p:spPr>
          <a:xfrm>
            <a:off x="692878" y="2420888"/>
            <a:ext cx="7520940" cy="1656184"/>
          </a:xfrm>
        </p:spPr>
        <p:txBody>
          <a:bodyPr>
            <a:normAutofit/>
          </a:bodyPr>
          <a:lstStyle/>
          <a:p>
            <a:pPr algn="ctr"/>
            <a:r>
              <a:rPr lang="ar-DZ" sz="3600" spc="0" dirty="0" smtClean="0">
                <a:solidFill>
                  <a:schemeClr val="accent6">
                    <a:lumMod val="50000"/>
                  </a:schemeClr>
                </a:solidFill>
              </a:rPr>
              <a:t>هي قوانين وقواعد وأساسيات بناء برامج الجودة.</a:t>
            </a:r>
          </a:p>
          <a:p>
            <a:pPr algn="ctr"/>
            <a:r>
              <a:rPr lang="ar-DZ" sz="3600" dirty="0" smtClean="0">
                <a:solidFill>
                  <a:schemeClr val="accent6">
                    <a:lumMod val="50000"/>
                  </a:schemeClr>
                </a:solidFill>
              </a:rPr>
              <a:t>ولا جودة بدون تبني المنشأة لهذه لمبادئ.</a:t>
            </a:r>
            <a:endParaRPr lang="ar-DZ" sz="3200" spc="0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6104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2</a:t>
            </a:fld>
            <a:endParaRPr lang="ar-DZ" b="1" dirty="0"/>
          </a:p>
        </p:txBody>
      </p:sp>
      <p:sp>
        <p:nvSpPr>
          <p:cNvPr id="4" name="مستطيل 3"/>
          <p:cNvSpPr/>
          <p:nvPr/>
        </p:nvSpPr>
        <p:spPr>
          <a:xfrm>
            <a:off x="3563888" y="921660"/>
            <a:ext cx="2609916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fr-FR" sz="6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QMPs</a:t>
            </a:r>
            <a:endParaRPr lang="ar-DZ" sz="60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35218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013176"/>
          </a:xfrm>
          <a:prstGeom prst="rect">
            <a:avLst/>
          </a:prstGeom>
        </p:spPr>
      </p:pic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20</a:t>
            </a:fld>
            <a:endParaRPr lang="ar-DZ" b="1" dirty="0"/>
          </a:p>
        </p:txBody>
      </p:sp>
    </p:spTree>
    <p:extLst>
      <p:ext uri="{BB962C8B-B14F-4D97-AF65-F5344CB8AC3E}">
        <p14:creationId xmlns:p14="http://schemas.microsoft.com/office/powerpoint/2010/main" val="313426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نتيجة بحث الصور عن شكرا لك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2132856"/>
            <a:ext cx="310515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56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03848" y="5301208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3</a:t>
            </a:fld>
            <a:endParaRPr lang="ar-DZ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7704" y="536622"/>
            <a:ext cx="5328592" cy="1452218"/>
          </a:xfrm>
        </p:spPr>
        <p:txBody>
          <a:bodyPr>
            <a:noAutofit/>
          </a:bodyPr>
          <a:lstStyle/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01 التركيز على المستفيد «العميل»</a:t>
            </a:r>
          </a:p>
          <a:p>
            <a:pPr algn="ctr"/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Customer focus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823666" y="2636912"/>
            <a:ext cx="7041577" cy="230832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والمستفيد سواء ا</a:t>
            </a:r>
            <a:r>
              <a:rPr lang="ar-DZ" sz="36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لداخلي</a:t>
            </a:r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أو </a:t>
            </a:r>
            <a:r>
              <a:rPr lang="ar-DZ" sz="36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الخارجي</a:t>
            </a:r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هو محور عملية الجودة، وتركز كل الأنشطة عليه، </a:t>
            </a:r>
            <a:r>
              <a:rPr lang="ar-DZ" sz="36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للوفاء بمتطلباته </a:t>
            </a:r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واحتياجاته.</a:t>
            </a:r>
          </a:p>
          <a:p>
            <a:pPr algn="ctr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وتحاول المؤسسة تلبية </a:t>
            </a:r>
            <a:r>
              <a:rPr lang="ar-DZ" sz="36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توقعاته</a:t>
            </a:r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بل </a:t>
            </a:r>
            <a:r>
              <a:rPr lang="ar-DZ" sz="36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وتتجاوزها</a:t>
            </a:r>
            <a:endParaRPr lang="ar-SA" sz="3600" b="1" cap="none" spc="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clrChange>
              <a:clrFrom>
                <a:srgbClr val="EDECEA"/>
              </a:clrFrom>
              <a:clrTo>
                <a:srgbClr val="EDEC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34563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18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4</a:t>
            </a:fld>
            <a:endParaRPr lang="ar-DZ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7704" y="536622"/>
            <a:ext cx="5328592" cy="1452218"/>
          </a:xfrm>
        </p:spPr>
        <p:txBody>
          <a:bodyPr>
            <a:noAutofit/>
          </a:bodyPr>
          <a:lstStyle/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01 التركيز على المستفيد «العميل»</a:t>
            </a:r>
          </a:p>
          <a:p>
            <a:pPr algn="ctr"/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Customer focus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267744" y="5445224"/>
            <a:ext cx="6192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ماذا سنحقق من هذا المبدأ: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www.andyhanselman.com/wp-content/uploads/2012/12/happy-customer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8" t="3531" r="11780"/>
          <a:stretch/>
        </p:blipFill>
        <p:spPr bwMode="auto">
          <a:xfrm>
            <a:off x="76" y="1484784"/>
            <a:ext cx="2554014" cy="329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971600" y="1894180"/>
            <a:ext cx="7041577" cy="304698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ar-DZ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زيادة </a:t>
            </a: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قيمة </a:t>
            </a:r>
            <a:r>
              <a:rPr lang="ar-DZ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المستفيد «عندنا وعنده».</a:t>
            </a:r>
          </a:p>
          <a:p>
            <a:pPr marL="742950" indent="-742950">
              <a:buFont typeface="+mj-lt"/>
              <a:buAutoNum type="arabicPeriod"/>
            </a:pP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تحقيق رضا العملاء. </a:t>
            </a:r>
            <a:endParaRPr lang="ar-DZ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الانتقال من الرضا للولاء.</a:t>
            </a:r>
          </a:p>
          <a:p>
            <a:pPr marL="742950" indent="-742950">
              <a:buFont typeface="+mj-lt"/>
              <a:buAutoNum type="arabicPeriod"/>
            </a:pP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تعزيز السمعة الحسنة للمؤسسة.</a:t>
            </a:r>
          </a:p>
          <a:p>
            <a:pPr marL="742950" indent="-742950">
              <a:buFont typeface="+mj-lt"/>
              <a:buAutoNum type="arabicPeriod"/>
            </a:pP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توسيع </a:t>
            </a:r>
            <a:r>
              <a:rPr lang="ar-DZ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قاعدة </a:t>
            </a: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العملاء؟</a:t>
            </a:r>
          </a:p>
          <a:p>
            <a:pPr marL="742950" indent="-742950">
              <a:buFont typeface="+mj-lt"/>
              <a:buAutoNum type="arabicPeriod"/>
            </a:pP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زيادة حصة السوق ومن ثم الإيرادات.</a:t>
            </a:r>
            <a:endParaRPr lang="ar-SA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390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4647" y="908720"/>
            <a:ext cx="8713329" cy="107721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هي </a:t>
            </a:r>
            <a:r>
              <a:rPr lang="ar-DZ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عملية إلهام الأفراد </a:t>
            </a: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وتحفيزهم وتوجيههم في </a:t>
            </a:r>
            <a:r>
              <a:rPr lang="ar-DZ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الاتجاه السليم</a:t>
            </a: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ليلتزموا بتقديم أفضل </a:t>
            </a:r>
            <a:r>
              <a:rPr lang="ar-DZ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ما لديهم لتحقيق </a:t>
            </a:r>
            <a:r>
              <a:rPr lang="ar-D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الأهداف المرجوة.</a:t>
            </a:r>
            <a:endParaRPr lang="ar-DZ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07252" y="5517232"/>
            <a:ext cx="57294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6000" cap="none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DecoType Naskh Variants" pitchFamily="2" charset="-78"/>
              </a:rPr>
              <a:t>مبادئ الجودة</a:t>
            </a:r>
            <a:endParaRPr lang="ar-DZ" sz="6000" cap="none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DecoType Naskh Variants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5</a:t>
            </a:fld>
            <a:endParaRPr lang="ar-DZ" b="1" dirty="0"/>
          </a:p>
        </p:txBody>
      </p:sp>
      <p:sp>
        <p:nvSpPr>
          <p:cNvPr id="4" name="مستطيل 3"/>
          <p:cNvSpPr/>
          <p:nvPr/>
        </p:nvSpPr>
        <p:spPr>
          <a:xfrm rot="18618535">
            <a:off x="1744258" y="2532426"/>
            <a:ext cx="191380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تخطيط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 rot="18618535">
            <a:off x="2824378" y="2554545"/>
            <a:ext cx="191380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دعم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 rot="18618535">
            <a:off x="4120522" y="2554546"/>
            <a:ext cx="191380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تبني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 rot="18618535">
            <a:off x="-144052" y="2868981"/>
            <a:ext cx="2753394" cy="5847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التزام الإدارة العليا</a:t>
            </a:r>
            <a:endParaRPr lang="ar-SA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 rot="18618535">
            <a:off x="5488674" y="2559497"/>
            <a:ext cx="191380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متابعة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مستطيل 11"/>
          <p:cNvSpPr/>
          <p:nvPr/>
        </p:nvSpPr>
        <p:spPr>
          <a:xfrm rot="18618535">
            <a:off x="6928835" y="2554545"/>
            <a:ext cx="1913803" cy="64633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اهتمام</a:t>
            </a:r>
            <a:endParaRPr lang="ar-SA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4" name="رابط مستقيم 13"/>
          <p:cNvCxnSpPr/>
          <p:nvPr/>
        </p:nvCxnSpPr>
        <p:spPr>
          <a:xfrm flipH="1">
            <a:off x="647564" y="1916832"/>
            <a:ext cx="784887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مستطيل 15"/>
          <p:cNvSpPr/>
          <p:nvPr/>
        </p:nvSpPr>
        <p:spPr>
          <a:xfrm>
            <a:off x="1835696" y="4367760"/>
            <a:ext cx="5616624" cy="5847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والإدارة العليا يترأسها قائد وليس مدير!</a:t>
            </a:r>
            <a:endParaRPr lang="ar-SA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7" name="صورة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71" y="3731198"/>
            <a:ext cx="1359793" cy="1359793"/>
          </a:xfrm>
          <a:prstGeom prst="rect">
            <a:avLst/>
          </a:prstGeom>
        </p:spPr>
      </p:pic>
      <p:sp>
        <p:nvSpPr>
          <p:cNvPr id="15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37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6</a:t>
            </a:fld>
            <a:endParaRPr lang="ar-DZ" b="1" dirty="0"/>
          </a:p>
        </p:txBody>
      </p:sp>
      <p:sp>
        <p:nvSpPr>
          <p:cNvPr id="15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361025" y="5602014"/>
            <a:ext cx="6421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الفرق بين القائد والمدير؟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433" y="1181970"/>
            <a:ext cx="4903135" cy="4298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69212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7</a:t>
            </a:fld>
            <a:endParaRPr lang="ar-DZ" b="1" dirty="0"/>
          </a:p>
        </p:txBody>
      </p:sp>
      <p:sp>
        <p:nvSpPr>
          <p:cNvPr id="15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361025" y="5602014"/>
            <a:ext cx="6421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الفرق بين القائد والمدير؟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000" y="1233216"/>
            <a:ext cx="4140000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6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8</a:t>
            </a:fld>
            <a:endParaRPr lang="ar-DZ" b="1" dirty="0"/>
          </a:p>
        </p:txBody>
      </p:sp>
      <p:sp>
        <p:nvSpPr>
          <p:cNvPr id="15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361025" y="5602014"/>
            <a:ext cx="6421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الفرق بين القائد والمدير؟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2894"/>
          <a:stretch/>
        </p:blipFill>
        <p:spPr>
          <a:xfrm>
            <a:off x="2355131" y="1481958"/>
            <a:ext cx="4433738" cy="3767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791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-252536" y="332656"/>
            <a:ext cx="934367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fld id="{00FD1E5F-BCD3-41C4-9498-44DDA4C8BA88}" type="slidenum">
              <a:rPr lang="ar-DZ" sz="2800" b="1" smtClean="0"/>
              <a:t>9</a:t>
            </a:fld>
            <a:endParaRPr lang="ar-DZ" b="1" dirty="0"/>
          </a:p>
        </p:txBody>
      </p:sp>
      <p:sp>
        <p:nvSpPr>
          <p:cNvPr id="15" name="عنصر نائب للمحتوى 2"/>
          <p:cNvSpPr txBox="1">
            <a:spLocks/>
          </p:cNvSpPr>
          <p:nvPr/>
        </p:nvSpPr>
        <p:spPr>
          <a:xfrm>
            <a:off x="2339752" y="365767"/>
            <a:ext cx="4464496" cy="8162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r" defTabSz="914400" rtl="1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r" defTabSz="914400" rtl="1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02 القيادة: </a:t>
            </a:r>
            <a:r>
              <a:rPr lang="fr-FR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ar-DZ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ستطيل 17"/>
          <p:cNvSpPr/>
          <p:nvPr/>
        </p:nvSpPr>
        <p:spPr>
          <a:xfrm>
            <a:off x="1361025" y="5602014"/>
            <a:ext cx="6421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D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 الفرق بين القائد والمدير؟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9" b="14216"/>
          <a:stretch/>
        </p:blipFill>
        <p:spPr>
          <a:xfrm>
            <a:off x="1806538" y="1147690"/>
            <a:ext cx="5530924" cy="4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20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821</TotalTime>
  <Words>443</Words>
  <Application>Microsoft Office PowerPoint</Application>
  <PresentationFormat>عرض على الشاشة (3:4)‏</PresentationFormat>
  <Paragraphs>98</Paragraphs>
  <Slides>21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زوايا</vt:lpstr>
      <vt:lpstr>مبادئ إدارة الجودة</vt:lpstr>
      <vt:lpstr>مبادئ الجودة</vt:lpstr>
      <vt:lpstr>مبادئ الجودة</vt:lpstr>
      <vt:lpstr>عرض تقديمي في PowerPoint</vt:lpstr>
      <vt:lpstr>مبادئ الجودة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مبادئ الجودة</vt:lpstr>
      <vt:lpstr>مبادئ الجودة</vt:lpstr>
      <vt:lpstr>مبادئ الجودة</vt:lpstr>
      <vt:lpstr>مبادئ الجودة</vt:lpstr>
      <vt:lpstr>مبادئ الجودة</vt:lpstr>
      <vt:lpstr>مبادئ الجودة</vt:lpstr>
      <vt:lpstr>مبادئ الجودة</vt:lpstr>
      <vt:lpstr>مبادئ الجودة</vt:lpstr>
      <vt:lpstr>مبادئ الجودة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الجودة وأبعاد الجودة</dc:title>
  <dc:creator>UTILISATEUR</dc:creator>
  <cp:lastModifiedBy>UTILISATEUR</cp:lastModifiedBy>
  <cp:revision>59</cp:revision>
  <dcterms:created xsi:type="dcterms:W3CDTF">2017-02-03T10:39:51Z</dcterms:created>
  <dcterms:modified xsi:type="dcterms:W3CDTF">2017-03-10T21:48:57Z</dcterms:modified>
</cp:coreProperties>
</file>