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3" r:id="rId6"/>
    <p:sldId id="270" r:id="rId7"/>
    <p:sldId id="274" r:id="rId8"/>
    <p:sldId id="271" r:id="rId9"/>
    <p:sldId id="272" r:id="rId10"/>
    <p:sldId id="261" r:id="rId11"/>
    <p:sldId id="275" r:id="rId12"/>
    <p:sldId id="262" r:id="rId13"/>
    <p:sldId id="263" r:id="rId14"/>
    <p:sldId id="265" r:id="rId15"/>
    <p:sldId id="276" r:id="rId16"/>
    <p:sldId id="266" r:id="rId17"/>
    <p:sldId id="277" r:id="rId18"/>
    <p:sldId id="267" r:id="rId19"/>
    <p:sldId id="268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12/06/1438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../../RAQ/R&#233;f&#233;rentiel_Qualit&#233;_Arabe%202016%20version%20finale%2000.pdf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483768" y="476672"/>
            <a:ext cx="5976664" cy="1080120"/>
          </a:xfrm>
          <a:noFill/>
          <a:ln>
            <a:noFill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DZ" sz="2800" dirty="0" smtClean="0">
                <a:solidFill>
                  <a:schemeClr val="tx1"/>
                </a:solidFill>
              </a:rPr>
              <a:t>وزارة التعليم العالي والبحث العلمي</a:t>
            </a:r>
            <a:br>
              <a:rPr lang="ar-DZ" sz="2800" dirty="0" smtClean="0">
                <a:solidFill>
                  <a:schemeClr val="tx1"/>
                </a:solidFill>
              </a:rPr>
            </a:br>
            <a:r>
              <a:rPr lang="ar-DZ" sz="2800" dirty="0" smtClean="0">
                <a:solidFill>
                  <a:schemeClr val="tx1"/>
                </a:solidFill>
              </a:rPr>
              <a:t>جامعة الشهيد حمه لخضر بالوادي</a:t>
            </a:r>
            <a:endParaRPr lang="ar-DZ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2" r="12101" b="16528"/>
          <a:stretch/>
        </p:blipFill>
        <p:spPr>
          <a:xfrm>
            <a:off x="467544" y="332656"/>
            <a:ext cx="1584177" cy="16451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مربع نص 7"/>
          <p:cNvSpPr txBox="1"/>
          <p:nvPr/>
        </p:nvSpPr>
        <p:spPr>
          <a:xfrm>
            <a:off x="467544" y="2720360"/>
            <a:ext cx="8064896" cy="157273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>
              <a:spcBef>
                <a:spcPct val="0"/>
              </a:spcBef>
              <a:buNone/>
              <a:defRPr sz="28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ar-DZ" sz="3600" dirty="0">
                <a:solidFill>
                  <a:schemeClr val="bg2">
                    <a:lumMod val="10000"/>
                  </a:schemeClr>
                </a:solidFill>
              </a:rPr>
              <a:t>إدارة ضمان الجودة في قطاع التعليم العالي بالجزائر </a:t>
            </a:r>
            <a:r>
              <a:rPr lang="ar-DZ" dirty="0">
                <a:solidFill>
                  <a:schemeClr val="bg2">
                    <a:lumMod val="10000"/>
                  </a:schemeClr>
                </a:solidFill>
              </a:rPr>
              <a:t>«ومحددات الخطة الاستراتيجية لجامعة الشهيد حمّه لخضر بالوادي"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67544" y="5733256"/>
            <a:ext cx="27003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2000" b="1" dirty="0" smtClean="0">
                <a:solidFill>
                  <a:srgbClr val="002060"/>
                </a:solidFill>
              </a:rPr>
              <a:t>د. فوزي محيريق</a:t>
            </a:r>
          </a:p>
          <a:p>
            <a:pPr algn="ctr"/>
            <a:r>
              <a:rPr lang="ar-DZ" sz="2000" b="1" dirty="0" smtClean="0">
                <a:solidFill>
                  <a:srgbClr val="C00000"/>
                </a:solidFill>
              </a:rPr>
              <a:t>مسؤول خلية ضمان </a:t>
            </a:r>
            <a:r>
              <a:rPr lang="ar-DZ" sz="2000" b="1" dirty="0" smtClean="0">
                <a:solidFill>
                  <a:srgbClr val="C00000"/>
                </a:solidFill>
              </a:rPr>
              <a:t>الجودة</a:t>
            </a:r>
          </a:p>
          <a:p>
            <a:pPr algn="ctr"/>
            <a:r>
              <a:rPr lang="ar-DZ" sz="2000" b="1" dirty="0" smtClean="0">
                <a:solidFill>
                  <a:srgbClr val="C00000"/>
                </a:solidFill>
              </a:rPr>
              <a:t>2017</a:t>
            </a:r>
            <a:endParaRPr lang="ar-DZ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ذو زوايا قطرية مستديرة 5"/>
          <p:cNvSpPr/>
          <p:nvPr/>
        </p:nvSpPr>
        <p:spPr>
          <a:xfrm>
            <a:off x="2051720" y="2132856"/>
            <a:ext cx="5032141" cy="1728137"/>
          </a:xfrm>
          <a:prstGeom prst="round2DiagRect">
            <a:avLst>
              <a:gd name="adj1" fmla="val 39454"/>
              <a:gd name="adj2" fmla="val 0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DZ" sz="2800" b="1" cap="all" dirty="0" smtClean="0">
                <a:effectLst>
                  <a:reflection blurRad="12700" stA="28000" endPos="45000" dist="1003" dir="5400000" sy="-100000" algn="bl"/>
                </a:effectLst>
              </a:rPr>
              <a:t>الخطة الاستراتيجية لجامعة </a:t>
            </a:r>
            <a:r>
              <a:rPr lang="ar-DZ" sz="2800" b="1" cap="all" dirty="0">
                <a:effectLst>
                  <a:reflection blurRad="12700" stA="28000" endPos="45000" dist="1003" dir="5400000" sy="-100000" algn="bl"/>
                </a:effectLst>
              </a:rPr>
              <a:t>الشهيد حمه لخضر بالوادي.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0186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3334" y="3239390"/>
            <a:ext cx="7560840" cy="218521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ar-DZ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en-US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ar-DZ" sz="2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رسالتنا: </a:t>
            </a:r>
            <a:endParaRPr lang="en-US" sz="28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ar-DZ" sz="2800" b="1" dirty="0"/>
              <a:t>تعليم جامعي متميز لإطارات الغد، وإنتاج بحثي إبداعي،                                وأداء خدمات إدارية متقنة؛ للمساهمة                                                  في تعزيز نهضة وطننا وأمتنا بالعلم والمعرفة.</a:t>
            </a:r>
            <a:endParaRPr lang="en-US" sz="28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4" y="764704"/>
            <a:ext cx="3796631" cy="2548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2" r="12101" b="16528"/>
          <a:stretch/>
        </p:blipFill>
        <p:spPr>
          <a:xfrm>
            <a:off x="1043608" y="76283"/>
            <a:ext cx="3384376" cy="3514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177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3374" y="3212976"/>
            <a:ext cx="7560840" cy="30162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ar-DZ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en-US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ar-DZ" sz="2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رؤيتنا: </a:t>
            </a:r>
            <a:endParaRPr lang="en-US" sz="28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ar-DZ" sz="2800" b="1" dirty="0">
                <a:ln w="11430"/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أن تصبح جامعتنا، جامعة الشهيد حمه لخضر بالوادي/ الجزائر:</a:t>
            </a:r>
            <a:endParaRPr lang="en-US" sz="2800" b="1" dirty="0">
              <a:ln w="11430"/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ar-DZ" sz="3200" b="1" i="1" dirty="0">
                <a:ln w="11430"/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منارة علمية عالمية رائدة في التعليم والبحث العلمي،</a:t>
            </a:r>
            <a:endParaRPr lang="en-US" sz="3200" b="1" dirty="0">
              <a:ln w="11430"/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ar-DZ" sz="3200" b="1" i="1" dirty="0">
                <a:ln w="11430"/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ودعامة أساسية للتنمية المستدامة محليا ووطنيا.</a:t>
            </a:r>
            <a:endParaRPr lang="ar-DZ" sz="3200" b="1" dirty="0">
              <a:ln w="11430"/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www.altahrironline.com/ara/wp-content/uploads/2015/07/10309517_772329102803681_1080948521242149447_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3847633" cy="2080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2" r="12101" b="16528"/>
          <a:stretch/>
        </p:blipFill>
        <p:spPr>
          <a:xfrm>
            <a:off x="1043608" y="76283"/>
            <a:ext cx="3384376" cy="3514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363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3182193"/>
            <a:ext cx="7560840" cy="38472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ar-DZ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endParaRPr lang="en-US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ar-DZ" sz="2800" b="1" cap="all" dirty="0" smtClean="0">
                <a:effectLst>
                  <a:reflection blurRad="12700" stA="28000" endPos="45000" dist="1003" dir="5400000" sy="-100000" algn="bl"/>
                </a:effectLst>
              </a:rPr>
              <a:t>قيمنا</a:t>
            </a:r>
            <a:r>
              <a:rPr lang="ar-DZ" sz="2800" b="1" cap="all" dirty="0">
                <a:effectLst>
                  <a:reflection blurRad="12700" stA="28000" endPos="45000" dist="1003" dir="5400000" sy="-100000" algn="bl"/>
                </a:effectLst>
              </a:rPr>
              <a:t>: </a:t>
            </a:r>
            <a:endParaRPr lang="en-US" sz="2800" dirty="0"/>
          </a:p>
          <a:p>
            <a:pPr marL="457200" lvl="0" indent="-457200" algn="ctr">
              <a:lnSpc>
                <a:spcPct val="150000"/>
              </a:lnSpc>
              <a:buFont typeface="Wingdings" pitchFamily="2" charset="2"/>
              <a:buChar char="v"/>
            </a:pPr>
            <a:r>
              <a:rPr lang="ar-DZ" sz="3200" b="1" i="1" dirty="0">
                <a:effectLst>
                  <a:glow rad="127000">
                    <a:schemeClr val="accent1">
                      <a:alpha val="26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حب الوطن.</a:t>
            </a:r>
            <a:endParaRPr lang="en-US" sz="3200" dirty="0"/>
          </a:p>
          <a:p>
            <a:pPr marL="457200" lvl="0" indent="-457200" algn="ctr">
              <a:lnSpc>
                <a:spcPct val="150000"/>
              </a:lnSpc>
              <a:buFont typeface="Wingdings" pitchFamily="2" charset="2"/>
              <a:buChar char="v"/>
            </a:pPr>
            <a:r>
              <a:rPr lang="ar-DZ" sz="3200" b="1" i="1" dirty="0">
                <a:effectLst>
                  <a:glow rad="127000">
                    <a:schemeClr val="accent1">
                      <a:alpha val="26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بالعلم تُبنى الحضارات.</a:t>
            </a:r>
            <a:endParaRPr lang="en-US" sz="3200" dirty="0"/>
          </a:p>
          <a:p>
            <a:pPr marL="457200" lvl="0" indent="-457200" algn="ctr">
              <a:lnSpc>
                <a:spcPct val="150000"/>
              </a:lnSpc>
              <a:buFont typeface="Wingdings" pitchFamily="2" charset="2"/>
              <a:buChar char="v"/>
            </a:pPr>
            <a:r>
              <a:rPr lang="ar-DZ" sz="3200" b="1" i="1" dirty="0">
                <a:effectLst>
                  <a:glow rad="127000">
                    <a:schemeClr val="accent1">
                      <a:alpha val="26000"/>
                    </a:schemeClr>
                  </a:glow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إتقان العمل وتقدير الإنجاز.</a:t>
            </a:r>
            <a:endParaRPr lang="en-US" sz="3200" dirty="0"/>
          </a:p>
          <a:p>
            <a:pPr algn="ctr">
              <a:lnSpc>
                <a:spcPct val="150000"/>
              </a:lnSpc>
            </a:pPr>
            <a:endParaRPr lang="ar-DZ" sz="3200" b="1" dirty="0">
              <a:ln w="11430"/>
              <a:solidFill>
                <a:schemeClr val="accent5">
                  <a:lumMod val="75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2" r="12101" b="16528"/>
          <a:stretch/>
        </p:blipFill>
        <p:spPr>
          <a:xfrm>
            <a:off x="1043608" y="76283"/>
            <a:ext cx="3384376" cy="3514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00815"/>
            <a:ext cx="3143791" cy="3056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093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6452" y="1118349"/>
            <a:ext cx="83800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2400" b="1" dirty="0"/>
              <a:t>المستهدفات في ثلاث سنوات: (2016/2017/2018).</a:t>
            </a:r>
            <a:endParaRPr lang="en-US" sz="2400" dirty="0"/>
          </a:p>
          <a:p>
            <a:pPr algn="ctr"/>
            <a:r>
              <a:rPr lang="ar-DZ" sz="2400" b="1" cap="all" dirty="0">
                <a:effectLst>
                  <a:reflection blurRad="12700" stA="28000" endPos="45000" dist="1003" dir="5400000" sy="-100000" algn="bl"/>
                </a:effectLst>
              </a:rPr>
              <a:t>الموسم 2015/2016: أهداف الإنشاء والتأسيس.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إعادة تأسيس خلية ضمان الجودة وتكوينها في مجال إدارة الجودة.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تنظيم </a:t>
            </a:r>
            <a:r>
              <a:rPr lang="ar-DZ" sz="2400" b="1" dirty="0"/>
              <a:t>ورشات تدريبية تطبيقية</a:t>
            </a:r>
            <a:r>
              <a:rPr lang="ar-DZ" sz="2400" dirty="0"/>
              <a:t> متخصصة للجنة الجودة ومركز الأبحاث.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ضبط رسالة ورؤية وأهداف وقيم جامعة الشهيد حمه لخضر بالوادي.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جمع معطيات واقع جودة الأداء بالجامعة.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تحديد القطاعات أو المجالات بالجامعة وترتيبها حسب </a:t>
            </a:r>
            <a:r>
              <a:rPr lang="ar-DZ" sz="2400" dirty="0" smtClean="0"/>
              <a:t>الأولوية.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إعداد الخطة الكلية الاستراتيجية</a:t>
            </a:r>
            <a:r>
              <a:rPr lang="ar-DZ" sz="2400" dirty="0" smtClean="0"/>
              <a:t>. بناء </a:t>
            </a:r>
            <a:r>
              <a:rPr lang="ar-DZ" sz="2400" dirty="0"/>
              <a:t>الخطط التشغيلية.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وضع مؤشرات قياس الأداء( على مستوى مركزي، وصولا للكليات والأقسام).</a:t>
            </a:r>
            <a:endParaRPr lang="en-US" sz="2400" dirty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ar-DZ" sz="2400" dirty="0"/>
              <a:t>نشر ثقافة الجودة في </a:t>
            </a:r>
            <a:r>
              <a:rPr lang="ar-DZ" sz="2400" dirty="0" smtClean="0"/>
              <a:t>الجامعة.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57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252536" y="869811"/>
            <a:ext cx="88120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DZ" sz="2400" b="1" dirty="0"/>
              <a:t>المستهدفات في ثلاث سنوات: (2016/2017/2018).</a:t>
            </a:r>
            <a:endParaRPr lang="en-US" sz="2400" dirty="0"/>
          </a:p>
          <a:p>
            <a:pPr algn="ctr"/>
            <a:r>
              <a:rPr lang="ar-DZ" sz="2400" dirty="0"/>
              <a:t> </a:t>
            </a:r>
            <a:r>
              <a:rPr lang="ar-DZ" sz="2400" b="1" cap="all" dirty="0" smtClean="0">
                <a:effectLst>
                  <a:reflection blurRad="12700" stA="28000" endPos="45000" dist="1003" dir="5400000" sy="-100000" algn="bl"/>
                </a:effectLst>
              </a:rPr>
              <a:t>الموسمين </a:t>
            </a:r>
            <a:r>
              <a:rPr lang="ar-DZ" sz="2400" b="1" cap="all" dirty="0">
                <a:effectLst>
                  <a:reflection blurRad="12700" stA="28000" endPos="45000" dist="1003" dir="5400000" sy="-100000" algn="bl"/>
                </a:effectLst>
              </a:rPr>
              <a:t>2016/2017/2018</a:t>
            </a:r>
            <a:r>
              <a:rPr lang="ar-DZ" sz="2400" b="1" cap="all" dirty="0" smtClean="0">
                <a:effectLst>
                  <a:reflection blurRad="12700" stA="28000" endPos="45000" dist="1003" dir="5400000" sy="-100000" algn="bl"/>
                </a:effectLst>
              </a:rPr>
              <a:t>:</a:t>
            </a:r>
            <a:endParaRPr lang="en-US" sz="2400" dirty="0"/>
          </a:p>
        </p:txBody>
      </p:sp>
      <p:sp>
        <p:nvSpPr>
          <p:cNvPr id="3" name="AutoShape 40"/>
          <p:cNvSpPr>
            <a:spLocks noChangeArrowheads="1"/>
          </p:cNvSpPr>
          <p:nvPr/>
        </p:nvSpPr>
        <p:spPr bwMode="auto">
          <a:xfrm>
            <a:off x="1763688" y="2060848"/>
            <a:ext cx="6036513" cy="2490634"/>
          </a:xfrm>
          <a:prstGeom prst="roundRect">
            <a:avLst>
              <a:gd name="adj" fmla="val 26231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 rtl="1"/>
            <a:r>
              <a:rPr lang="ar-DZ" sz="3200" dirty="0">
                <a:effectLst/>
                <a:latin typeface="Times New Roman"/>
                <a:ea typeface="Times New Roman"/>
                <a:cs typeface="Arial"/>
              </a:rPr>
              <a:t>تطبيق الخطة الاستراتيجية وفق خطط تشغيلية دقيقة بنموذج "</a:t>
            </a:r>
            <a:r>
              <a:rPr lang="en-US" sz="3200" dirty="0">
                <a:effectLst/>
                <a:latin typeface="Arial"/>
                <a:ea typeface="Times New Roman"/>
                <a:cs typeface="Arial"/>
              </a:rPr>
              <a:t>SWOT</a:t>
            </a:r>
            <a:r>
              <a:rPr lang="ar-DZ" sz="3200" dirty="0">
                <a:effectLst/>
                <a:latin typeface="Times New Roman"/>
                <a:ea typeface="Times New Roman"/>
                <a:cs typeface="Arial"/>
              </a:rPr>
              <a:t>"، تماشيا مع مرجعية ضمان الجودة الداخلية</a:t>
            </a:r>
            <a:endParaRPr lang="en-US" sz="2400" dirty="0">
              <a:effectLst/>
              <a:latin typeface="Times New Roman"/>
              <a:ea typeface="Times New Roman"/>
            </a:endParaRPr>
          </a:p>
          <a:p>
            <a:pPr algn="ctr" rtl="1"/>
            <a:r>
              <a:rPr lang="ar-DZ" sz="3200" dirty="0">
                <a:effectLst/>
                <a:latin typeface="Times New Roman"/>
                <a:ea typeface="Times New Roman"/>
                <a:cs typeface="Arial"/>
              </a:rPr>
              <a:t> في مؤسسات التعليم العالي بالجزائر.</a:t>
            </a:r>
            <a:endParaRPr lang="en-US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391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252536" y="1124744"/>
            <a:ext cx="881205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ar-DZ" sz="2800" dirty="0" smtClean="0">
                <a:solidFill>
                  <a:schemeClr val="tx2">
                    <a:lumMod val="75000"/>
                  </a:schemeClr>
                </a:solidFill>
              </a:rPr>
              <a:t>وتضمنت الخطة الاستراتيجية تفصيلا للعناصر الآتية: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ar-DZ" sz="2800" dirty="0" smtClean="0"/>
              <a:t>خطوات </a:t>
            </a:r>
            <a:r>
              <a:rPr lang="ar-DZ" sz="2800" dirty="0"/>
              <a:t>لضمان نجاح تطبيق برنامج خلية ضمان الجودة.</a:t>
            </a:r>
            <a:endParaRPr lang="en-US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ar-DZ" sz="2800" dirty="0"/>
              <a:t>المجالات والقطاعات المستهدفة.</a:t>
            </a:r>
            <a:endParaRPr lang="en-US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ar-DZ" sz="2800" dirty="0"/>
              <a:t>مقترحات إجراءات وأهداف ذات صلة </a:t>
            </a:r>
            <a:r>
              <a:rPr lang="ar-DZ" sz="2800" dirty="0" smtClean="0"/>
              <a:t>.</a:t>
            </a:r>
            <a:endParaRPr lang="en-US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ar-DZ" sz="2800" dirty="0"/>
              <a:t>الهيكل التنظيمي وموقع خلية ضمان الجودة بالجامعة. </a:t>
            </a:r>
            <a:endParaRPr lang="en-US" sz="28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ar-DZ" sz="2800" dirty="0"/>
              <a:t>مقترحات مؤشرات قياس الأداء لضمان الإدارة بالجودة.</a:t>
            </a:r>
            <a:endParaRPr lang="en-US" sz="28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ar-DZ" sz="2800" dirty="0"/>
              <a:t>شعار خلية ضمان الجودة وأبعاده.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7834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>
            <a:grpSpLocks/>
          </p:cNvGrpSpPr>
          <p:nvPr/>
        </p:nvGrpSpPr>
        <p:grpSpPr bwMode="auto">
          <a:xfrm>
            <a:off x="899592" y="116633"/>
            <a:ext cx="7416824" cy="6624736"/>
            <a:chOff x="7313" y="0"/>
            <a:chExt cx="56774" cy="59347"/>
          </a:xfrm>
        </p:grpSpPr>
        <p:cxnSp>
          <p:nvCxnSpPr>
            <p:cNvPr id="4" name="رابط مستقيم 3"/>
            <p:cNvCxnSpPr/>
            <p:nvPr/>
          </p:nvCxnSpPr>
          <p:spPr bwMode="auto">
            <a:xfrm flipH="1">
              <a:off x="37956" y="44339"/>
              <a:ext cx="17278" cy="0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" name="رابط مستقيم 4"/>
            <p:cNvCxnSpPr/>
            <p:nvPr/>
          </p:nvCxnSpPr>
          <p:spPr bwMode="auto">
            <a:xfrm flipH="1">
              <a:off x="30796" y="17770"/>
              <a:ext cx="13805" cy="0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رابط مستقيم 5"/>
            <p:cNvCxnSpPr/>
            <p:nvPr/>
          </p:nvCxnSpPr>
          <p:spPr bwMode="auto">
            <a:xfrm flipH="1">
              <a:off x="11392" y="8934"/>
              <a:ext cx="26639" cy="0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مستطيل مستدير الزوايا 6"/>
            <p:cNvSpPr>
              <a:spLocks noChangeArrowheads="1"/>
            </p:cNvSpPr>
            <p:nvPr/>
          </p:nvSpPr>
          <p:spPr bwMode="auto">
            <a:xfrm>
              <a:off x="28639" y="0"/>
              <a:ext cx="18815" cy="4762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40000"/>
                <a:lumOff val="6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Times New Roman"/>
                  <a:ea typeface="Times New Roman"/>
                  <a:cs typeface="Monotype Koufi"/>
                </a:rPr>
                <a:t>مدير الجامعة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" name="مستطيل مستدير الزوايا 7"/>
            <p:cNvSpPr>
              <a:spLocks noChangeArrowheads="1"/>
            </p:cNvSpPr>
            <p:nvPr/>
          </p:nvSpPr>
          <p:spPr bwMode="auto">
            <a:xfrm>
              <a:off x="42873" y="15355"/>
              <a:ext cx="18383" cy="4762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نواب المدير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" name="مستطيل مستدير الزوايا 8"/>
            <p:cNvSpPr>
              <a:spLocks noChangeArrowheads="1"/>
            </p:cNvSpPr>
            <p:nvPr/>
          </p:nvSpPr>
          <p:spPr bwMode="auto">
            <a:xfrm>
              <a:off x="7313" y="6119"/>
              <a:ext cx="16060" cy="42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>
              <a:solidFill>
                <a:schemeClr val="accent5">
                  <a:lumMod val="95000"/>
                  <a:lumOff val="0"/>
                </a:schemeClr>
              </a:solidFill>
              <a:round/>
              <a:headEnd/>
              <a:tailEnd/>
            </a:ln>
            <a:effectLst>
              <a:outerShdw dist="38100" dir="10800000" algn="r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400" b="1" dirty="0">
                  <a:solidFill>
                    <a:srgbClr val="00B050"/>
                  </a:solidFill>
                  <a:effectLst/>
                  <a:latin typeface="Calibri"/>
                  <a:ea typeface="Times New Roman"/>
                  <a:cs typeface="Arial"/>
                </a:rPr>
                <a:t>مسؤول خلية ضمان الجودة </a:t>
              </a:r>
              <a:r>
                <a:rPr lang="en-US" sz="1400" b="1" dirty="0">
                  <a:solidFill>
                    <a:srgbClr val="00B050"/>
                  </a:solidFill>
                  <a:effectLst/>
                  <a:latin typeface="Times New Roman"/>
                  <a:ea typeface="Times New Roman"/>
                </a:rPr>
                <a:t>RAQ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0" name="رابط مستقيم 9"/>
            <p:cNvCxnSpPr/>
            <p:nvPr/>
          </p:nvCxnSpPr>
          <p:spPr bwMode="auto">
            <a:xfrm flipH="1">
              <a:off x="37956" y="4744"/>
              <a:ext cx="0" cy="44640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مستطيل مستدير الزوايا 10"/>
            <p:cNvSpPr>
              <a:spLocks noChangeArrowheads="1"/>
            </p:cNvSpPr>
            <p:nvPr/>
          </p:nvSpPr>
          <p:spPr bwMode="auto">
            <a:xfrm>
              <a:off x="29071" y="23981"/>
              <a:ext cx="18383" cy="4051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عميد الكلية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" name="مستطيل مستدير الزوايا 11"/>
            <p:cNvSpPr>
              <a:spLocks noChangeArrowheads="1"/>
            </p:cNvSpPr>
            <p:nvPr/>
          </p:nvSpPr>
          <p:spPr bwMode="auto">
            <a:xfrm>
              <a:off x="14923" y="15268"/>
              <a:ext cx="18383" cy="4763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الأمين العام للجامعة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3" name="رابط مستقيم 12"/>
            <p:cNvCxnSpPr/>
            <p:nvPr/>
          </p:nvCxnSpPr>
          <p:spPr bwMode="auto">
            <a:xfrm flipH="1">
              <a:off x="27086" y="38473"/>
              <a:ext cx="17279" cy="0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مستطيل مستدير الزوايا 13"/>
            <p:cNvSpPr>
              <a:spLocks noChangeArrowheads="1"/>
            </p:cNvSpPr>
            <p:nvPr/>
          </p:nvSpPr>
          <p:spPr bwMode="auto">
            <a:xfrm>
              <a:off x="13198" y="36834"/>
              <a:ext cx="15716" cy="344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الأمين العام للكلية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5" name="مستطيل مستدير الزوايا 14"/>
            <p:cNvSpPr>
              <a:spLocks noChangeArrowheads="1"/>
            </p:cNvSpPr>
            <p:nvPr/>
          </p:nvSpPr>
          <p:spPr bwMode="auto">
            <a:xfrm>
              <a:off x="43735" y="36748"/>
              <a:ext cx="17076" cy="3448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نواب العميد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6" name="رابط مستقيم 15"/>
            <p:cNvCxnSpPr/>
            <p:nvPr/>
          </p:nvCxnSpPr>
          <p:spPr bwMode="auto">
            <a:xfrm flipV="1">
              <a:off x="56934" y="43994"/>
              <a:ext cx="0" cy="12599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مستطيل مستدير الزوايا 16"/>
            <p:cNvSpPr>
              <a:spLocks noChangeArrowheads="1"/>
            </p:cNvSpPr>
            <p:nvPr/>
          </p:nvSpPr>
          <p:spPr bwMode="auto">
            <a:xfrm>
              <a:off x="49774" y="42528"/>
              <a:ext cx="14313" cy="3448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6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مسؤول الميدان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18" name="مجموعة 17"/>
            <p:cNvGrpSpPr>
              <a:grpSpLocks/>
            </p:cNvGrpSpPr>
            <p:nvPr/>
          </p:nvGrpSpPr>
          <p:grpSpPr bwMode="auto">
            <a:xfrm>
              <a:off x="30278" y="49084"/>
              <a:ext cx="33379" cy="4140"/>
              <a:chOff x="0" y="0"/>
              <a:chExt cx="33376" cy="4140"/>
            </a:xfrm>
          </p:grpSpPr>
          <p:cxnSp>
            <p:nvCxnSpPr>
              <p:cNvPr id="22" name="رابط مستقيم 21"/>
              <p:cNvCxnSpPr/>
              <p:nvPr/>
            </p:nvCxnSpPr>
            <p:spPr bwMode="auto">
              <a:xfrm flipH="1">
                <a:off x="8971" y="2070"/>
                <a:ext cx="17278" cy="0"/>
              </a:xfrm>
              <a:prstGeom prst="line">
                <a:avLst/>
              </a:prstGeom>
              <a:noFill/>
              <a:ln w="25400">
                <a:solidFill>
                  <a:schemeClr val="dk1">
                    <a:lumMod val="100000"/>
                    <a:lumOff val="0"/>
                  </a:schemeClr>
                </a:solidFill>
                <a:round/>
                <a:headEnd/>
                <a:tailEnd/>
              </a:ln>
              <a:effectLst>
                <a:outerShdw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" name="مستطيل مستدير الزوايا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525" cy="4140"/>
              </a:xfrm>
              <a:prstGeom prst="roundRect">
                <a:avLst>
                  <a:gd name="adj" fmla="val 16667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25400">
                <a:solidFill>
                  <a:schemeClr val="accent1">
                    <a:lumMod val="50000"/>
                    <a:lumOff val="0"/>
                  </a:schemeClr>
                </a:solidFill>
                <a:round/>
                <a:headEnd/>
                <a:tailEnd/>
              </a:ln>
              <a:effectLst>
                <a:outerShdw dist="38100" dir="5400000" algn="t" rotWithShape="0">
                  <a:srgbClr val="000000">
                    <a:alpha val="39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 rtl="1"/>
                <a:r>
                  <a:rPr lang="ar-DZ" sz="1600" b="1">
                    <a:solidFill>
                      <a:srgbClr val="0D0D0D"/>
                    </a:solidFill>
                    <a:effectLst/>
                    <a:latin typeface="Calibri"/>
                    <a:ea typeface="Times New Roman"/>
                    <a:cs typeface="Arial"/>
                  </a:rPr>
                  <a:t>رئيس القسم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24" name="مستطيل مستدير الزوايا 23"/>
              <p:cNvSpPr>
                <a:spLocks noChangeArrowheads="1"/>
              </p:cNvSpPr>
              <p:nvPr/>
            </p:nvSpPr>
            <p:spPr bwMode="auto">
              <a:xfrm>
                <a:off x="19927" y="431"/>
                <a:ext cx="13449" cy="3448"/>
              </a:xfrm>
              <a:prstGeom prst="roundRect">
                <a:avLst>
                  <a:gd name="adj" fmla="val 1666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accent1">
                    <a:lumMod val="50000"/>
                    <a:lumOff val="0"/>
                  </a:schemeClr>
                </a:solidFill>
                <a:round/>
                <a:headEnd/>
                <a:tailEnd/>
              </a:ln>
              <a:effectLst>
                <a:outerShdw dist="38100" dir="5400000" algn="t" rotWithShape="0">
                  <a:srgbClr val="000000">
                    <a:alpha val="39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 rtl="1"/>
                <a:r>
                  <a:rPr lang="ar-DZ" sz="1600" b="1">
                    <a:solidFill>
                      <a:srgbClr val="0D0D0D"/>
                    </a:solidFill>
                    <a:effectLst/>
                    <a:latin typeface="Calibri"/>
                    <a:ea typeface="Times New Roman"/>
                    <a:cs typeface="Arial"/>
                  </a:rPr>
                  <a:t>مسؤول الشعبة</a:t>
                </a:r>
                <a:endParaRPr lang="en-US" sz="1200">
                  <a:effectLst/>
                  <a:latin typeface="Times New Roman"/>
                  <a:ea typeface="Times New Roman"/>
                </a:endParaRPr>
              </a:p>
            </p:txBody>
          </p:sp>
        </p:grpSp>
        <p:sp>
          <p:nvSpPr>
            <p:cNvPr id="19" name="مستطيل مستدير الزوايا 18"/>
            <p:cNvSpPr>
              <a:spLocks noChangeArrowheads="1"/>
            </p:cNvSpPr>
            <p:nvPr/>
          </p:nvSpPr>
          <p:spPr bwMode="auto">
            <a:xfrm>
              <a:off x="50378" y="55899"/>
              <a:ext cx="13709" cy="3448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accent1">
                  <a:lumMod val="50000"/>
                  <a:lumOff val="0"/>
                </a:schemeClr>
              </a:solidFill>
              <a:round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500" b="1">
                  <a:solidFill>
                    <a:srgbClr val="0D0D0D"/>
                  </a:solidFill>
                  <a:effectLst/>
                  <a:latin typeface="Calibri"/>
                  <a:ea typeface="Times New Roman"/>
                  <a:cs typeface="Arial"/>
                </a:rPr>
                <a:t>مسؤول التخصص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0" name="رابط مستقيم 19"/>
            <p:cNvCxnSpPr/>
            <p:nvPr/>
          </p:nvCxnSpPr>
          <p:spPr bwMode="auto">
            <a:xfrm flipH="1">
              <a:off x="22687" y="32176"/>
              <a:ext cx="15265" cy="0"/>
            </a:xfrm>
            <a:prstGeom prst="line">
              <a:avLst/>
            </a:prstGeom>
            <a:noFill/>
            <a:ln w="25400">
              <a:solidFill>
                <a:schemeClr val="dk1">
                  <a:lumMod val="100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مستطيل مستدير الزوايا 20"/>
            <p:cNvSpPr>
              <a:spLocks noChangeArrowheads="1"/>
            </p:cNvSpPr>
            <p:nvPr/>
          </p:nvSpPr>
          <p:spPr bwMode="auto">
            <a:xfrm>
              <a:off x="11392" y="30133"/>
              <a:ext cx="17243" cy="387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>
              <a:solidFill>
                <a:schemeClr val="accent5">
                  <a:lumMod val="95000"/>
                  <a:lumOff val="0"/>
                </a:schemeClr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 rtl="1"/>
              <a:r>
                <a:rPr lang="ar-DZ" sz="1400" b="1">
                  <a:solidFill>
                    <a:srgbClr val="00B050"/>
                  </a:solidFill>
                  <a:effectLst/>
                  <a:latin typeface="Calibri"/>
                  <a:ea typeface="Times New Roman"/>
                  <a:cs typeface="Arial"/>
                </a:rPr>
                <a:t>مسؤول وحدة ضمان الجودة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86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مجموعة 3"/>
          <p:cNvGrpSpPr/>
          <p:nvPr/>
        </p:nvGrpSpPr>
        <p:grpSpPr>
          <a:xfrm>
            <a:off x="1043608" y="980728"/>
            <a:ext cx="7200800" cy="5400600"/>
            <a:chOff x="0" y="0"/>
            <a:chExt cx="4676775" cy="3714198"/>
          </a:xfrm>
        </p:grpSpPr>
        <p:grpSp>
          <p:nvGrpSpPr>
            <p:cNvPr id="5" name="مجموعة 4"/>
            <p:cNvGrpSpPr/>
            <p:nvPr/>
          </p:nvGrpSpPr>
          <p:grpSpPr>
            <a:xfrm>
              <a:off x="1296063" y="667910"/>
              <a:ext cx="1717675" cy="1717040"/>
              <a:chOff x="0" y="0"/>
              <a:chExt cx="1717675" cy="1717040"/>
            </a:xfrm>
          </p:grpSpPr>
          <p:cxnSp>
            <p:nvCxnSpPr>
              <p:cNvPr id="15" name="رابط مستقيم 14"/>
              <p:cNvCxnSpPr/>
              <p:nvPr/>
            </p:nvCxnSpPr>
            <p:spPr>
              <a:xfrm>
                <a:off x="849395" y="0"/>
                <a:ext cx="0" cy="171704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رابط مستقيم 15"/>
              <p:cNvCxnSpPr/>
              <p:nvPr/>
            </p:nvCxnSpPr>
            <p:spPr>
              <a:xfrm>
                <a:off x="0" y="862396"/>
                <a:ext cx="171767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رابط مستقيم 6"/>
            <p:cNvCxnSpPr/>
            <p:nvPr/>
          </p:nvCxnSpPr>
          <p:spPr>
            <a:xfrm flipV="1">
              <a:off x="182880" y="294198"/>
              <a:ext cx="0" cy="342000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رابط مستقيم 7"/>
            <p:cNvCxnSpPr/>
            <p:nvPr/>
          </p:nvCxnSpPr>
          <p:spPr>
            <a:xfrm flipV="1">
              <a:off x="0" y="3530379"/>
              <a:ext cx="4676775" cy="4445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" name="مربع نص 1"/>
            <p:cNvSpPr txBox="1"/>
            <p:nvPr/>
          </p:nvSpPr>
          <p:spPr>
            <a:xfrm>
              <a:off x="71562" y="2075291"/>
              <a:ext cx="1504950" cy="100012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1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spcAft>
                  <a:spcPts val="0"/>
                </a:spcAft>
              </a:pPr>
              <a:r>
                <a:rPr lang="fr-FR" sz="3600" b="1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rgbClr val="002060"/>
                  </a:solidFill>
                  <a:effectLst/>
                  <a:latin typeface="Times New Roman"/>
                  <a:ea typeface="Times New Roman"/>
                </a:rPr>
                <a:t>CAQ</a:t>
              </a:r>
              <a:r>
                <a:rPr lang="fr-FR" sz="180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rgbClr val="002060"/>
                  </a:solidFill>
                  <a:effectLst/>
                  <a:latin typeface="Times New Roman"/>
                  <a:ea typeface="Times New Roman"/>
                </a:rPr>
                <a:t> </a:t>
              </a:r>
              <a:r>
                <a:rPr lang="fr-FR" sz="1800" b="1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rgbClr val="002060"/>
                  </a:solidFill>
                  <a:effectLst/>
                  <a:latin typeface="Times New Roman"/>
                  <a:ea typeface="Times New Roman"/>
                </a:rPr>
                <a:t>U.ELOUED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  <p:pic>
          <p:nvPicPr>
            <p:cNvPr id="10" name="صورة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0" t="4540" r="5072" b="6796"/>
            <a:stretch/>
          </p:blipFill>
          <p:spPr bwMode="auto">
            <a:xfrm>
              <a:off x="2631882" y="2194560"/>
              <a:ext cx="1773141" cy="124040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1" name="رابط مستقيم 10"/>
            <p:cNvCxnSpPr/>
            <p:nvPr/>
          </p:nvCxnSpPr>
          <p:spPr>
            <a:xfrm flipV="1">
              <a:off x="182880" y="1296063"/>
              <a:ext cx="4295775" cy="2233930"/>
            </a:xfrm>
            <a:prstGeom prst="line">
              <a:avLst/>
            </a:prstGeom>
            <a:ln w="28575">
              <a:headEnd type="oval" w="med" len="med"/>
              <a:tailEnd type="triangl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2" name="مخطط انسيابي: رابط 11"/>
            <p:cNvSpPr/>
            <p:nvPr/>
          </p:nvSpPr>
          <p:spPr>
            <a:xfrm rot="2762270">
              <a:off x="1260281" y="687789"/>
              <a:ext cx="1749425" cy="1709420"/>
            </a:xfrm>
            <a:prstGeom prst="flowChartConnector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1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ar-SA"/>
            </a:p>
          </p:txBody>
        </p:sp>
        <p:sp>
          <p:nvSpPr>
            <p:cNvPr id="13" name="مثلث متساوي الساقين 12"/>
            <p:cNvSpPr/>
            <p:nvPr/>
          </p:nvSpPr>
          <p:spPr>
            <a:xfrm rot="19894903">
              <a:off x="1280160" y="2186609"/>
              <a:ext cx="738505" cy="523875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1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ar-SA"/>
            </a:p>
          </p:txBody>
        </p:sp>
        <p:sp>
          <p:nvSpPr>
            <p:cNvPr id="14" name="مربع نص 18"/>
            <p:cNvSpPr txBox="1"/>
            <p:nvPr/>
          </p:nvSpPr>
          <p:spPr>
            <a:xfrm>
              <a:off x="1486894" y="0"/>
              <a:ext cx="3181350" cy="69532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ot="0" spcFirstLastPara="0" vert="horz" wrap="square" lIns="91440" tIns="45720" rIns="91440" bIns="45720" numCol="1" spcCol="0" rtlCol="1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spcAft>
                  <a:spcPts val="0"/>
                </a:spcAft>
              </a:pPr>
              <a:r>
                <a:rPr lang="ar-SA" sz="400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rgbClr val="002060"/>
                  </a:solidFill>
                  <a:effectLst/>
                  <a:latin typeface="Times New Roman"/>
                  <a:ea typeface="Times New Roman"/>
                  <a:cs typeface="Traditional Arabic"/>
                </a:rPr>
                <a:t>خلية ضمان الجودة</a:t>
              </a:r>
              <a:r>
                <a:rPr lang="ar-DZ" sz="1800">
                  <a:ln w="5271" cap="flat" cmpd="sng" algn="ctr">
                    <a:solidFill>
                      <a:srgbClr val="4579B8"/>
                    </a:solidFill>
                    <a:prstDash val="solid"/>
                    <a:round/>
                  </a:ln>
                  <a:solidFill>
                    <a:srgbClr val="002060"/>
                  </a:solidFill>
                  <a:effectLst/>
                  <a:latin typeface="Times New Roman"/>
                  <a:ea typeface="Times New Roman"/>
                  <a:cs typeface="Times New Roman"/>
                </a:rPr>
                <a:t>                                       </a:t>
              </a:r>
              <a:endParaRPr lang="en-US" sz="120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492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87051" y="2708920"/>
            <a:ext cx="5969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DZ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أشكركم على كرم الإصغاء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920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15212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DZ" sz="3600" b="1" dirty="0">
                <a:solidFill>
                  <a:schemeClr val="accent5">
                    <a:lumMod val="75000"/>
                  </a:schemeClr>
                </a:solidFill>
              </a:rPr>
              <a:t>الهيئات المسؤولة عن ضمان إدارة الجودة الشاملة في قطاع التعليم العالي </a:t>
            </a:r>
            <a:r>
              <a:rPr lang="ar-DZ" sz="3600" b="1" dirty="0" smtClean="0">
                <a:solidFill>
                  <a:schemeClr val="accent5">
                    <a:lumMod val="75000"/>
                  </a:schemeClr>
                </a:solidFill>
              </a:rPr>
              <a:t>بالجزائر</a:t>
            </a:r>
            <a:endParaRPr lang="ar-D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604448" cy="4752528"/>
          </a:xfrm>
        </p:spPr>
        <p:txBody>
          <a:bodyPr>
            <a:normAutofit/>
          </a:bodyPr>
          <a:lstStyle/>
          <a:p>
            <a:pPr lvl="0"/>
            <a:r>
              <a:rPr lang="ar-DZ" sz="2400" b="1" dirty="0">
                <a:solidFill>
                  <a:schemeClr val="tx1"/>
                </a:solidFill>
                <a:latin typeface="Arial" pitchFamily="34" charset="0"/>
              </a:rPr>
              <a:t>اللجنة الوطنية لتطبيق نظام ضمان الجودة في الجامعات الجزائرية"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Calibri" pitchFamily="34" charset="0"/>
              </a:rPr>
              <a:t>CIAQES</a:t>
            </a:r>
            <a:r>
              <a:rPr lang="ar-DZ" sz="2400" b="1" dirty="0" smtClean="0">
                <a:solidFill>
                  <a:schemeClr val="tx1"/>
                </a:solidFill>
                <a:latin typeface="Arial" pitchFamily="34" charset="0"/>
              </a:rPr>
              <a:t>":</a:t>
            </a:r>
          </a:p>
          <a:p>
            <a:pPr lvl="0"/>
            <a:r>
              <a:rPr lang="en-US" sz="1800" dirty="0">
                <a:solidFill>
                  <a:schemeClr val="tx1"/>
                </a:solidFill>
                <a:latin typeface="Arial" pitchFamily="34" charset="0"/>
                <a:cs typeface="Calibri" pitchFamily="34" charset="0"/>
              </a:rPr>
              <a:t>La Commission d'Implémentation d'un système d'Assurance Qualité dans les établissements d'Enseignement Supérieur</a:t>
            </a:r>
          </a:p>
          <a:p>
            <a:pPr lvl="1">
              <a:lnSpc>
                <a:spcPct val="250000"/>
              </a:lnSpc>
            </a:pP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تأسست </a:t>
            </a: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وفقا للمرسوم رقم: 167 المؤرخ في: 31 ماي 2010م</a:t>
            </a: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</a:p>
          <a:p>
            <a:pPr lvl="1">
              <a:lnSpc>
                <a:spcPct val="250000"/>
              </a:lnSpc>
            </a:pP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وهي هيئة تتبع مباشرة </a:t>
            </a: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للأمانة </a:t>
            </a: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العامة بوزارة التعليم العالي والبحث </a:t>
            </a: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العلمي</a:t>
            </a:r>
            <a:r>
              <a:rPr lang="ar-DZ" sz="20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401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15212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DZ" sz="3600" b="1" dirty="0">
                <a:solidFill>
                  <a:schemeClr val="accent5">
                    <a:lumMod val="75000"/>
                  </a:schemeClr>
                </a:solidFill>
              </a:rPr>
              <a:t>الهيئات المسؤولة عن ضمان إدارة الجودة الشاملة في قطاع التعليم العالي </a:t>
            </a:r>
            <a:r>
              <a:rPr lang="ar-DZ" sz="3600" b="1" dirty="0" smtClean="0">
                <a:solidFill>
                  <a:schemeClr val="accent5">
                    <a:lumMod val="75000"/>
                  </a:schemeClr>
                </a:solidFill>
              </a:rPr>
              <a:t>بالجزائر</a:t>
            </a:r>
            <a:endParaRPr lang="ar-D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604448" cy="4752528"/>
          </a:xfrm>
        </p:spPr>
        <p:txBody>
          <a:bodyPr>
            <a:normAutofit fontScale="92500"/>
          </a:bodyPr>
          <a:lstStyle/>
          <a:p>
            <a:pPr lvl="0"/>
            <a:r>
              <a:rPr lang="ar-DZ" sz="2400" b="1" dirty="0">
                <a:solidFill>
                  <a:schemeClr val="tx1"/>
                </a:solidFill>
                <a:latin typeface="Arial" pitchFamily="34" charset="0"/>
              </a:rPr>
              <a:t>اللجنة الوطنية لتطبيق نظام ضمان الجودة في الجامعات الجزائرية"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Calibri" pitchFamily="34" charset="0"/>
              </a:rPr>
              <a:t>CIAQES</a:t>
            </a:r>
            <a:r>
              <a:rPr lang="ar-DZ" sz="2400" b="1" dirty="0" smtClean="0">
                <a:solidFill>
                  <a:schemeClr val="tx1"/>
                </a:solidFill>
                <a:latin typeface="Arial" pitchFamily="34" charset="0"/>
              </a:rPr>
              <a:t>":</a:t>
            </a:r>
          </a:p>
          <a:p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تسهر "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CIAQES</a:t>
            </a: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" على القيام بالمهام الآتية: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algn="r">
              <a:lnSpc>
                <a:spcPct val="20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متابعة تأسيس خلية ضمان الجودة "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CAQ</a:t>
            </a: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" على مستوى كل مؤسسات التعليم العالي.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algn="r">
              <a:lnSpc>
                <a:spcPct val="20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تكوين مسؤولي خلايا ضمان الجودة "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RAQ</a:t>
            </a: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" على كيفية تحقيق إدارة الجودة الشاملة وفقا لمفاهيم التخطيط الاستراتيجي.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algn="r">
              <a:lnSpc>
                <a:spcPct val="20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وضع معايير"</a:t>
            </a:r>
            <a:r>
              <a:rPr lang="fr-FR" sz="2400" b="1" smtClean="0">
                <a:solidFill>
                  <a:schemeClr val="tx2">
                    <a:lumMod val="75000"/>
                  </a:schemeClr>
                </a:solidFill>
              </a:rPr>
              <a:t>Référenciel</a:t>
            </a: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" لقياس الجودة، واعتمادها كوسائل لقياس الأداء.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r">
              <a:lnSpc>
                <a:spcPct val="200000"/>
              </a:lnSpc>
              <a:buClr>
                <a:schemeClr val="bg1"/>
              </a:buClr>
              <a:buFont typeface="Wingdings" pitchFamily="2" charset="2"/>
              <a:buChar char="v"/>
            </a:pP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تعميم عملية التقويم الذاتي "</a:t>
            </a:r>
            <a:r>
              <a:rPr lang="fr-FR" sz="2400" b="1" dirty="0">
                <a:solidFill>
                  <a:schemeClr val="tx2">
                    <a:lumMod val="75000"/>
                  </a:schemeClr>
                </a:solidFill>
              </a:rPr>
              <a:t>Autoévaluation</a:t>
            </a:r>
            <a:r>
              <a:rPr lang="ar-DZ" sz="2400" b="1" dirty="0">
                <a:solidFill>
                  <a:schemeClr val="tx2">
                    <a:lumMod val="75000"/>
                  </a:schemeClr>
                </a:solidFill>
              </a:rPr>
              <a:t>" وفقا للمعايير المعتمدة.</a:t>
            </a:r>
            <a:endParaRPr lang="ar-DZ" sz="2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9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15212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DZ" sz="3600" b="1" dirty="0">
                <a:solidFill>
                  <a:schemeClr val="accent5">
                    <a:lumMod val="75000"/>
                  </a:schemeClr>
                </a:solidFill>
              </a:rPr>
              <a:t>الهيئات المسؤولة عن ضمان إدارة الجودة الشاملة في قطاع التعليم العالي </a:t>
            </a:r>
            <a:r>
              <a:rPr lang="ar-DZ" sz="3600" b="1" dirty="0" smtClean="0">
                <a:solidFill>
                  <a:schemeClr val="accent5">
                    <a:lumMod val="75000"/>
                  </a:schemeClr>
                </a:solidFill>
              </a:rPr>
              <a:t>بالجزائر</a:t>
            </a:r>
            <a:endParaRPr lang="ar-DZ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604448" cy="4752528"/>
          </a:xfrm>
        </p:spPr>
        <p:txBody>
          <a:bodyPr>
            <a:normAutofit fontScale="92500" lnSpcReduction="20000"/>
          </a:bodyPr>
          <a:lstStyle/>
          <a:p>
            <a:r>
              <a:rPr lang="ar-DZ" sz="2600" b="1" dirty="0" smtClean="0">
                <a:solidFill>
                  <a:schemeClr val="tx1"/>
                </a:solidFill>
                <a:latin typeface="Arial" pitchFamily="34" charset="0"/>
              </a:rPr>
              <a:t>خلية </a:t>
            </a:r>
            <a:r>
              <a:rPr lang="ar-DZ" sz="2600" b="1" dirty="0">
                <a:solidFill>
                  <a:schemeClr val="tx1"/>
                </a:solidFill>
                <a:latin typeface="Arial" pitchFamily="34" charset="0"/>
              </a:rPr>
              <a:t>ضمان الجودة (</a:t>
            </a:r>
            <a:r>
              <a:rPr lang="fr-FR" sz="2600" b="1" dirty="0">
                <a:solidFill>
                  <a:schemeClr val="tx1"/>
                </a:solidFill>
                <a:latin typeface="Arial" pitchFamily="34" charset="0"/>
              </a:rPr>
              <a:t>CAQ</a:t>
            </a:r>
            <a:r>
              <a:rPr lang="ar-DZ" sz="2600" b="1" dirty="0">
                <a:solidFill>
                  <a:schemeClr val="tx1"/>
                </a:solidFill>
                <a:latin typeface="Arial" pitchFamily="34" charset="0"/>
              </a:rPr>
              <a:t>)على مستوى الجامعة:</a:t>
            </a:r>
            <a:endParaRPr lang="en-US" sz="2600" b="1" dirty="0">
              <a:solidFill>
                <a:schemeClr val="tx1"/>
              </a:solidFill>
              <a:latin typeface="Arial" pitchFamily="34" charset="0"/>
            </a:endParaRPr>
          </a:p>
          <a:p>
            <a:pPr lvl="0"/>
            <a:r>
              <a:rPr lang="en-US" sz="1800" dirty="0" smtClean="0">
                <a:solidFill>
                  <a:schemeClr val="tx1"/>
                </a:solidFill>
                <a:latin typeface="Arial" pitchFamily="34" charset="0"/>
                <a:cs typeface="Calibri" pitchFamily="34" charset="0"/>
              </a:rPr>
              <a:t>La Cellule d'Assurance Qualité</a:t>
            </a:r>
            <a:endParaRPr lang="en-US" sz="1800" dirty="0">
              <a:solidFill>
                <a:schemeClr val="tx1"/>
              </a:solidFill>
              <a:latin typeface="Arial" pitchFamily="34" charset="0"/>
              <a:cs typeface="Calibri" pitchFamily="34" charset="0"/>
            </a:endParaRPr>
          </a:p>
          <a:p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شرعت المؤسسات </a:t>
            </a: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الجامعية، </a:t>
            </a: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في تأسيس خلايا ضمان الجودة على مستوى كل الجامعات والمدارس الوطنية منذ الدخول الجامعي 2008-2009م</a:t>
            </a: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ar-DZ" sz="2400" dirty="0">
              <a:solidFill>
                <a:schemeClr val="tx1"/>
              </a:solidFill>
              <a:latin typeface="Arial" pitchFamily="34" charset="0"/>
            </a:endParaRPr>
          </a:p>
          <a:p>
            <a:pPr lvl="1" algn="r"/>
            <a:r>
              <a:rPr lang="ar-DZ" sz="2400" b="1" dirty="0">
                <a:solidFill>
                  <a:schemeClr val="tx1"/>
                </a:solidFill>
                <a:latin typeface="Arial" pitchFamily="34" charset="0"/>
              </a:rPr>
              <a:t>مهام خلية ضمان الجودة:</a:t>
            </a:r>
            <a:endParaRPr lang="en-US" sz="2400" b="1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تنشر ثقافة إدارة الجودة في المؤسسة.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تقود إدارة الجودة في المؤسسة.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ترافق وحدات الجودة في كل الأنشطة.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تكوين مسؤولي الجودة.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التواصل وإعلام كل الجهات المعنية بالمعلومات والإحصائيات اللازمة ذات الصلة.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إدارة التقييم الذاتي والمراجعة الداخلية لضمان تطبيق معايير الجودة.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إنشاء الخطة الاستراتيجية العامة والخطط التشغيلية.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تطبيق نظام إدارة الجودة الداخلية.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  <a:p>
            <a:pPr marL="808038" lvl="0" indent="-442913" algn="r">
              <a:buClr>
                <a:schemeClr val="bg2">
                  <a:lumMod val="10000"/>
                </a:schemeClr>
              </a:buClr>
              <a:buFont typeface="+mj-lt"/>
              <a:buAutoNum type="arabicPeriod"/>
            </a:pPr>
            <a:r>
              <a:rPr lang="ar-DZ" sz="2400" dirty="0">
                <a:solidFill>
                  <a:schemeClr val="tx1"/>
                </a:solidFill>
                <a:latin typeface="Arial" pitchFamily="34" charset="0"/>
              </a:rPr>
              <a:t>التحضير للتقييم الخارجي ومتابعته</a:t>
            </a:r>
            <a:r>
              <a:rPr lang="ar-DZ" sz="2400" dirty="0" smtClean="0">
                <a:solidFill>
                  <a:schemeClr val="tx1"/>
                </a:solidFill>
                <a:latin typeface="Arial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2270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395536" y="2564904"/>
            <a:ext cx="7976089" cy="1655563"/>
          </a:xfrm>
        </p:spPr>
        <p:txBody>
          <a:bodyPr/>
          <a:lstStyle/>
          <a:p>
            <a:pPr marL="0" indent="0" algn="justLow" rtl="1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ar-JO" dirty="0" smtClean="0"/>
              <a:t>أطلقت </a:t>
            </a:r>
            <a:r>
              <a:rPr lang="ar-JO" dirty="0"/>
              <a:t>اللجنة الوطنية بعد عدة لقاءات جهوية معايير لضمان الجودة سميت بـ</a:t>
            </a:r>
            <a:r>
              <a:rPr lang="ar-JO" dirty="0" smtClean="0"/>
              <a:t>:</a:t>
            </a:r>
            <a:endParaRPr lang="ar-DZ" dirty="0" smtClean="0"/>
          </a:p>
          <a:p>
            <a:pPr marL="0" indent="0" algn="ctr" rtl="1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ar-JO" dirty="0" smtClean="0"/>
              <a:t> </a:t>
            </a:r>
            <a:r>
              <a:rPr lang="ar-JO" dirty="0"/>
              <a:t>"</a:t>
            </a:r>
            <a:r>
              <a:rPr lang="ar-JO" sz="2800" b="1" dirty="0">
                <a:solidFill>
                  <a:schemeClr val="accent6">
                    <a:lumMod val="50000"/>
                  </a:schemeClr>
                </a:solidFill>
              </a:rPr>
              <a:t>المرجعية </a:t>
            </a:r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</a:rPr>
              <a:t>الوطني </a:t>
            </a:r>
            <a:r>
              <a:rPr lang="ar-JO" sz="2800" b="1" dirty="0">
                <a:solidFill>
                  <a:schemeClr val="accent6">
                    <a:lumMod val="50000"/>
                  </a:schemeClr>
                </a:solidFill>
              </a:rPr>
              <a:t>لضمان الجودة في </a:t>
            </a:r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</a:rPr>
              <a:t>التعليم </a:t>
            </a:r>
            <a:r>
              <a:rPr lang="ar-JO" sz="2800" b="1" dirty="0">
                <a:solidFill>
                  <a:schemeClr val="accent6">
                    <a:lumMod val="50000"/>
                  </a:schemeClr>
                </a:solidFill>
              </a:rPr>
              <a:t>العالي بالجزائر</a:t>
            </a:r>
            <a:r>
              <a:rPr lang="ar-JO" dirty="0"/>
              <a:t>". </a:t>
            </a:r>
            <a:endParaRPr lang="ar-JO" altLang="ar-JO" dirty="0"/>
          </a:p>
        </p:txBody>
      </p:sp>
      <p:sp>
        <p:nvSpPr>
          <p:cNvPr id="4099" name="Slide Number Placeholder 3"/>
          <p:cNvSpPr txBox="1">
            <a:spLocks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0AA17127-AA8D-476C-A1FA-480945F98C2E}" type="slidenum">
              <a:rPr lang="en-US" altLang="ar-JO" sz="1200">
                <a:solidFill>
                  <a:srgbClr val="898989"/>
                </a:solidFill>
              </a:rPr>
              <a:pPr algn="r" eaLnBrk="1" hangingPunct="1"/>
              <a:t>5</a:t>
            </a:fld>
            <a:endParaRPr lang="en-US" altLang="ar-JO" sz="1200">
              <a:solidFill>
                <a:srgbClr val="898989"/>
              </a:solidFill>
            </a:endParaRPr>
          </a:p>
        </p:txBody>
      </p:sp>
      <p:sp>
        <p:nvSpPr>
          <p:cNvPr id="5" name="مستطيل ذو زوايا قطرية مستديرة 4"/>
          <p:cNvSpPr/>
          <p:nvPr/>
        </p:nvSpPr>
        <p:spPr>
          <a:xfrm>
            <a:off x="395536" y="312536"/>
            <a:ext cx="8416517" cy="1460280"/>
          </a:xfrm>
          <a:prstGeom prst="round2DiagRect">
            <a:avLst>
              <a:gd name="adj1" fmla="val 39454"/>
              <a:gd name="adj2" fmla="val 0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JO" sz="3200" b="1" dirty="0">
                <a:solidFill>
                  <a:schemeClr val="accent6">
                    <a:lumMod val="50000"/>
                  </a:schemeClr>
                </a:solidFill>
              </a:rPr>
              <a:t>المرجعية الوطنية لضمان الجودة في التعليم العالي </a:t>
            </a:r>
            <a:r>
              <a:rPr lang="ar-DZ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dirty="0" smtClean="0"/>
              <a:t>RNAQES</a:t>
            </a:r>
            <a:endParaRPr lang="ar-DZ" sz="2800" dirty="0" smtClean="0"/>
          </a:p>
          <a:p>
            <a:pPr algn="ctr"/>
            <a:r>
              <a:rPr lang="fr-CH" sz="2000" dirty="0"/>
              <a:t>Référentiel National d’Assurance Qualité en Enseignement Supérieur.</a:t>
            </a:r>
            <a:endParaRPr lang="ar-SA" sz="2000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7188">
            <a:off x="1020424" y="4124384"/>
            <a:ext cx="1746380" cy="236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81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583956" y="1688356"/>
            <a:ext cx="7976089" cy="5053012"/>
          </a:xfrm>
        </p:spPr>
        <p:txBody>
          <a:bodyPr/>
          <a:lstStyle/>
          <a:p>
            <a:pPr marL="0" indent="0" algn="justLow" rtl="1">
              <a:buFont typeface="Arial" pitchFamily="34" charset="0"/>
              <a:buNone/>
              <a:defRPr/>
            </a:pPr>
            <a:endParaRPr lang="ar-DZ" sz="1200" b="1" dirty="0" smtClean="0"/>
          </a:p>
          <a:p>
            <a:pPr marL="514350" indent="-514350" algn="justLow" rtl="1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ar-JO" sz="2800" b="1" dirty="0" smtClean="0"/>
              <a:t>تعريفها: </a:t>
            </a:r>
            <a:r>
              <a:rPr lang="ar-JO" sz="2800" dirty="0" smtClean="0"/>
              <a:t>المرجعية </a:t>
            </a:r>
            <a:r>
              <a:rPr lang="ar-DZ" sz="2800" dirty="0" smtClean="0"/>
              <a:t>هي </a:t>
            </a:r>
            <a:r>
              <a:rPr lang="ar-JO" sz="2800" dirty="0" smtClean="0"/>
              <a:t>مرجع أعدته اللجنة الوطنية لتطبيق ضمان الجودة في التعليم العالي "</a:t>
            </a:r>
            <a:r>
              <a:rPr lang="en-US" sz="2800" dirty="0" smtClean="0"/>
              <a:t>CIAQES</a:t>
            </a:r>
            <a:r>
              <a:rPr lang="ar-JO" sz="2800" dirty="0" smtClean="0"/>
              <a:t>" وتوضح المرجعية أهداف ضمان الجودة وكيفية متابعة تحقيقها. </a:t>
            </a:r>
            <a:endParaRPr lang="ar-DZ" sz="2800" dirty="0" smtClean="0"/>
          </a:p>
          <a:p>
            <a:pPr marL="514350" indent="-514350" algn="justLow" rtl="1">
              <a:lnSpc>
                <a:spcPct val="150000"/>
              </a:lnSpc>
              <a:buClrTx/>
              <a:buFont typeface="+mj-lt"/>
              <a:buAutoNum type="arabicPeriod"/>
              <a:defRPr/>
            </a:pPr>
            <a:r>
              <a:rPr lang="ar-JO" sz="2800" b="1" dirty="0" smtClean="0"/>
              <a:t>الهدف </a:t>
            </a:r>
            <a:r>
              <a:rPr lang="ar-JO" sz="2800" b="1" dirty="0"/>
              <a:t>من المرجعية: </a:t>
            </a:r>
            <a:r>
              <a:rPr lang="ar-JO" sz="2800" dirty="0" smtClean="0"/>
              <a:t>هو </a:t>
            </a:r>
            <a:r>
              <a:rPr lang="ar-JO" sz="2800" dirty="0"/>
              <a:t>تبني معايير عالمية </a:t>
            </a:r>
            <a:r>
              <a:rPr lang="ar-JO" sz="2800" dirty="0" smtClean="0"/>
              <a:t>للجودة، </a:t>
            </a:r>
            <a:r>
              <a:rPr lang="ar-JO" sz="2800" dirty="0"/>
              <a:t>يعتمد عليها في </a:t>
            </a:r>
            <a:r>
              <a:rPr lang="ar-JO" sz="2800" u="sng" dirty="0"/>
              <a:t>التقويم الذاتي الداخلي </a:t>
            </a:r>
            <a:r>
              <a:rPr lang="ar-JO" sz="2800" dirty="0"/>
              <a:t>في كل مؤسسة جامعية؛ وكذا </a:t>
            </a:r>
            <a:r>
              <a:rPr lang="ar-JO" sz="2800" u="sng" dirty="0"/>
              <a:t>التقويم الخارجي </a:t>
            </a:r>
            <a:r>
              <a:rPr lang="ar-JO" sz="2800" dirty="0"/>
              <a:t>الذي ستقوم به هيئة خارجية تسمى بـ: "الوكالة الوطنية لمراقبة الجودة في </a:t>
            </a:r>
            <a:r>
              <a:rPr lang="ar-JO" sz="2800" dirty="0" smtClean="0"/>
              <a:t>الجامعات"</a:t>
            </a:r>
            <a:r>
              <a:rPr lang="ar-DZ" sz="2800" dirty="0" smtClean="0"/>
              <a:t>.</a:t>
            </a:r>
            <a:endParaRPr lang="en-US" sz="2800" dirty="0"/>
          </a:p>
        </p:txBody>
      </p:sp>
      <p:sp>
        <p:nvSpPr>
          <p:cNvPr id="13315" name="Slide Number Placeholder 3"/>
          <p:cNvSpPr txBox="1">
            <a:spLocks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591454F4-3C55-451D-B882-7931FA621207}" type="slidenum">
              <a:rPr lang="en-US" altLang="ar-JO" sz="1200">
                <a:solidFill>
                  <a:srgbClr val="898989"/>
                </a:solidFill>
              </a:rPr>
              <a:pPr algn="r" eaLnBrk="1" hangingPunct="1"/>
              <a:t>6</a:t>
            </a:fld>
            <a:endParaRPr lang="en-US" altLang="ar-JO" sz="1200">
              <a:solidFill>
                <a:srgbClr val="898989"/>
              </a:solidFill>
            </a:endParaRPr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395536" y="312536"/>
            <a:ext cx="8416517" cy="1460280"/>
          </a:xfrm>
          <a:prstGeom prst="round2DiagRect">
            <a:avLst>
              <a:gd name="adj1" fmla="val 39454"/>
              <a:gd name="adj2" fmla="val 0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JO" sz="3200" b="1" dirty="0">
                <a:solidFill>
                  <a:schemeClr val="accent6">
                    <a:lumMod val="50000"/>
                  </a:schemeClr>
                </a:solidFill>
              </a:rPr>
              <a:t>المرجعية الوطنية لضمان الجودة في التعليم العالي </a:t>
            </a:r>
            <a:r>
              <a:rPr lang="ar-DZ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dirty="0" smtClean="0"/>
              <a:t>RNAQES</a:t>
            </a:r>
            <a:endParaRPr lang="ar-DZ" sz="2800" dirty="0" smtClean="0"/>
          </a:p>
          <a:p>
            <a:pPr algn="ctr"/>
            <a:r>
              <a:rPr lang="fr-CH" sz="2000" dirty="0"/>
              <a:t>Référentiel National d’Assurance Qualité en Enseignement Supérieur.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9483300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3"/>
          <p:cNvSpPr txBox="1">
            <a:spLocks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591454F4-3C55-451D-B882-7931FA621207}" type="slidenum">
              <a:rPr lang="en-US" altLang="ar-JO" sz="1200">
                <a:solidFill>
                  <a:srgbClr val="898989"/>
                </a:solidFill>
              </a:rPr>
              <a:pPr algn="r" eaLnBrk="1" hangingPunct="1"/>
              <a:t>7</a:t>
            </a:fld>
            <a:endParaRPr lang="en-US" altLang="ar-JO" sz="1200">
              <a:solidFill>
                <a:srgbClr val="898989"/>
              </a:solidFill>
            </a:endParaRPr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395536" y="312536"/>
            <a:ext cx="8416517" cy="1460280"/>
          </a:xfrm>
          <a:prstGeom prst="round2DiagRect">
            <a:avLst>
              <a:gd name="adj1" fmla="val 39454"/>
              <a:gd name="adj2" fmla="val 0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JO" sz="3200" b="1" dirty="0">
                <a:solidFill>
                  <a:schemeClr val="accent6">
                    <a:lumMod val="50000"/>
                  </a:schemeClr>
                </a:solidFill>
              </a:rPr>
              <a:t>المرجعية الوطنية لضمان الجودة في التعليم العالي </a:t>
            </a:r>
            <a:r>
              <a:rPr lang="ar-DZ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dirty="0" smtClean="0"/>
              <a:t>RNAQES</a:t>
            </a:r>
            <a:endParaRPr lang="ar-DZ" sz="2800" dirty="0" smtClean="0"/>
          </a:p>
          <a:p>
            <a:pPr algn="ctr"/>
            <a:r>
              <a:rPr lang="fr-CH" sz="2000" dirty="0"/>
              <a:t>Référentiel National d’Assurance Qualité en Enseignement Supérieur.</a:t>
            </a:r>
            <a:endParaRPr lang="ar-SA" sz="2000" dirty="0"/>
          </a:p>
        </p:txBody>
      </p:sp>
      <p:pic>
        <p:nvPicPr>
          <p:cNvPr id="5" name="صورة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r="6779" b="84703"/>
          <a:stretch/>
        </p:blipFill>
        <p:spPr bwMode="auto">
          <a:xfrm>
            <a:off x="539552" y="1916832"/>
            <a:ext cx="8000181" cy="734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6143147" y="1784648"/>
            <a:ext cx="2543653" cy="793224"/>
          </a:xfrm>
        </p:spPr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  <a:buClr>
                <a:schemeClr val="tx1"/>
              </a:buClr>
              <a:buNone/>
              <a:defRPr/>
            </a:pPr>
            <a:r>
              <a:rPr lang="ar-DZ" sz="3200" b="1" dirty="0" smtClean="0">
                <a:solidFill>
                  <a:srgbClr val="C00000"/>
                </a:solidFill>
                <a:hlinkClick r:id="rId3" action="ppaction://hlinkfile"/>
              </a:rPr>
              <a:t>مكونات المرجعية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6" name="صورة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t="11807" r="6779" b="64721"/>
          <a:stretch/>
        </p:blipFill>
        <p:spPr bwMode="auto">
          <a:xfrm>
            <a:off x="539552" y="2484120"/>
            <a:ext cx="8000181" cy="1127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صورة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t="35279" r="6779" b="32366"/>
          <a:stretch/>
        </p:blipFill>
        <p:spPr bwMode="auto">
          <a:xfrm>
            <a:off x="539552" y="3611880"/>
            <a:ext cx="8000181" cy="1554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صورة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t="65413" r="6779"/>
          <a:stretch/>
        </p:blipFill>
        <p:spPr bwMode="auto">
          <a:xfrm>
            <a:off x="539552" y="5059680"/>
            <a:ext cx="8000181" cy="1661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2711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3"/>
          <p:cNvSpPr txBox="1">
            <a:spLocks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19471455-BA35-4CE8-836F-46366DE6361F}" type="slidenum">
              <a:rPr lang="en-US" altLang="ar-JO" sz="1200">
                <a:solidFill>
                  <a:srgbClr val="898989"/>
                </a:solidFill>
              </a:rPr>
              <a:pPr algn="r" eaLnBrk="1" hangingPunct="1"/>
              <a:t>8</a:t>
            </a:fld>
            <a:endParaRPr lang="en-US" altLang="ar-JO" sz="1200">
              <a:solidFill>
                <a:srgbClr val="898989"/>
              </a:solidFill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693831"/>
              </p:ext>
            </p:extLst>
          </p:nvPr>
        </p:nvGraphicFramePr>
        <p:xfrm>
          <a:off x="179510" y="2060848"/>
          <a:ext cx="8784978" cy="4624188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130814"/>
                <a:gridCol w="802583"/>
                <a:gridCol w="950527"/>
                <a:gridCol w="950527"/>
                <a:gridCol w="950527"/>
              </a:tblGrid>
              <a:tr h="874691">
                <a:tc>
                  <a:txBody>
                    <a:bodyPr/>
                    <a:lstStyle/>
                    <a:p>
                      <a:pPr algn="ctr" rtl="1"/>
                      <a:r>
                        <a:rPr lang="ar-JO" sz="3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الميدان</a:t>
                      </a:r>
                      <a:endParaRPr lang="en-US" sz="2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الحقل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المرجع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المعيار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الإثبات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</a:t>
                      </a:r>
                      <a:r>
                        <a:rPr lang="ar-JO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التكوین</a:t>
                      </a:r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ت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7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23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49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108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البحث العلمي ب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3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17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32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55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521251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الحكامة ك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5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27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53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181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</a:t>
                      </a:r>
                      <a:r>
                        <a:rPr lang="ar-JO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الهیاكل</a:t>
                      </a:r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JO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القاعدیة</a:t>
                      </a:r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ق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5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17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19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38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</a:t>
                      </a:r>
                      <a:r>
                        <a:rPr lang="ar-JO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الحیاة</a:t>
                      </a:r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JO" sz="2400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الجامعیة</a:t>
                      </a:r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ج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4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14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25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>
                          <a:effectLst/>
                        </a:rPr>
                        <a:t>71</a:t>
                      </a:r>
                      <a:endParaRPr lang="en-US" sz="2000" b="1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العلاقة مع المحيط الاجتماعي والاقتصادي ع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3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11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19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40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r" rtl="1"/>
                      <a:r>
                        <a:rPr lang="ar-JO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میدان التعاون ن</a:t>
                      </a:r>
                      <a:endParaRPr lang="en-US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4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14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22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2000" b="1" dirty="0">
                          <a:effectLst/>
                        </a:rPr>
                        <a:t>70</a:t>
                      </a:r>
                      <a:endParaRPr lang="en-US" sz="2000" b="1" dirty="0"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  <a:tr h="461178">
                <a:tc>
                  <a:txBody>
                    <a:bodyPr/>
                    <a:lstStyle/>
                    <a:p>
                      <a:pPr algn="ctr" rtl="1"/>
                      <a:r>
                        <a:rPr lang="ar-JO" sz="2400" dirty="0">
                          <a:solidFill>
                            <a:srgbClr val="C00000"/>
                          </a:solidFill>
                          <a:effectLst/>
                        </a:rPr>
                        <a:t>المــــــــــــــــــــــــجموع</a:t>
                      </a:r>
                      <a:endParaRPr lang="en-US" sz="2400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</a:rPr>
                        <a:t>31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</a:rPr>
                        <a:t>123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</a:rPr>
                        <a:t>219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</a:rPr>
                        <a:t>563</a:t>
                      </a:r>
                      <a:endParaRPr lang="en-US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409" marR="33409" marT="0" marB="0" anchor="ctr"/>
                </a:tc>
              </a:tr>
            </a:tbl>
          </a:graphicData>
        </a:graphic>
      </p:graphicFrame>
      <p:sp>
        <p:nvSpPr>
          <p:cNvPr id="5" name="مستطيل ذو زوايا قطرية مستديرة 4"/>
          <p:cNvSpPr/>
          <p:nvPr/>
        </p:nvSpPr>
        <p:spPr>
          <a:xfrm>
            <a:off x="395536" y="312536"/>
            <a:ext cx="8416517" cy="1460280"/>
          </a:xfrm>
          <a:prstGeom prst="round2DiagRect">
            <a:avLst>
              <a:gd name="adj1" fmla="val 39454"/>
              <a:gd name="adj2" fmla="val 0"/>
            </a:avLst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ar-JO" sz="3200" b="1" dirty="0">
                <a:solidFill>
                  <a:schemeClr val="accent6">
                    <a:lumMod val="50000"/>
                  </a:schemeClr>
                </a:solidFill>
              </a:rPr>
              <a:t>المرجعية الوطنية لضمان الجودة في التعليم العالي </a:t>
            </a:r>
            <a:r>
              <a:rPr lang="ar-DZ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dirty="0" smtClean="0"/>
              <a:t>RNAQES</a:t>
            </a:r>
            <a:endParaRPr lang="ar-DZ" sz="2800" dirty="0" smtClean="0"/>
          </a:p>
          <a:p>
            <a:pPr algn="ctr"/>
            <a:r>
              <a:rPr lang="fr-CH" sz="2000" dirty="0"/>
              <a:t>Référentiel National d’Assurance Qualité en Enseignement Supérieur.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5284428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مخطط 1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6"/>
          <a:stretch/>
        </p:blipFill>
        <p:spPr bwMode="auto">
          <a:xfrm>
            <a:off x="333400" y="803250"/>
            <a:ext cx="8363272" cy="5735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Slide Number Placeholder 3"/>
          <p:cNvSpPr txBox="1">
            <a:spLocks/>
          </p:cNvSpPr>
          <p:nvPr/>
        </p:nvSpPr>
        <p:spPr bwMode="auto"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26554171-69AB-4E3D-AAEA-81E62CC0ACC3}" type="slidenum">
              <a:rPr lang="en-US" altLang="ar-JO" sz="1200">
                <a:solidFill>
                  <a:srgbClr val="898989"/>
                </a:solidFill>
              </a:rPr>
              <a:pPr algn="r" eaLnBrk="1" hangingPunct="1"/>
              <a:t>9</a:t>
            </a:fld>
            <a:endParaRPr lang="en-US" altLang="ar-JO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623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شكل موجة">
  <a:themeElements>
    <a:clrScheme name="شكل موجة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شكل موجة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532</TotalTime>
  <Words>742</Words>
  <Application>Microsoft Office PowerPoint</Application>
  <PresentationFormat>عرض على الشاشة (3:4)‏</PresentationFormat>
  <Paragraphs>145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شكل موجة</vt:lpstr>
      <vt:lpstr>وزارة التعليم العالي والبحث العلمي جامعة الشهيد حمه لخضر بالوادي</vt:lpstr>
      <vt:lpstr>الهيئات المسؤولة عن ضمان إدارة الجودة الشاملة في قطاع التعليم العالي بالجزائر</vt:lpstr>
      <vt:lpstr>الهيئات المسؤولة عن ضمان إدارة الجودة الشاملة في قطاع التعليم العالي بالجزائر</vt:lpstr>
      <vt:lpstr>الهيئات المسؤولة عن ضمان إدارة الجودة الشاملة في قطاع التعليم العالي بالجزائر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dido</dc:creator>
  <cp:lastModifiedBy>UTILISATEUR</cp:lastModifiedBy>
  <cp:revision>35</cp:revision>
  <dcterms:created xsi:type="dcterms:W3CDTF">2016-02-28T08:23:15Z</dcterms:created>
  <dcterms:modified xsi:type="dcterms:W3CDTF">2017-03-10T21:50:04Z</dcterms:modified>
</cp:coreProperties>
</file>