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58" r:id="rId4"/>
    <p:sldId id="259" r:id="rId5"/>
    <p:sldId id="260" r:id="rId6"/>
    <p:sldId id="263" r:id="rId7"/>
    <p:sldId id="264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DZ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BE59F70-0DC2-4FF0-8850-C046EEC57500}" type="datetimeFigureOut">
              <a:rPr lang="ar-DZ" smtClean="0"/>
              <a:t>07-06-1438</a:t>
            </a:fld>
            <a:endParaRPr lang="ar-DZ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DZ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DZ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DZ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FE7BFB-F778-4902-9CA6-7234F9BE5B98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1158341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07/06/1438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07/06/1438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07/06/1438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07/06/1438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g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052" y="4413"/>
            <a:ext cx="7400948" cy="6853587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83976" y="2276872"/>
            <a:ext cx="7772400" cy="1470025"/>
          </a:xfrm>
        </p:spPr>
        <p:txBody>
          <a:bodyPr>
            <a:normAutofit/>
          </a:bodyPr>
          <a:lstStyle/>
          <a:p>
            <a:r>
              <a:rPr lang="ar-DZ" sz="7200" b="1" dirty="0" smtClean="0">
                <a:solidFill>
                  <a:schemeClr val="bg1"/>
                </a:solidFill>
                <a:cs typeface="DecoType Thuluth" pitchFamily="2" charset="-78"/>
              </a:rPr>
              <a:t>النمـاذج الأساسية للجـــ</a:t>
            </a:r>
            <a:r>
              <a:rPr lang="ar-DZ" sz="7200" b="1" dirty="0" smtClean="0">
                <a:cs typeface="DecoType Thuluth" pitchFamily="2" charset="-78"/>
              </a:rPr>
              <a:t>ــودة</a:t>
            </a:r>
            <a:endParaRPr lang="ar-DZ" sz="7200" b="1" dirty="0">
              <a:cs typeface="DecoType Thuluth" pitchFamily="2" charset="-78"/>
            </a:endParaRPr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179512" y="5157192"/>
            <a:ext cx="4950296" cy="130599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DZ" sz="2400" b="1" dirty="0" smtClean="0">
                <a:solidFill>
                  <a:schemeClr val="bg1"/>
                </a:solidFill>
              </a:rPr>
              <a:t>د. فوزي محيريق </a:t>
            </a:r>
            <a:r>
              <a:rPr lang="ar-DZ" sz="2000" b="1" dirty="0" smtClean="0">
                <a:solidFill>
                  <a:schemeClr val="bg1"/>
                </a:solidFill>
              </a:rPr>
              <a:t>/ أستاذ محاضر</a:t>
            </a:r>
            <a:r>
              <a:rPr lang="ar-DZ" sz="2000" b="1" dirty="0" smtClean="0">
                <a:solidFill>
                  <a:schemeClr val="tx1"/>
                </a:solidFill>
              </a:rPr>
              <a:t>  بكلية  الاقتصاد</a:t>
            </a:r>
          </a:p>
          <a:p>
            <a:r>
              <a:rPr lang="ar-DZ" sz="2000" b="1" dirty="0" smtClean="0">
                <a:solidFill>
                  <a:schemeClr val="bg1"/>
                </a:solidFill>
              </a:rPr>
              <a:t>مسؤول خلية ضمان الجو</a:t>
            </a:r>
            <a:r>
              <a:rPr lang="ar-DZ" sz="2000" b="1" dirty="0" smtClean="0">
                <a:solidFill>
                  <a:schemeClr val="tx1"/>
                </a:solidFill>
              </a:rPr>
              <a:t>دة </a:t>
            </a:r>
          </a:p>
          <a:p>
            <a:r>
              <a:rPr lang="ar-DZ" sz="2000" b="1" dirty="0" smtClean="0">
                <a:solidFill>
                  <a:schemeClr val="bg1"/>
                </a:solidFill>
              </a:rPr>
              <a:t>جامعة الشـهيد حمه لخـضـر ب</a:t>
            </a:r>
            <a:r>
              <a:rPr lang="ar-DZ" sz="2000" b="1" dirty="0" smtClean="0">
                <a:solidFill>
                  <a:schemeClr val="tx1"/>
                </a:solidFill>
              </a:rPr>
              <a:t>الوادي</a:t>
            </a:r>
            <a:endParaRPr lang="ar-DZ" sz="2000" b="1" dirty="0">
              <a:solidFill>
                <a:schemeClr val="tx1"/>
              </a:solidFill>
            </a:endParaRPr>
          </a:p>
        </p:txBody>
      </p:sp>
      <p:pic>
        <p:nvPicPr>
          <p:cNvPr id="5" name="صورة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6" r="14643" b="24643"/>
          <a:stretch/>
        </p:blipFill>
        <p:spPr bwMode="auto">
          <a:xfrm>
            <a:off x="179512" y="404664"/>
            <a:ext cx="1368152" cy="13681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69131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3587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DZ" sz="4000" dirty="0" smtClean="0">
                <a:solidFill>
                  <a:schemeClr val="accent6">
                    <a:lumMod val="50000"/>
                  </a:schemeClr>
                </a:solidFill>
                <a:cs typeface="Old Antic Bold" pitchFamily="2" charset="-78"/>
              </a:rPr>
              <a:t>نموذج الجودة: </a:t>
            </a:r>
            <a:r>
              <a:rPr lang="ar-DZ" sz="2800" b="1" dirty="0">
                <a:latin typeface="+mn-lt"/>
                <a:ea typeface="+mn-ea"/>
                <a:cs typeface="+mn-cs"/>
              </a:rPr>
              <a:t>هو طريقة أو أسلوب لإدارة وتطبيق وتطوير أنظمة الجودة في المؤسسة الصناعية والخدمية.</a:t>
            </a: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701608" y="6309320"/>
            <a:ext cx="442392" cy="385018"/>
          </a:xfrm>
        </p:spPr>
        <p:txBody>
          <a:bodyPr/>
          <a:lstStyle/>
          <a:p>
            <a:fld id="{0B34F065-1154-456A-91E3-76DE8E75E17B}" type="slidenum">
              <a:rPr lang="ar-SA" sz="1400" b="1" smtClean="0">
                <a:solidFill>
                  <a:schemeClr val="tx1"/>
                </a:solidFill>
                <a:latin typeface="Kunstler Script" pitchFamily="66" charset="0"/>
              </a:rPr>
              <a:t>2</a:t>
            </a:fld>
            <a:endParaRPr lang="ar-SA" sz="1400" b="1" dirty="0">
              <a:solidFill>
                <a:schemeClr val="tx1"/>
              </a:solidFill>
              <a:latin typeface="Kunstler Script" pitchFamily="66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95536" y="1628800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DZ" sz="2800" dirty="0" smtClean="0"/>
              <a:t> </a:t>
            </a:r>
            <a:r>
              <a:rPr lang="ar-DZ" sz="2800" b="1" dirty="0"/>
              <a:t>هذه النماذج ابتكرها رواد </a:t>
            </a:r>
            <a:r>
              <a:rPr lang="ar-DZ" sz="2800" b="1" dirty="0" smtClean="0"/>
              <a:t>الجودة، وسميت معظمها بأسمائهم مثل:</a:t>
            </a:r>
          </a:p>
          <a:p>
            <a:pPr>
              <a:lnSpc>
                <a:spcPct val="150000"/>
              </a:lnSpc>
            </a:pPr>
            <a:r>
              <a:rPr lang="ar-DZ" sz="2800" b="1" dirty="0" smtClean="0"/>
              <a:t>جوزيف جوران</a:t>
            </a:r>
          </a:p>
          <a:p>
            <a:pPr>
              <a:lnSpc>
                <a:spcPct val="150000"/>
              </a:lnSpc>
            </a:pPr>
            <a:r>
              <a:rPr lang="ar-DZ" sz="2800" b="1" dirty="0" smtClean="0"/>
              <a:t>وليام </a:t>
            </a:r>
            <a:r>
              <a:rPr lang="ar-DZ" sz="2800" b="1" dirty="0" err="1"/>
              <a:t>ديمنج</a:t>
            </a:r>
            <a:endParaRPr lang="ar-DZ" sz="2800" b="1" dirty="0"/>
          </a:p>
          <a:p>
            <a:pPr>
              <a:lnSpc>
                <a:spcPct val="150000"/>
              </a:lnSpc>
            </a:pPr>
            <a:r>
              <a:rPr lang="ar-DZ" sz="2800" b="1" dirty="0" smtClean="0"/>
              <a:t> فيليب كروسبي</a:t>
            </a:r>
          </a:p>
          <a:p>
            <a:pPr>
              <a:lnSpc>
                <a:spcPct val="150000"/>
              </a:lnSpc>
            </a:pPr>
            <a:r>
              <a:rPr lang="ar-DZ" sz="2800" b="1" dirty="0" smtClean="0"/>
              <a:t>ولتر </a:t>
            </a:r>
            <a:r>
              <a:rPr lang="ar-DZ" sz="2800" b="1" dirty="0" err="1" smtClean="0"/>
              <a:t>شوهارت</a:t>
            </a:r>
            <a:endParaRPr lang="ar-DZ" sz="2800" b="1" dirty="0" smtClean="0"/>
          </a:p>
          <a:p>
            <a:pPr>
              <a:lnSpc>
                <a:spcPct val="150000"/>
              </a:lnSpc>
            </a:pPr>
            <a:r>
              <a:rPr lang="ar-DZ" sz="2800" b="1" dirty="0" err="1"/>
              <a:t>كاورو</a:t>
            </a:r>
            <a:r>
              <a:rPr lang="ar-DZ" sz="2800" b="1" dirty="0"/>
              <a:t> </a:t>
            </a:r>
            <a:r>
              <a:rPr lang="ar-DZ" sz="2800" b="1" dirty="0" err="1"/>
              <a:t>ايشيكاوا</a:t>
            </a:r>
            <a:r>
              <a:rPr lang="ar-DZ" sz="2800" b="1" dirty="0"/>
              <a:t> </a:t>
            </a:r>
            <a:endParaRPr lang="ar-DZ" sz="2800" b="1" dirty="0" smtClean="0"/>
          </a:p>
          <a:p>
            <a:pPr>
              <a:lnSpc>
                <a:spcPct val="150000"/>
              </a:lnSpc>
            </a:pPr>
            <a:r>
              <a:rPr lang="ar-DZ" sz="2800" b="1" dirty="0" err="1" smtClean="0"/>
              <a:t>تاجوشي</a:t>
            </a:r>
            <a:r>
              <a:rPr lang="ar-DZ" sz="2800" b="1" dirty="0" smtClean="0"/>
              <a:t> </a:t>
            </a:r>
            <a:r>
              <a:rPr lang="ar-DZ" sz="2800" b="1" dirty="0" err="1" smtClean="0"/>
              <a:t>جينشي</a:t>
            </a:r>
            <a:endParaRPr lang="ar-DZ" sz="28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1" r="52833" b="-7707"/>
          <a:stretch/>
        </p:blipFill>
        <p:spPr>
          <a:xfrm>
            <a:off x="5508104" y="2128007"/>
            <a:ext cx="1080000" cy="1209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9"/>
          <a:stretch/>
        </p:blipFill>
        <p:spPr>
          <a:xfrm>
            <a:off x="4428104" y="2492896"/>
            <a:ext cx="1080000" cy="1089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25" t="25636" r="3104"/>
          <a:stretch/>
        </p:blipFill>
        <p:spPr>
          <a:xfrm>
            <a:off x="3428937" y="2988226"/>
            <a:ext cx="942659" cy="118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537" y="3582226"/>
            <a:ext cx="897264" cy="1114053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2" t="25636" r="10878" b="6910"/>
          <a:stretch/>
        </p:blipFill>
        <p:spPr>
          <a:xfrm>
            <a:off x="1678403" y="4288359"/>
            <a:ext cx="853134" cy="1021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://www.gxiie.org/upfile/2011/7/2011071608182570925.jpg"/>
          <p:cNvPicPr>
            <a:picLocks noChangeAspect="1" noChangeArrowheads="1"/>
          </p:cNvPicPr>
          <p:nvPr/>
        </p:nvPicPr>
        <p:blipFill rotWithShape="1">
          <a:blip r:embed="rId8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7" t="6300" r="15038" b="22766"/>
          <a:stretch/>
        </p:blipFill>
        <p:spPr bwMode="auto">
          <a:xfrm>
            <a:off x="683568" y="4941168"/>
            <a:ext cx="784779" cy="9361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18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3587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DZ" sz="7200" dirty="0" smtClean="0">
                <a:solidFill>
                  <a:schemeClr val="accent6">
                    <a:lumMod val="50000"/>
                  </a:schemeClr>
                </a:solidFill>
                <a:cs typeface="Old Antic Bold" pitchFamily="2" charset="-78"/>
              </a:rPr>
              <a:t>نموذج جوران</a:t>
            </a:r>
            <a:endParaRPr lang="ar-DZ" sz="7200" dirty="0">
              <a:solidFill>
                <a:schemeClr val="accent6">
                  <a:lumMod val="50000"/>
                </a:schemeClr>
              </a:solidFill>
              <a:cs typeface="Old Antic Bold" pitchFamily="2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701608" y="6309320"/>
            <a:ext cx="442392" cy="385018"/>
          </a:xfrm>
        </p:spPr>
        <p:txBody>
          <a:bodyPr/>
          <a:lstStyle/>
          <a:p>
            <a:fld id="{0B34F065-1154-456A-91E3-76DE8E75E17B}" type="slidenum">
              <a:rPr lang="ar-SA" sz="1400" b="1" smtClean="0">
                <a:solidFill>
                  <a:schemeClr val="tx1"/>
                </a:solidFill>
                <a:latin typeface="Kunstler Script" pitchFamily="66" charset="0"/>
              </a:rPr>
              <a:t>3</a:t>
            </a:fld>
            <a:endParaRPr lang="ar-SA" sz="1400" b="1" dirty="0">
              <a:solidFill>
                <a:schemeClr val="tx1"/>
              </a:solidFill>
              <a:latin typeface="Kunstler Script" pitchFamily="66" charset="0"/>
            </a:endParaRPr>
          </a:p>
        </p:txBody>
      </p:sp>
      <p:pic>
        <p:nvPicPr>
          <p:cNvPr id="1026" name="Picture 2" descr="C:\Users\UTILISATEUR\Desktop\أهم كتب الجوادة وروادها\JuranHea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587" y="1533855"/>
            <a:ext cx="2727513" cy="239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0" y="1549335"/>
            <a:ext cx="472115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DZ" sz="2800" b="1" dirty="0" smtClean="0"/>
              <a:t>جوزيف جوران  </a:t>
            </a:r>
            <a:r>
              <a:rPr lang="fr-FR" sz="2800" b="1" dirty="0" smtClean="0"/>
              <a:t>Josef M. </a:t>
            </a:r>
            <a:r>
              <a:rPr lang="fr-FR" sz="2800" b="1" dirty="0" err="1" smtClean="0"/>
              <a:t>Juran</a:t>
            </a:r>
            <a:endParaRPr lang="ar-DZ" sz="2800" b="1" dirty="0" smtClean="0"/>
          </a:p>
          <a:p>
            <a:pPr algn="ctr"/>
            <a:r>
              <a:rPr lang="ar-DZ" sz="2800" b="1" dirty="0" smtClean="0"/>
              <a:t>1904-2008</a:t>
            </a:r>
            <a:endParaRPr lang="ar-DZ" sz="28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63447" y="2486801"/>
            <a:ext cx="6136745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justLow">
              <a:buFont typeface="Arial" pitchFamily="34" charset="0"/>
              <a:buChar char="•"/>
            </a:pPr>
            <a:r>
              <a:rPr lang="ar-DZ" sz="2400" b="1" dirty="0" smtClean="0"/>
              <a:t>ولد برومانيا وهاجر إلى الولايات المتحدة الأمريكية 1912م.</a:t>
            </a:r>
          </a:p>
          <a:p>
            <a:pPr marL="342900" indent="-342900" algn="justLow">
              <a:buFont typeface="Arial" pitchFamily="34" charset="0"/>
              <a:buChar char="•"/>
            </a:pPr>
            <a:r>
              <a:rPr lang="ar-DZ" sz="2400" b="1" dirty="0" smtClean="0"/>
              <a:t>تميز في الرياضيات وكان بطلا في الشطرنج.</a:t>
            </a:r>
          </a:p>
          <a:p>
            <a:pPr marL="342900" indent="-342900" algn="justLow">
              <a:buFont typeface="Arial" pitchFamily="34" charset="0"/>
              <a:buChar char="•"/>
            </a:pPr>
            <a:r>
              <a:rPr lang="ar-DZ" sz="2400" b="1" dirty="0" smtClean="0"/>
              <a:t>1924 حصل على الليسانس هندسة كهربائية من جامعة مينيسوتا.</a:t>
            </a:r>
          </a:p>
          <a:p>
            <a:pPr marL="342900" indent="-342900" algn="justLow">
              <a:buFont typeface="Arial" pitchFamily="34" charset="0"/>
              <a:buChar char="•"/>
            </a:pPr>
            <a:r>
              <a:rPr lang="ar-DZ" sz="2400" b="1" dirty="0" smtClean="0"/>
              <a:t>1954اعتمدت الشركة التي يعمل بها على النظام الإحصائي بدل إدارة الجودة، فسافر لليابان.</a:t>
            </a:r>
          </a:p>
          <a:p>
            <a:pPr marL="342900" indent="-342900" algn="justLow">
              <a:buFont typeface="Arial" pitchFamily="34" charset="0"/>
              <a:buChar char="•"/>
            </a:pPr>
            <a:r>
              <a:rPr lang="ar-DZ" sz="2400" b="1" dirty="0" smtClean="0"/>
              <a:t>ساهم في تطوير الصناعات اليابانية لتنافس الصناعات الأمريكية والأوروبية.</a:t>
            </a:r>
          </a:p>
          <a:p>
            <a:pPr marL="342900" indent="-342900" algn="justLow">
              <a:buFont typeface="Arial" pitchFamily="34" charset="0"/>
              <a:buChar char="•"/>
            </a:pPr>
            <a:r>
              <a:rPr lang="ar-DZ" sz="2400" b="1" dirty="0" smtClean="0"/>
              <a:t>ركز على تدريب الطبقة العليا والوسطى في الإدارة.</a:t>
            </a:r>
          </a:p>
          <a:p>
            <a:pPr marL="342900" indent="-342900" algn="justLow">
              <a:buFont typeface="Arial" pitchFamily="34" charset="0"/>
              <a:buChar char="•"/>
            </a:pPr>
            <a:endParaRPr lang="ar-DZ" sz="2400" b="1" dirty="0" smtClean="0"/>
          </a:p>
          <a:p>
            <a:pPr algn="justLow"/>
            <a:endParaRPr lang="ar-DZ" sz="2400" b="1" dirty="0"/>
          </a:p>
        </p:txBody>
      </p:sp>
    </p:spTree>
    <p:extLst>
      <p:ext uri="{BB962C8B-B14F-4D97-AF65-F5344CB8AC3E}">
        <p14:creationId xmlns:p14="http://schemas.microsoft.com/office/powerpoint/2010/main" val="1737974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3587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DZ" sz="7200" dirty="0" smtClean="0">
                <a:solidFill>
                  <a:schemeClr val="accent6">
                    <a:lumMod val="50000"/>
                  </a:schemeClr>
                </a:solidFill>
                <a:cs typeface="Old Antic Bold" pitchFamily="2" charset="-78"/>
              </a:rPr>
              <a:t>نموذج جوران</a:t>
            </a:r>
            <a:endParaRPr lang="ar-DZ" sz="7200" dirty="0">
              <a:solidFill>
                <a:schemeClr val="accent6">
                  <a:lumMod val="50000"/>
                </a:schemeClr>
              </a:solidFill>
              <a:cs typeface="Old Antic Bold" pitchFamily="2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701608" y="6309320"/>
            <a:ext cx="442392" cy="385018"/>
          </a:xfrm>
        </p:spPr>
        <p:txBody>
          <a:bodyPr/>
          <a:lstStyle/>
          <a:p>
            <a:fld id="{0B34F065-1154-456A-91E3-76DE8E75E17B}" type="slidenum">
              <a:rPr lang="ar-SA" sz="1400" b="1" smtClean="0">
                <a:solidFill>
                  <a:schemeClr val="tx1"/>
                </a:solidFill>
                <a:latin typeface="Kunstler Script" pitchFamily="66" charset="0"/>
              </a:rPr>
              <a:t>4</a:t>
            </a:fld>
            <a:endParaRPr lang="ar-SA" sz="1400" b="1" dirty="0">
              <a:solidFill>
                <a:schemeClr val="tx1"/>
              </a:solidFill>
              <a:latin typeface="Kunstler Script" pitchFamily="66" charset="0"/>
            </a:endParaRPr>
          </a:p>
        </p:txBody>
      </p:sp>
      <p:pic>
        <p:nvPicPr>
          <p:cNvPr id="1026" name="Picture 2" descr="C:\Users\UTILISATEUR\Desktop\أهم كتب الجوادة وروادها\JuranHea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587" y="1533855"/>
            <a:ext cx="2727513" cy="239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0" y="1549335"/>
            <a:ext cx="472115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DZ" sz="2800" b="1" dirty="0" smtClean="0"/>
              <a:t>جوزيف جوران  </a:t>
            </a:r>
            <a:r>
              <a:rPr lang="fr-FR" sz="2800" b="1" dirty="0" smtClean="0"/>
              <a:t>Josef M. </a:t>
            </a:r>
            <a:r>
              <a:rPr lang="fr-FR" sz="2800" b="1" dirty="0" err="1" smtClean="0"/>
              <a:t>Juran</a:t>
            </a:r>
            <a:endParaRPr lang="ar-DZ" sz="2800" b="1" dirty="0" smtClean="0"/>
          </a:p>
          <a:p>
            <a:pPr algn="ctr"/>
            <a:r>
              <a:rPr lang="ar-DZ" sz="2800" b="1" dirty="0" smtClean="0"/>
              <a:t>1904-2008</a:t>
            </a:r>
            <a:endParaRPr lang="ar-DZ" sz="28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63447" y="2486801"/>
            <a:ext cx="6136745" cy="43396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justLow">
              <a:lnSpc>
                <a:spcPct val="150000"/>
              </a:lnSpc>
              <a:buFont typeface="Arial" pitchFamily="34" charset="0"/>
              <a:buChar char="•"/>
            </a:pPr>
            <a:r>
              <a:rPr lang="ar-DZ" sz="2400" b="1" dirty="0" smtClean="0"/>
              <a:t>أبرز مؤلفاته:</a:t>
            </a:r>
          </a:p>
          <a:p>
            <a:pPr marL="342900" indent="-3429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400" b="1" dirty="0" err="1" smtClean="0"/>
              <a:t>juran's</a:t>
            </a:r>
            <a:r>
              <a:rPr lang="fr-FR" sz="2400" b="1" dirty="0" smtClean="0"/>
              <a:t> </a:t>
            </a:r>
            <a:r>
              <a:rPr lang="fr-FR" sz="2400" b="1" dirty="0"/>
              <a:t>Quality Control </a:t>
            </a:r>
            <a:r>
              <a:rPr lang="fr-FR" sz="2400" b="1" dirty="0" err="1" smtClean="0"/>
              <a:t>Handbook</a:t>
            </a:r>
            <a:r>
              <a:rPr lang="fr-FR" sz="2400" b="1" dirty="0"/>
              <a:t>.</a:t>
            </a:r>
          </a:p>
          <a:p>
            <a:pPr marL="342900" indent="-3429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400" b="1" dirty="0" smtClean="0"/>
              <a:t>Quality </a:t>
            </a:r>
            <a:r>
              <a:rPr lang="fr-FR" sz="2400" b="1" dirty="0"/>
              <a:t>Planning and </a:t>
            </a:r>
            <a:r>
              <a:rPr lang="fr-FR" sz="2400" b="1" dirty="0" err="1" smtClean="0"/>
              <a:t>Analysis</a:t>
            </a:r>
            <a:r>
              <a:rPr lang="fr-FR" sz="2400" b="1" dirty="0" smtClean="0"/>
              <a:t>.</a:t>
            </a:r>
            <a:endParaRPr lang="fr-FR" sz="2400" b="1" dirty="0"/>
          </a:p>
          <a:p>
            <a:pPr marL="342900" indent="-3429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fr-FR" sz="2400" b="1" dirty="0" err="1" smtClean="0"/>
              <a:t>juran</a:t>
            </a:r>
            <a:r>
              <a:rPr lang="fr-FR" sz="2400" b="1" dirty="0" smtClean="0"/>
              <a:t> </a:t>
            </a:r>
            <a:r>
              <a:rPr lang="fr-FR" sz="2400" b="1" dirty="0"/>
              <a:t>on Leadership for </a:t>
            </a:r>
            <a:r>
              <a:rPr lang="fr-FR" sz="2400" b="1" dirty="0" smtClean="0"/>
              <a:t>Quality.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DZ" sz="2400" b="1" dirty="0"/>
              <a:t>ساهم في تطوير جائزة </a:t>
            </a:r>
            <a:r>
              <a:rPr lang="ar-DZ" sz="2400" b="1" dirty="0" smtClean="0"/>
              <a:t>«</a:t>
            </a:r>
            <a:r>
              <a:rPr lang="fr-FR" sz="2400" b="1" dirty="0" err="1"/>
              <a:t>malcom</a:t>
            </a:r>
            <a:r>
              <a:rPr lang="fr-FR" sz="2400" b="1" dirty="0"/>
              <a:t> </a:t>
            </a:r>
            <a:r>
              <a:rPr lang="fr-FR" sz="2400" b="1" dirty="0" err="1"/>
              <a:t>baldridge</a:t>
            </a:r>
            <a:r>
              <a:rPr lang="ar-DZ" sz="2400" b="1" dirty="0" smtClean="0"/>
              <a:t>»</a:t>
            </a:r>
          </a:p>
          <a:p>
            <a:pPr>
              <a:lnSpc>
                <a:spcPct val="150000"/>
              </a:lnSpc>
            </a:pPr>
            <a:r>
              <a:rPr lang="ar-DZ" sz="2400" b="1" dirty="0"/>
              <a:t> </a:t>
            </a:r>
            <a:r>
              <a:rPr lang="ar-DZ" sz="2400" b="1" dirty="0" smtClean="0"/>
              <a:t>                      مالكوم </a:t>
            </a:r>
            <a:r>
              <a:rPr lang="ar-DZ" sz="2400" b="1" dirty="0" err="1"/>
              <a:t>بالدريج</a:t>
            </a:r>
            <a:r>
              <a:rPr lang="ar-DZ" sz="2400" b="1" dirty="0"/>
              <a:t> الأمريكية.</a:t>
            </a:r>
            <a:endParaRPr lang="fr-FR" sz="2400" b="1" dirty="0"/>
          </a:p>
          <a:p>
            <a:pPr marL="342900" indent="-342900" algn="justLow">
              <a:lnSpc>
                <a:spcPct val="150000"/>
              </a:lnSpc>
              <a:buFont typeface="Arial" pitchFamily="34" charset="0"/>
              <a:buChar char="•"/>
            </a:pPr>
            <a:endParaRPr lang="ar-DZ" sz="2400" b="1" dirty="0" smtClean="0"/>
          </a:p>
          <a:p>
            <a:pPr algn="justLow"/>
            <a:endParaRPr lang="ar-DZ" sz="2400" b="1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4551695"/>
            <a:ext cx="1512168" cy="226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680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3587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DZ" sz="7200" dirty="0" smtClean="0">
                <a:solidFill>
                  <a:schemeClr val="accent6">
                    <a:lumMod val="50000"/>
                  </a:schemeClr>
                </a:solidFill>
                <a:cs typeface="Old Antic Bold" pitchFamily="2" charset="-78"/>
              </a:rPr>
              <a:t>نموذج جوران</a:t>
            </a:r>
            <a:endParaRPr lang="ar-DZ" sz="7200" dirty="0">
              <a:solidFill>
                <a:schemeClr val="accent6">
                  <a:lumMod val="50000"/>
                </a:schemeClr>
              </a:solidFill>
              <a:cs typeface="Old Antic Bold" pitchFamily="2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701608" y="6309320"/>
            <a:ext cx="442392" cy="385018"/>
          </a:xfrm>
        </p:spPr>
        <p:txBody>
          <a:bodyPr/>
          <a:lstStyle/>
          <a:p>
            <a:fld id="{0B34F065-1154-456A-91E3-76DE8E75E17B}" type="slidenum">
              <a:rPr lang="ar-SA" sz="1400" b="1" smtClean="0">
                <a:solidFill>
                  <a:schemeClr val="tx1"/>
                </a:solidFill>
                <a:latin typeface="Kunstler Script" pitchFamily="66" charset="0"/>
              </a:rPr>
              <a:t>5</a:t>
            </a:fld>
            <a:endParaRPr lang="ar-SA" sz="1400" b="1" dirty="0">
              <a:solidFill>
                <a:schemeClr val="tx1"/>
              </a:solidFill>
              <a:latin typeface="Kunstler Script" pitchFamily="66" charset="0"/>
            </a:endParaRPr>
          </a:p>
        </p:txBody>
      </p:sp>
      <p:pic>
        <p:nvPicPr>
          <p:cNvPr id="1026" name="Picture 2" descr="C:\Users\UTILISATEUR\Desktop\أهم كتب الجوادة وروادها\JuranHea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587" y="1533855"/>
            <a:ext cx="2727513" cy="239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0" y="1549335"/>
            <a:ext cx="472115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DZ" sz="2800" b="1" dirty="0" smtClean="0"/>
              <a:t>جوزيف جوران  </a:t>
            </a:r>
            <a:r>
              <a:rPr lang="fr-FR" sz="2800" b="1" dirty="0" smtClean="0"/>
              <a:t>Josef M. </a:t>
            </a:r>
            <a:r>
              <a:rPr lang="fr-FR" sz="2800" b="1" dirty="0" err="1" smtClean="0"/>
              <a:t>Juran</a:t>
            </a:r>
            <a:endParaRPr lang="ar-DZ" sz="2800" b="1" dirty="0" smtClean="0"/>
          </a:p>
          <a:p>
            <a:pPr algn="ctr"/>
            <a:r>
              <a:rPr lang="ar-DZ" sz="2800" b="1" dirty="0" smtClean="0"/>
              <a:t>1904-2008</a:t>
            </a:r>
            <a:endParaRPr lang="ar-DZ" sz="2800" b="1" dirty="0"/>
          </a:p>
        </p:txBody>
      </p:sp>
      <p:sp>
        <p:nvSpPr>
          <p:cNvPr id="10" name="مستطيل 9"/>
          <p:cNvSpPr/>
          <p:nvPr/>
        </p:nvSpPr>
        <p:spPr>
          <a:xfrm>
            <a:off x="323528" y="3068960"/>
            <a:ext cx="5934059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ثلاثية جوران</a:t>
            </a:r>
          </a:p>
          <a:p>
            <a:pPr algn="ctr" rtl="0"/>
            <a:r>
              <a:rPr lang="fr-FR" sz="5400" b="1" dirty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fr-FR" sz="5400" b="1" dirty="0" err="1">
                <a:solidFill>
                  <a:schemeClr val="accent6">
                    <a:lumMod val="50000"/>
                  </a:schemeClr>
                </a:solidFill>
              </a:rPr>
              <a:t>juran</a:t>
            </a:r>
            <a:r>
              <a:rPr lang="fr-FR" sz="5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5400" b="1" dirty="0" err="1">
                <a:solidFill>
                  <a:schemeClr val="accent6">
                    <a:lumMod val="50000"/>
                  </a:schemeClr>
                </a:solidFill>
              </a:rPr>
              <a:t>trilogy</a:t>
            </a:r>
            <a:endParaRPr lang="ar-SA" sz="54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2344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3587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DZ" sz="7200" dirty="0" smtClean="0">
                <a:solidFill>
                  <a:schemeClr val="accent6">
                    <a:lumMod val="50000"/>
                  </a:schemeClr>
                </a:solidFill>
                <a:cs typeface="Old Antic Bold" pitchFamily="2" charset="-78"/>
              </a:rPr>
              <a:t>نموذج جوران</a:t>
            </a:r>
            <a:endParaRPr lang="ar-DZ" sz="7200" dirty="0">
              <a:solidFill>
                <a:schemeClr val="accent6">
                  <a:lumMod val="50000"/>
                </a:schemeClr>
              </a:solidFill>
              <a:cs typeface="Old Antic Bold" pitchFamily="2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701608" y="6309320"/>
            <a:ext cx="442392" cy="385018"/>
          </a:xfrm>
        </p:spPr>
        <p:txBody>
          <a:bodyPr/>
          <a:lstStyle/>
          <a:p>
            <a:fld id="{0B34F065-1154-456A-91E3-76DE8E75E17B}" type="slidenum">
              <a:rPr lang="ar-SA" sz="1400" b="1" smtClean="0">
                <a:solidFill>
                  <a:schemeClr val="tx1"/>
                </a:solidFill>
                <a:latin typeface="Kunstler Script" pitchFamily="66" charset="0"/>
              </a:rPr>
              <a:t>6</a:t>
            </a:fld>
            <a:endParaRPr lang="ar-SA" sz="1400" b="1" dirty="0">
              <a:solidFill>
                <a:schemeClr val="tx1"/>
              </a:solidFill>
              <a:latin typeface="Kunstler Script" pitchFamily="66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5292080" y="1204782"/>
            <a:ext cx="385192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ar-DZ" sz="4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ثلاثية جوران</a:t>
            </a:r>
          </a:p>
        </p:txBody>
      </p:sp>
      <p:sp>
        <p:nvSpPr>
          <p:cNvPr id="8" name="مخطط انسيابي: استخراج 7"/>
          <p:cNvSpPr/>
          <p:nvPr/>
        </p:nvSpPr>
        <p:spPr>
          <a:xfrm>
            <a:off x="2275482" y="2312005"/>
            <a:ext cx="4593035" cy="2972845"/>
          </a:xfrm>
          <a:prstGeom prst="flowChartExtra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3275856" y="1772816"/>
            <a:ext cx="259228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التخطيط للجودة</a:t>
            </a:r>
            <a:endParaRPr lang="ar-SA" sz="24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5796136" y="5294583"/>
            <a:ext cx="259228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ضبط للجودة</a:t>
            </a:r>
            <a:endParaRPr lang="ar-SA" sz="24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899592" y="5229200"/>
            <a:ext cx="259228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تحسين الجودة</a:t>
            </a:r>
            <a:endParaRPr lang="ar-SA" sz="24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سهم منحني إلى اليسار 2"/>
          <p:cNvSpPr/>
          <p:nvPr/>
        </p:nvSpPr>
        <p:spPr>
          <a:xfrm rot="20083579">
            <a:off x="6429821" y="1665909"/>
            <a:ext cx="1576437" cy="3521767"/>
          </a:xfrm>
          <a:prstGeom prst="curvedLeftArrow">
            <a:avLst>
              <a:gd name="adj1" fmla="val 18929"/>
              <a:gd name="adj2" fmla="val 42505"/>
              <a:gd name="adj3" fmla="val 25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>
              <a:solidFill>
                <a:schemeClr val="tx1"/>
              </a:solidFill>
            </a:endParaRPr>
          </a:p>
        </p:txBody>
      </p:sp>
      <p:sp>
        <p:nvSpPr>
          <p:cNvPr id="14" name="سهم منحني إلى اليسار 13"/>
          <p:cNvSpPr/>
          <p:nvPr/>
        </p:nvSpPr>
        <p:spPr>
          <a:xfrm rot="1380219" flipH="1" flipV="1">
            <a:off x="1285945" y="1569304"/>
            <a:ext cx="1340731" cy="3595217"/>
          </a:xfrm>
          <a:prstGeom prst="curvedLeftArrow">
            <a:avLst>
              <a:gd name="adj1" fmla="val 18929"/>
              <a:gd name="adj2" fmla="val 42505"/>
              <a:gd name="adj3" fmla="val 25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>
              <a:solidFill>
                <a:schemeClr val="tx1"/>
              </a:solidFill>
            </a:endParaRPr>
          </a:p>
        </p:txBody>
      </p:sp>
      <p:sp>
        <p:nvSpPr>
          <p:cNvPr id="15" name="سهم منحني إلى اليسار 14"/>
          <p:cNvSpPr/>
          <p:nvPr/>
        </p:nvSpPr>
        <p:spPr>
          <a:xfrm rot="5400000">
            <a:off x="4092659" y="3763140"/>
            <a:ext cx="973088" cy="5057337"/>
          </a:xfrm>
          <a:prstGeom prst="curvedLeftArrow">
            <a:avLst>
              <a:gd name="adj1" fmla="val 15457"/>
              <a:gd name="adj2" fmla="val 53563"/>
              <a:gd name="adj3" fmla="val 28132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006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 animBg="1"/>
      <p:bldP spid="11" grpId="0"/>
      <p:bldP spid="12" grpId="0"/>
      <p:bldP spid="13" grpId="0"/>
      <p:bldP spid="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3587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DZ" sz="7200" dirty="0" smtClean="0">
                <a:solidFill>
                  <a:schemeClr val="accent6">
                    <a:lumMod val="50000"/>
                  </a:schemeClr>
                </a:solidFill>
                <a:cs typeface="Old Antic Bold" pitchFamily="2" charset="-78"/>
              </a:rPr>
              <a:t>نموذج جوران</a:t>
            </a:r>
            <a:endParaRPr lang="ar-DZ" sz="7200" dirty="0">
              <a:solidFill>
                <a:schemeClr val="accent6">
                  <a:lumMod val="50000"/>
                </a:schemeClr>
              </a:solidFill>
              <a:cs typeface="Old Antic Bold" pitchFamily="2" charset="-78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701608" y="6309320"/>
            <a:ext cx="442392" cy="385018"/>
          </a:xfrm>
        </p:spPr>
        <p:txBody>
          <a:bodyPr/>
          <a:lstStyle/>
          <a:p>
            <a:fld id="{0B34F065-1154-456A-91E3-76DE8E75E17B}" type="slidenum">
              <a:rPr lang="ar-SA" sz="1400" b="1" smtClean="0">
                <a:solidFill>
                  <a:schemeClr val="tx1"/>
                </a:solidFill>
                <a:latin typeface="Kunstler Script" pitchFamily="66" charset="0"/>
              </a:rPr>
              <a:t>7</a:t>
            </a:fld>
            <a:endParaRPr lang="ar-SA" sz="1400" b="1" dirty="0">
              <a:solidFill>
                <a:schemeClr val="tx1"/>
              </a:solidFill>
              <a:latin typeface="Kunstler Script" pitchFamily="66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5292080" y="1204782"/>
            <a:ext cx="385192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ar-DZ" sz="4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ثلاثية جوران</a:t>
            </a:r>
          </a:p>
        </p:txBody>
      </p:sp>
      <p:sp>
        <p:nvSpPr>
          <p:cNvPr id="8" name="مخطط انسيابي: استخراج 7"/>
          <p:cNvSpPr/>
          <p:nvPr/>
        </p:nvSpPr>
        <p:spPr>
          <a:xfrm>
            <a:off x="2275482" y="2492896"/>
            <a:ext cx="4356000" cy="2772000"/>
          </a:xfrm>
          <a:prstGeom prst="flowChartExtra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2">
                <a:lumMod val="7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DZ"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3275856" y="1556792"/>
            <a:ext cx="259228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cap="none" spc="0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التخطيط للجودة</a:t>
            </a:r>
            <a:endParaRPr lang="ar-SA" sz="2400" b="1" cap="none" spc="0" dirty="0">
              <a:ln w="1905"/>
              <a:solidFill>
                <a:schemeClr val="accent5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5796136" y="5373216"/>
            <a:ext cx="259228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ضبط للجودة</a:t>
            </a:r>
            <a:endParaRPr lang="ar-SA" sz="24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899592" y="5374957"/>
            <a:ext cx="259228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36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تحسين الجودة</a:t>
            </a:r>
            <a:endParaRPr lang="ar-SA" sz="2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788024" y="2172920"/>
            <a:ext cx="4355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ar-DZ" sz="2400" dirty="0">
                <a:solidFill>
                  <a:schemeClr val="accent5">
                    <a:lumMod val="50000"/>
                  </a:schemeClr>
                </a:solidFill>
              </a:rPr>
              <a:t>تقوم المؤسسة بوضع الأهداف المستقبلية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DZ" sz="2400" dirty="0">
                <a:solidFill>
                  <a:schemeClr val="accent5">
                    <a:lumMod val="50000"/>
                  </a:schemeClr>
                </a:solidFill>
              </a:rPr>
              <a:t>يتم تحديد موارد المؤسسة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DZ" sz="2400" dirty="0">
                <a:solidFill>
                  <a:schemeClr val="accent5">
                    <a:lumMod val="50000"/>
                  </a:schemeClr>
                </a:solidFill>
              </a:rPr>
              <a:t>التركيز على تحديد المستفيدين من خدمات المؤسسة وتحديد </a:t>
            </a:r>
            <a:r>
              <a:rPr lang="ar-DZ" sz="2400" dirty="0" smtClean="0">
                <a:solidFill>
                  <a:schemeClr val="accent5">
                    <a:lumMod val="50000"/>
                  </a:schemeClr>
                </a:solidFill>
              </a:rPr>
              <a:t>احتياجاتهم</a:t>
            </a:r>
            <a:endParaRPr lang="ar-DZ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ar-DZ" sz="2400" dirty="0">
                <a:solidFill>
                  <a:schemeClr val="accent5">
                    <a:lumMod val="50000"/>
                  </a:schemeClr>
                </a:solidFill>
              </a:rPr>
              <a:t>تطوير نوعية </a:t>
            </a:r>
            <a:r>
              <a:rPr lang="ar-DZ" sz="2400" dirty="0" smtClean="0">
                <a:solidFill>
                  <a:schemeClr val="accent5">
                    <a:lumMod val="50000"/>
                  </a:schemeClr>
                </a:solidFill>
              </a:rPr>
              <a:t>المنتج ليتوافق </a:t>
            </a:r>
            <a:r>
              <a:rPr lang="ar-DZ" sz="2400" dirty="0">
                <a:solidFill>
                  <a:schemeClr val="accent5">
                    <a:lumMod val="50000"/>
                  </a:schemeClr>
                </a:solidFill>
              </a:rPr>
              <a:t>مع </a:t>
            </a:r>
            <a:r>
              <a:rPr lang="ar-DZ" sz="2400" dirty="0" smtClean="0">
                <a:solidFill>
                  <a:schemeClr val="accent5">
                    <a:lumMod val="50000"/>
                  </a:schemeClr>
                </a:solidFill>
              </a:rPr>
              <a:t>احتياجات  </a:t>
            </a:r>
            <a:r>
              <a:rPr lang="ar-DZ" sz="2400" dirty="0">
                <a:solidFill>
                  <a:schemeClr val="accent5">
                    <a:lumMod val="50000"/>
                  </a:schemeClr>
                </a:solidFill>
              </a:rPr>
              <a:t>المستفيدين </a:t>
            </a:r>
            <a:endParaRPr lang="ar-DZ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ar-DZ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ar-DZ" sz="2400" dirty="0" smtClean="0">
                <a:solidFill>
                  <a:schemeClr val="accent5">
                    <a:lumMod val="50000"/>
                  </a:schemeClr>
                </a:solidFill>
              </a:rPr>
              <a:t>   وتوقعاتهم</a:t>
            </a:r>
            <a:endParaRPr lang="ar-DZ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ar-DZ" sz="2400" dirty="0">
                <a:solidFill>
                  <a:schemeClr val="accent5">
                    <a:lumMod val="50000"/>
                  </a:schemeClr>
                </a:solidFill>
              </a:rPr>
              <a:t>تحديد خطوات </a:t>
            </a:r>
            <a:r>
              <a:rPr lang="ar-DZ" sz="2400" dirty="0" smtClean="0">
                <a:solidFill>
                  <a:schemeClr val="accent5">
                    <a:lumMod val="50000"/>
                  </a:schemeClr>
                </a:solidFill>
              </a:rPr>
              <a:t>العملية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DZ" sz="2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ar-DZ" sz="2400" dirty="0">
                <a:solidFill>
                  <a:schemeClr val="accent5">
                    <a:lumMod val="50000"/>
                  </a:schemeClr>
                </a:solidFill>
              </a:rPr>
              <a:t>الإنتاجية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683568" y="5973087"/>
            <a:ext cx="7848872" cy="1200329"/>
          </a:xfrm>
          <a:prstGeom prst="rect">
            <a:avLst/>
          </a:prstGeom>
        </p:spPr>
        <p:txBody>
          <a:bodyPr wrap="square" numCol="2" rtlCol="1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ar-DZ" sz="2400" dirty="0">
                <a:solidFill>
                  <a:schemeClr val="accent6">
                    <a:lumMod val="50000"/>
                  </a:schemeClr>
                </a:solidFill>
              </a:rPr>
              <a:t>تحديد العمليات التي تحتاج للتحسين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ar-DZ" sz="2400" dirty="0">
                <a:solidFill>
                  <a:schemeClr val="accent6">
                    <a:lumMod val="50000"/>
                  </a:schemeClr>
                </a:solidFill>
              </a:rPr>
              <a:t>وضع آلية القياس.</a:t>
            </a:r>
          </a:p>
          <a:p>
            <a:endParaRPr lang="ar-DZ" sz="2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ar-DZ" sz="2400" dirty="0">
                <a:solidFill>
                  <a:schemeClr val="accent6">
                    <a:lumMod val="50000"/>
                  </a:schemeClr>
                </a:solidFill>
              </a:rPr>
              <a:t>تحديد طرق المراقبة والقياس.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ar-DZ" sz="2400" dirty="0">
                <a:solidFill>
                  <a:schemeClr val="accent6">
                    <a:lumMod val="50000"/>
                  </a:schemeClr>
                </a:solidFill>
              </a:rPr>
              <a:t>اتخاذ الإجراءات </a:t>
            </a:r>
            <a:r>
              <a:rPr lang="ar-DZ" sz="2400" dirty="0" smtClean="0">
                <a:solidFill>
                  <a:schemeClr val="accent6">
                    <a:lumMod val="50000"/>
                  </a:schemeClr>
                </a:solidFill>
              </a:rPr>
              <a:t>التصحيحية.</a:t>
            </a:r>
            <a:endParaRPr lang="ar-DZ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-180528" y="2132856"/>
            <a:ext cx="46340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ar-DZ" sz="2400" dirty="0">
                <a:solidFill>
                  <a:srgbClr val="00B050"/>
                </a:solidFill>
              </a:rPr>
              <a:t>تحسين </a:t>
            </a:r>
            <a:r>
              <a:rPr lang="ar-DZ" sz="2400" dirty="0" smtClean="0">
                <a:solidFill>
                  <a:srgbClr val="00B050"/>
                </a:solidFill>
              </a:rPr>
              <a:t>الجودة.</a:t>
            </a:r>
            <a:endParaRPr lang="ar-DZ" sz="2400" dirty="0">
              <a:solidFill>
                <a:srgbClr val="00B050"/>
              </a:solidFill>
            </a:endParaRPr>
          </a:p>
          <a:p>
            <a:pPr marL="342900" indent="98425">
              <a:buFont typeface="Arial" pitchFamily="34" charset="0"/>
              <a:buChar char="•"/>
            </a:pPr>
            <a:r>
              <a:rPr lang="ar-DZ" sz="2400" dirty="0">
                <a:solidFill>
                  <a:srgbClr val="00B050"/>
                </a:solidFill>
              </a:rPr>
              <a:t>وضع آليات تحقيق الجودة بشكل مستمر</a:t>
            </a:r>
          </a:p>
          <a:p>
            <a:pPr marL="1082675" indent="-274638">
              <a:buFont typeface="Arial" pitchFamily="34" charset="0"/>
              <a:buChar char="•"/>
            </a:pPr>
            <a:r>
              <a:rPr lang="ar-DZ" sz="2400" dirty="0">
                <a:solidFill>
                  <a:srgbClr val="00B050"/>
                </a:solidFill>
              </a:rPr>
              <a:t>توزيع الموارد والمهام بمتابعة </a:t>
            </a:r>
            <a:r>
              <a:rPr lang="ar-DZ" sz="2400" dirty="0" smtClean="0">
                <a:solidFill>
                  <a:srgbClr val="00B050"/>
                </a:solidFill>
              </a:rPr>
              <a:t>مشاريع الجودة.</a:t>
            </a:r>
            <a:endParaRPr lang="ar-DZ" sz="2400" dirty="0">
              <a:solidFill>
                <a:srgbClr val="00B050"/>
              </a:solidFill>
            </a:endParaRPr>
          </a:p>
          <a:p>
            <a:pPr marL="1249363">
              <a:buFont typeface="Arial" pitchFamily="34" charset="0"/>
              <a:buChar char="•"/>
            </a:pPr>
            <a:r>
              <a:rPr lang="ar-DZ" sz="2400" dirty="0">
                <a:solidFill>
                  <a:srgbClr val="00B050"/>
                </a:solidFill>
              </a:rPr>
              <a:t>إجراء التدريب اللازم للعاملين</a:t>
            </a:r>
          </a:p>
          <a:p>
            <a:pPr marL="1706563" indent="-365125">
              <a:buFont typeface="Arial" pitchFamily="34" charset="0"/>
              <a:buChar char="•"/>
              <a:tabLst>
                <a:tab pos="1524000" algn="l"/>
              </a:tabLst>
            </a:pPr>
            <a:r>
              <a:rPr lang="ar-DZ" sz="2400" dirty="0">
                <a:solidFill>
                  <a:srgbClr val="00B050"/>
                </a:solidFill>
              </a:rPr>
              <a:t>تشكيل إدارة تتولى مسؤولية متابعة الجودة</a:t>
            </a:r>
          </a:p>
          <a:p>
            <a:pPr marL="2149475" indent="90488">
              <a:buFont typeface="Arial" pitchFamily="34" charset="0"/>
              <a:buChar char="•"/>
            </a:pPr>
            <a:r>
              <a:rPr lang="ar-DZ" sz="2400" dirty="0" smtClean="0">
                <a:solidFill>
                  <a:srgbClr val="00B050"/>
                </a:solidFill>
              </a:rPr>
              <a:t>المحافظة </a:t>
            </a:r>
            <a:r>
              <a:rPr lang="ar-DZ" sz="2400" dirty="0">
                <a:solidFill>
                  <a:srgbClr val="00B050"/>
                </a:solidFill>
              </a:rPr>
              <a:t>على المكاسب المحققة</a:t>
            </a:r>
          </a:p>
        </p:txBody>
      </p:sp>
    </p:spTree>
    <p:extLst>
      <p:ext uri="{BB962C8B-B14F-4D97-AF65-F5344CB8AC3E}">
        <p14:creationId xmlns:p14="http://schemas.microsoft.com/office/powerpoint/2010/main" val="253459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294</Words>
  <Application>Microsoft Office PowerPoint</Application>
  <PresentationFormat>عرض على الشاشة (3:4)‏</PresentationFormat>
  <Paragraphs>69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النمـاذج الأساسية للجـــــودة</vt:lpstr>
      <vt:lpstr>نموذج الجودة: هو طريقة أو أسلوب لإدارة وتطبيق وتطوير أنظمة الجودة في المؤسسة الصناعية والخدمية.</vt:lpstr>
      <vt:lpstr>نموذج جوران</vt:lpstr>
      <vt:lpstr>نموذج جوران</vt:lpstr>
      <vt:lpstr>نموذج جوران</vt:lpstr>
      <vt:lpstr>نموذج جوران</vt:lpstr>
      <vt:lpstr>نموذج جوران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النمـاذج الأساسية للجـــــودة</dc:title>
  <dc:creator>UTILISATEUR</dc:creator>
  <cp:lastModifiedBy>UTILISATEUR</cp:lastModifiedBy>
  <cp:revision>29</cp:revision>
  <dcterms:created xsi:type="dcterms:W3CDTF">2017-03-04T08:30:06Z</dcterms:created>
  <dcterms:modified xsi:type="dcterms:W3CDTF">2017-03-05T00:25:07Z</dcterms:modified>
</cp:coreProperties>
</file>