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autoCompressPictures="0">
  <p:sldMasterIdLst>
    <p:sldMasterId id="2147483648" r:id="rId1"/>
  </p:sldMasterIdLst>
  <p:notesMasterIdLst>
    <p:notesMasterId r:id="rId6"/>
  </p:notesMasterIdLst>
  <p:sldIdLst>
    <p:sldId id="256" r:id="rId2"/>
    <p:sldId id="257" r:id="rId3"/>
    <p:sldId id="259" r:id="rId4"/>
    <p:sldId id="258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0515" autoAdjust="0"/>
    <p:restoredTop sz="94671" autoAdjust="0"/>
  </p:normalViewPr>
  <p:slideViewPr>
    <p:cSldViewPr snapToGrid="0">
      <p:cViewPr>
        <p:scale>
          <a:sx n="70" d="100"/>
          <a:sy n="70" d="100"/>
        </p:scale>
        <p:origin x="-474" y="5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DZ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34A29CD0-BC2D-4F89-93BE-1F0301FA1EF2}" type="datetimeFigureOut">
              <a:rPr lang="ar-DZ" smtClean="0"/>
              <a:t>12-06-1438</a:t>
            </a:fld>
            <a:endParaRPr lang="ar-DZ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DZ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DZ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DZ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2FC96201-51EF-4749-A393-B1629EC9CA8D}" type="slidenum">
              <a:rPr lang="ar-DZ" smtClean="0"/>
              <a:t>‹#›</a:t>
            </a:fld>
            <a:endParaRPr lang="ar-DZ"/>
          </a:p>
        </p:txBody>
      </p:sp>
    </p:spTree>
    <p:extLst>
      <p:ext uri="{BB962C8B-B14F-4D97-AF65-F5344CB8AC3E}">
        <p14:creationId xmlns:p14="http://schemas.microsoft.com/office/powerpoint/2010/main" val="26402718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r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r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48A87A34-81AB-432B-8DAE-1953F412C126}" type="datetimeFigureOut">
              <a:rPr lang="en-US" dirty="0"/>
              <a:t>3/10/2017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3/10/2017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3/10/2017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3/10/2017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3/10/2017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3/10/2017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3/10/2017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3/10/2017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3/10/2017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3/10/2017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3/10/2017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3/10/2017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3/10/2017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3/10/2017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3/10/2017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3/10/2017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3/10/2017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3/10/2017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r" defTabSz="914400" rtl="1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7574" y="1671613"/>
            <a:ext cx="9640569" cy="2387600"/>
          </a:xfrm>
        </p:spPr>
        <p:txBody>
          <a:bodyPr>
            <a:normAutofit fontScale="90000"/>
          </a:bodyPr>
          <a:lstStyle/>
          <a:p>
            <a:pPr algn="ctr">
              <a:lnSpc>
                <a:spcPct val="200000"/>
              </a:lnSpc>
            </a:pPr>
            <a:r>
              <a:rPr lang="ar-DZ" sz="4900" dirty="0" smtClean="0">
                <a:solidFill>
                  <a:schemeClr val="accent3">
                    <a:lumMod val="50000"/>
                  </a:schemeClr>
                </a:solidFill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برنامج اليومين التكوينيين</a:t>
            </a:r>
            <a:r>
              <a:rPr lang="ar-DZ" dirty="0" smtClean="0">
                <a:cs typeface="Farsi Simple Bold" pitchFamily="2" charset="-78"/>
              </a:rPr>
              <a:t/>
            </a:r>
            <a:br>
              <a:rPr lang="ar-DZ" dirty="0" smtClean="0">
                <a:cs typeface="Farsi Simple Bold" pitchFamily="2" charset="-78"/>
              </a:rPr>
            </a:br>
            <a:r>
              <a:rPr lang="ar-DZ" dirty="0" smtClean="0">
                <a:cs typeface="Farsi Simple Bold" pitchFamily="2" charset="-78"/>
              </a:rPr>
              <a:t>ضمن المرافقة البيداغوجية لفائدة الأستاذ حديث التوظيف</a:t>
            </a:r>
            <a:endParaRPr lang="en-US" dirty="0">
              <a:cs typeface="Farsi Simple Bold" pitchFamily="2" charset="-78"/>
            </a:endParaRPr>
          </a:p>
        </p:txBody>
      </p:sp>
      <p:sp>
        <p:nvSpPr>
          <p:cNvPr id="4" name="عنوان فرعي 2"/>
          <p:cNvSpPr txBox="1">
            <a:spLocks/>
          </p:cNvSpPr>
          <p:nvPr/>
        </p:nvSpPr>
        <p:spPr>
          <a:xfrm>
            <a:off x="1414102" y="5063324"/>
            <a:ext cx="3995175" cy="202639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r" defTabSz="914400" rtl="1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None/>
              <a:defRPr sz="2000" kern="1200" cap="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1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1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1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1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1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1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1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1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ar-DZ" sz="2400" b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DecoType Naskh Swashes" pitchFamily="2" charset="-78"/>
              </a:rPr>
              <a:t>د. فـــوزي محـــــــــيريق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ar-DZ" sz="24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DecoType Naskh Swashes" pitchFamily="2" charset="-78"/>
              </a:rPr>
              <a:t>أستاذ محاضر بكلية العلوم الاقتصادية والتجارية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ar-DZ" sz="24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DecoType Naskh Swashes" pitchFamily="2" charset="-78"/>
              </a:rPr>
              <a:t>مسؤول خلية ضمان الجودة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ar-DZ" sz="24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DecoType Naskh Swashes" pitchFamily="2" charset="-78"/>
              </a:rPr>
              <a:t>جامعة الشهيد حمه لخضر بالوادي</a:t>
            </a:r>
            <a:endParaRPr lang="ar-SA" sz="2400" dirty="0">
              <a:solidFill>
                <a:schemeClr val="tx2">
                  <a:lumMod val="50000"/>
                </a:schemeClr>
              </a:solidFill>
              <a:latin typeface="Arial" pitchFamily="34" charset="0"/>
              <a:cs typeface="DecoType Naskh Swashes" pitchFamily="2" charset="-78"/>
            </a:endParaRPr>
          </a:p>
        </p:txBody>
      </p:sp>
      <p:pic>
        <p:nvPicPr>
          <p:cNvPr id="5" name="صورة 4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56" r="14643" b="24643"/>
          <a:stretch/>
        </p:blipFill>
        <p:spPr bwMode="auto">
          <a:xfrm>
            <a:off x="1065831" y="2021774"/>
            <a:ext cx="1221743" cy="130513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1</a:t>
            </a:fld>
            <a:endParaRPr lang="en-US" dirty="0"/>
          </a:p>
        </p:txBody>
      </p:sp>
      <p:sp>
        <p:nvSpPr>
          <p:cNvPr id="7" name="سهم للأسفل 6"/>
          <p:cNvSpPr/>
          <p:nvPr/>
        </p:nvSpPr>
        <p:spPr>
          <a:xfrm>
            <a:off x="11298803" y="6332561"/>
            <a:ext cx="520158" cy="470549"/>
          </a:xfrm>
          <a:prstGeom prst="downArrow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fld id="{7B680CFD-EFA8-4A28-BF00-F41827352124}" type="slidenum">
              <a:rPr lang="ar-DZ" b="1" smtClean="0"/>
              <a:t>1</a:t>
            </a:fld>
            <a:endParaRPr lang="ar-DZ" b="1" dirty="0"/>
          </a:p>
        </p:txBody>
      </p:sp>
      <p:sp>
        <p:nvSpPr>
          <p:cNvPr id="8" name="مستطيل 7"/>
          <p:cNvSpPr/>
          <p:nvPr/>
        </p:nvSpPr>
        <p:spPr>
          <a:xfrm>
            <a:off x="6348922" y="5375110"/>
            <a:ext cx="2116284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DZ" sz="28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2016/ 2017م</a:t>
            </a:r>
            <a:endParaRPr lang="ar-SA" sz="28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56144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2279176"/>
            <a:ext cx="8791575" cy="1230786"/>
          </a:xfrm>
        </p:spPr>
        <p:txBody>
          <a:bodyPr>
            <a:noAutofit/>
          </a:bodyPr>
          <a:lstStyle/>
          <a:p>
            <a:pPr algn="ctr"/>
            <a:r>
              <a:rPr lang="ar-DZ" sz="8800" dirty="0" smtClean="0">
                <a:solidFill>
                  <a:srgbClr val="002060"/>
                </a:solidFill>
                <a:cs typeface="DecoType Thuluth" pitchFamily="2" charset="-78"/>
              </a:rPr>
              <a:t>البرنامج</a:t>
            </a:r>
            <a:endParaRPr lang="en-US" sz="8800" dirty="0">
              <a:solidFill>
                <a:srgbClr val="002060"/>
              </a:solidFill>
              <a:cs typeface="DecoType Thuluth" pitchFamily="2" charset="-78"/>
            </a:endParaRPr>
          </a:p>
        </p:txBody>
      </p:sp>
      <p:pic>
        <p:nvPicPr>
          <p:cNvPr id="5" name="صورة 4"/>
          <p:cNvPicPr/>
          <p:nvPr/>
        </p:nvPicPr>
        <p:blipFill rotWithShape="1"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56" r="14643" b="24643"/>
          <a:stretch/>
        </p:blipFill>
        <p:spPr bwMode="auto">
          <a:xfrm>
            <a:off x="1065831" y="2021774"/>
            <a:ext cx="1221743" cy="130513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سهم للأسفل 5"/>
          <p:cNvSpPr/>
          <p:nvPr/>
        </p:nvSpPr>
        <p:spPr>
          <a:xfrm>
            <a:off x="11298803" y="6332561"/>
            <a:ext cx="520158" cy="470549"/>
          </a:xfrm>
          <a:prstGeom prst="downArrow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fld id="{7B680CFD-EFA8-4A28-BF00-F41827352124}" type="slidenum">
              <a:rPr lang="ar-DZ" b="1" smtClean="0"/>
              <a:t>2</a:t>
            </a:fld>
            <a:endParaRPr lang="ar-DZ" b="1" dirty="0"/>
          </a:p>
        </p:txBody>
      </p:sp>
    </p:spTree>
    <p:extLst>
      <p:ext uri="{BB962C8B-B14F-4D97-AF65-F5344CB8AC3E}">
        <p14:creationId xmlns:p14="http://schemas.microsoft.com/office/powerpoint/2010/main" val="1075497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صورة 4"/>
          <p:cNvPicPr/>
          <p:nvPr/>
        </p:nvPicPr>
        <p:blipFill rotWithShape="1"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56" r="14643" b="24643"/>
          <a:stretch/>
        </p:blipFill>
        <p:spPr bwMode="auto">
          <a:xfrm>
            <a:off x="1065831" y="2021774"/>
            <a:ext cx="1221743" cy="130513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سهم للأسفل 5"/>
          <p:cNvSpPr/>
          <p:nvPr/>
        </p:nvSpPr>
        <p:spPr>
          <a:xfrm>
            <a:off x="11298803" y="6332561"/>
            <a:ext cx="520158" cy="470549"/>
          </a:xfrm>
          <a:prstGeom prst="downArrow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fld id="{7B680CFD-EFA8-4A28-BF00-F41827352124}" type="slidenum">
              <a:rPr lang="ar-DZ" b="1" smtClean="0"/>
              <a:t>3</a:t>
            </a:fld>
            <a:endParaRPr lang="ar-DZ" b="1" dirty="0"/>
          </a:p>
        </p:txBody>
      </p:sp>
      <p:graphicFrame>
        <p:nvGraphicFramePr>
          <p:cNvPr id="3" name="جدول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686480"/>
              </p:ext>
            </p:extLst>
          </p:nvPr>
        </p:nvGraphicFramePr>
        <p:xfrm>
          <a:off x="2287574" y="928123"/>
          <a:ext cx="8875558" cy="5639712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619044"/>
                <a:gridCol w="3872230"/>
                <a:gridCol w="4384284"/>
              </a:tblGrid>
              <a:tr h="782472">
                <a:tc>
                  <a:txBody>
                    <a:bodyPr/>
                    <a:lstStyle/>
                    <a:p>
                      <a:pPr rtl="1"/>
                      <a:endParaRPr lang="ar-DZ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DZ" sz="3200" dirty="0" smtClean="0"/>
                        <a:t>المحاضرة</a:t>
                      </a:r>
                      <a:endParaRPr lang="ar-DZ" sz="3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DZ" sz="3200" dirty="0" smtClean="0"/>
                        <a:t>التوقيت</a:t>
                      </a:r>
                      <a:endParaRPr lang="ar-DZ" sz="3200" dirty="0"/>
                    </a:p>
                  </a:txBody>
                  <a:tcPr anchor="ctr"/>
                </a:tc>
              </a:tr>
              <a:tr h="782472">
                <a:tc>
                  <a:txBody>
                    <a:bodyPr/>
                    <a:lstStyle/>
                    <a:p>
                      <a:pPr algn="ctr" rtl="1"/>
                      <a:r>
                        <a:rPr lang="ar-DZ" sz="2400" b="1" dirty="0" smtClean="0">
                          <a:solidFill>
                            <a:srgbClr val="00B0F0"/>
                          </a:solidFill>
                        </a:rPr>
                        <a:t>01</a:t>
                      </a:r>
                      <a:endParaRPr lang="ar-DZ" sz="2400" b="1" dirty="0">
                        <a:solidFill>
                          <a:srgbClr val="00B0F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rtl="1"/>
                      <a:r>
                        <a:rPr lang="ar-DZ" sz="2800" b="1" kern="1200" dirty="0" smtClean="0">
                          <a:ln w="0"/>
                          <a:gradFill flip="none">
                            <a:gsLst>
                              <a:gs pos="0">
                                <a:schemeClr val="accent1">
                                  <a:tint val="75000"/>
                                  <a:shade val="75000"/>
                                  <a:satMod val="170000"/>
                                </a:schemeClr>
                              </a:gs>
                              <a:gs pos="49000">
                                <a:schemeClr val="accent1">
                                  <a:tint val="88000"/>
                                  <a:shade val="65000"/>
                                  <a:satMod val="172000"/>
                                </a:schemeClr>
                              </a:gs>
                              <a:gs pos="50000">
                                <a:schemeClr val="accent1">
                                  <a:shade val="65000"/>
                                  <a:satMod val="130000"/>
                                </a:schemeClr>
                              </a:gs>
                              <a:gs pos="92000">
                                <a:schemeClr val="accent1">
                                  <a:shade val="50000"/>
                                  <a:satMod val="120000"/>
                                </a:schemeClr>
                              </a:gs>
                              <a:gs pos="100000">
                                <a:schemeClr val="accent1">
                                  <a:shade val="48000"/>
                                  <a:satMod val="12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reflection blurRad="12700" stA="50000" endPos="50000" dist="5000" dir="5400000" sy="-100000" rotWithShape="0"/>
                          </a:effectLst>
                          <a:latin typeface="+mn-lt"/>
                          <a:ea typeface="+mn-ea"/>
                          <a:cs typeface="+mn-cs"/>
                        </a:rPr>
                        <a:t>مفاهيم أساسية في الجودة</a:t>
                      </a:r>
                      <a:endParaRPr lang="ar-DZ" sz="2800" b="1" kern="1200" dirty="0">
                        <a:ln w="0"/>
                        <a:gradFill flip="none">
                          <a:gsLst>
                            <a:gs pos="0">
                              <a:schemeClr val="accent1">
                                <a:tint val="75000"/>
                                <a:shade val="75000"/>
                                <a:satMod val="170000"/>
                              </a:schemeClr>
                            </a:gs>
                            <a:gs pos="49000">
                              <a:schemeClr val="accent1">
                                <a:tint val="88000"/>
                                <a:shade val="65000"/>
                                <a:satMod val="172000"/>
                              </a:schemeClr>
                            </a:gs>
                            <a:gs pos="50000">
                              <a:schemeClr val="accent1">
                                <a:shade val="65000"/>
                                <a:satMod val="130000"/>
                              </a:schemeClr>
                            </a:gs>
                            <a:gs pos="92000">
                              <a:schemeClr val="accent1">
                                <a:shade val="50000"/>
                                <a:satMod val="120000"/>
                              </a:schemeClr>
                            </a:gs>
                            <a:gs pos="100000">
                              <a:schemeClr val="accent1">
                                <a:shade val="48000"/>
                                <a:satMod val="120000"/>
                              </a:schemeClr>
                            </a:gs>
                          </a:gsLst>
                          <a:lin ang="5400000"/>
                        </a:gradFill>
                        <a:effectLst>
                          <a:reflection blurRad="12700" stA="50000" endPos="50000" dist="5000" dir="5400000" sy="-100000" rotWithShape="0"/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DZ" b="1" dirty="0" smtClean="0"/>
                        <a:t>09:00- 10:00</a:t>
                      </a:r>
                      <a:endParaRPr lang="ar-DZ" b="1" dirty="0"/>
                    </a:p>
                  </a:txBody>
                  <a:tcPr anchor="ctr"/>
                </a:tc>
              </a:tr>
              <a:tr h="782472">
                <a:tc>
                  <a:txBody>
                    <a:bodyPr/>
                    <a:lstStyle/>
                    <a:p>
                      <a:pPr algn="ctr" rtl="1"/>
                      <a:r>
                        <a:rPr lang="ar-DZ" sz="2400" b="1" dirty="0" smtClean="0">
                          <a:solidFill>
                            <a:srgbClr val="00B0F0"/>
                          </a:solidFill>
                        </a:rPr>
                        <a:t>02</a:t>
                      </a:r>
                      <a:endParaRPr lang="ar-DZ" sz="2400" b="1" dirty="0">
                        <a:solidFill>
                          <a:srgbClr val="00B0F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rtl="1"/>
                      <a:r>
                        <a:rPr lang="ar-DZ" sz="2800" b="1" kern="1200" dirty="0" smtClean="0">
                          <a:ln w="0"/>
                          <a:gradFill flip="none">
                            <a:gsLst>
                              <a:gs pos="0">
                                <a:schemeClr val="accent1">
                                  <a:tint val="75000"/>
                                  <a:shade val="75000"/>
                                  <a:satMod val="170000"/>
                                </a:schemeClr>
                              </a:gs>
                              <a:gs pos="49000">
                                <a:schemeClr val="accent1">
                                  <a:tint val="88000"/>
                                  <a:shade val="65000"/>
                                  <a:satMod val="172000"/>
                                </a:schemeClr>
                              </a:gs>
                              <a:gs pos="50000">
                                <a:schemeClr val="accent1">
                                  <a:shade val="65000"/>
                                  <a:satMod val="130000"/>
                                </a:schemeClr>
                              </a:gs>
                              <a:gs pos="92000">
                                <a:schemeClr val="accent1">
                                  <a:shade val="50000"/>
                                  <a:satMod val="120000"/>
                                </a:schemeClr>
                              </a:gs>
                              <a:gs pos="100000">
                                <a:schemeClr val="accent1">
                                  <a:shade val="48000"/>
                                  <a:satMod val="12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reflection blurRad="12700" stA="50000" endPos="50000" dist="5000" dir="5400000" sy="-100000" rotWithShape="0"/>
                          </a:effectLst>
                          <a:latin typeface="+mn-lt"/>
                          <a:ea typeface="+mn-ea"/>
                          <a:cs typeface="+mn-cs"/>
                        </a:rPr>
                        <a:t>مبادئ إدارة الجودة</a:t>
                      </a:r>
                      <a:endParaRPr lang="ar-DZ" sz="2800" b="1" kern="1200" dirty="0">
                        <a:ln w="0"/>
                        <a:gradFill flip="none">
                          <a:gsLst>
                            <a:gs pos="0">
                              <a:schemeClr val="accent1">
                                <a:tint val="75000"/>
                                <a:shade val="75000"/>
                                <a:satMod val="170000"/>
                              </a:schemeClr>
                            </a:gs>
                            <a:gs pos="49000">
                              <a:schemeClr val="accent1">
                                <a:tint val="88000"/>
                                <a:shade val="65000"/>
                                <a:satMod val="172000"/>
                              </a:schemeClr>
                            </a:gs>
                            <a:gs pos="50000">
                              <a:schemeClr val="accent1">
                                <a:shade val="65000"/>
                                <a:satMod val="130000"/>
                              </a:schemeClr>
                            </a:gs>
                            <a:gs pos="92000">
                              <a:schemeClr val="accent1">
                                <a:shade val="50000"/>
                                <a:satMod val="120000"/>
                              </a:schemeClr>
                            </a:gs>
                            <a:gs pos="100000">
                              <a:schemeClr val="accent1">
                                <a:shade val="48000"/>
                                <a:satMod val="120000"/>
                              </a:schemeClr>
                            </a:gs>
                          </a:gsLst>
                          <a:lin ang="5400000"/>
                        </a:gradFill>
                        <a:effectLst>
                          <a:reflection blurRad="12700" stA="50000" endPos="50000" dist="5000" dir="5400000" sy="-100000" rotWithShape="0"/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DZ" b="1" dirty="0" smtClean="0"/>
                        <a:t>10:00-</a:t>
                      </a:r>
                      <a:r>
                        <a:rPr lang="ar-DZ" b="1" baseline="0" dirty="0" smtClean="0"/>
                        <a:t> 11:00</a:t>
                      </a:r>
                      <a:endParaRPr lang="ar-DZ" b="1" dirty="0"/>
                    </a:p>
                  </a:txBody>
                  <a:tcPr anchor="ctr"/>
                </a:tc>
              </a:tr>
              <a:tr h="782472">
                <a:tc>
                  <a:txBody>
                    <a:bodyPr/>
                    <a:lstStyle/>
                    <a:p>
                      <a:pPr algn="ctr" rtl="1"/>
                      <a:r>
                        <a:rPr lang="ar-DZ" sz="2400" b="1" dirty="0" smtClean="0">
                          <a:solidFill>
                            <a:srgbClr val="00B0F0"/>
                          </a:solidFill>
                        </a:rPr>
                        <a:t>03</a:t>
                      </a:r>
                      <a:endParaRPr lang="ar-DZ" sz="2400" b="1" dirty="0">
                        <a:solidFill>
                          <a:srgbClr val="00B0F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rtl="1"/>
                      <a:r>
                        <a:rPr lang="ar-DZ" sz="2800" b="1" kern="1200" dirty="0" smtClean="0">
                          <a:ln w="0"/>
                          <a:gradFill flip="none">
                            <a:gsLst>
                              <a:gs pos="0">
                                <a:schemeClr val="accent1">
                                  <a:tint val="75000"/>
                                  <a:shade val="75000"/>
                                  <a:satMod val="170000"/>
                                </a:schemeClr>
                              </a:gs>
                              <a:gs pos="49000">
                                <a:schemeClr val="accent1">
                                  <a:tint val="88000"/>
                                  <a:shade val="65000"/>
                                  <a:satMod val="172000"/>
                                </a:schemeClr>
                              </a:gs>
                              <a:gs pos="50000">
                                <a:schemeClr val="accent1">
                                  <a:shade val="65000"/>
                                  <a:satMod val="130000"/>
                                </a:schemeClr>
                              </a:gs>
                              <a:gs pos="92000">
                                <a:schemeClr val="accent1">
                                  <a:shade val="50000"/>
                                  <a:satMod val="120000"/>
                                </a:schemeClr>
                              </a:gs>
                              <a:gs pos="100000">
                                <a:schemeClr val="accent1">
                                  <a:shade val="48000"/>
                                  <a:satMod val="12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reflection blurRad="12700" stA="50000" endPos="50000" dist="5000" dir="5400000" sy="-100000" rotWithShape="0"/>
                          </a:effectLst>
                          <a:latin typeface="+mn-lt"/>
                          <a:ea typeface="+mn-ea"/>
                          <a:cs typeface="+mn-cs"/>
                        </a:rPr>
                        <a:t>راحة</a:t>
                      </a:r>
                      <a:endParaRPr lang="ar-DZ" sz="2800" b="1" kern="1200" dirty="0">
                        <a:ln w="0"/>
                        <a:gradFill flip="none">
                          <a:gsLst>
                            <a:gs pos="0">
                              <a:schemeClr val="accent1">
                                <a:tint val="75000"/>
                                <a:shade val="75000"/>
                                <a:satMod val="170000"/>
                              </a:schemeClr>
                            </a:gs>
                            <a:gs pos="49000">
                              <a:schemeClr val="accent1">
                                <a:tint val="88000"/>
                                <a:shade val="65000"/>
                                <a:satMod val="172000"/>
                              </a:schemeClr>
                            </a:gs>
                            <a:gs pos="50000">
                              <a:schemeClr val="accent1">
                                <a:shade val="65000"/>
                                <a:satMod val="130000"/>
                              </a:schemeClr>
                            </a:gs>
                            <a:gs pos="92000">
                              <a:schemeClr val="accent1">
                                <a:shade val="50000"/>
                                <a:satMod val="120000"/>
                              </a:schemeClr>
                            </a:gs>
                            <a:gs pos="100000">
                              <a:schemeClr val="accent1">
                                <a:shade val="48000"/>
                                <a:satMod val="120000"/>
                              </a:schemeClr>
                            </a:gs>
                          </a:gsLst>
                          <a:lin ang="5400000"/>
                        </a:gradFill>
                        <a:effectLst>
                          <a:reflection blurRad="12700" stA="50000" endPos="50000" dist="5000" dir="5400000" sy="-100000" rotWithShape="0"/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DZ" b="1" dirty="0" smtClean="0"/>
                        <a:t>11:00-11:15</a:t>
                      </a:r>
                      <a:endParaRPr lang="ar-DZ" b="1" dirty="0"/>
                    </a:p>
                  </a:txBody>
                  <a:tcPr anchor="ctr"/>
                </a:tc>
              </a:tr>
              <a:tr h="782472">
                <a:tc>
                  <a:txBody>
                    <a:bodyPr/>
                    <a:lstStyle/>
                    <a:p>
                      <a:pPr algn="ctr" rtl="1"/>
                      <a:r>
                        <a:rPr lang="ar-DZ" sz="2400" b="1" dirty="0" smtClean="0">
                          <a:solidFill>
                            <a:srgbClr val="00B0F0"/>
                          </a:solidFill>
                        </a:rPr>
                        <a:t>04</a:t>
                      </a:r>
                      <a:endParaRPr lang="ar-DZ" sz="2400" b="1" dirty="0">
                        <a:solidFill>
                          <a:srgbClr val="00B0F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DZ" sz="2800" b="1" kern="1200" dirty="0" smtClean="0">
                          <a:ln w="0"/>
                          <a:gradFill flip="none">
                            <a:gsLst>
                              <a:gs pos="0">
                                <a:schemeClr val="accent1">
                                  <a:tint val="75000"/>
                                  <a:shade val="75000"/>
                                  <a:satMod val="170000"/>
                                </a:schemeClr>
                              </a:gs>
                              <a:gs pos="49000">
                                <a:schemeClr val="accent1">
                                  <a:tint val="88000"/>
                                  <a:shade val="65000"/>
                                  <a:satMod val="172000"/>
                                </a:schemeClr>
                              </a:gs>
                              <a:gs pos="50000">
                                <a:schemeClr val="accent1">
                                  <a:shade val="65000"/>
                                  <a:satMod val="130000"/>
                                </a:schemeClr>
                              </a:gs>
                              <a:gs pos="92000">
                                <a:schemeClr val="accent1">
                                  <a:shade val="50000"/>
                                  <a:satMod val="120000"/>
                                </a:schemeClr>
                              </a:gs>
                              <a:gs pos="100000">
                                <a:schemeClr val="accent1">
                                  <a:shade val="48000"/>
                                  <a:satMod val="12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reflection blurRad="12700" stA="50000" endPos="50000" dist="5000" dir="5400000" sy="-100000" rotWithShape="0"/>
                          </a:effectLst>
                          <a:latin typeface="+mn-lt"/>
                          <a:ea typeface="+mn-ea"/>
                          <a:cs typeface="+mn-cs"/>
                        </a:rPr>
                        <a:t>أبعاد الجودة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DZ" b="1" dirty="0" smtClean="0"/>
                        <a:t>11:15-</a:t>
                      </a:r>
                      <a:r>
                        <a:rPr lang="ar-DZ" b="1" baseline="0" dirty="0" smtClean="0"/>
                        <a:t> 12:30</a:t>
                      </a:r>
                      <a:endParaRPr lang="ar-DZ" b="1" dirty="0"/>
                    </a:p>
                  </a:txBody>
                  <a:tcPr anchor="ctr"/>
                </a:tc>
              </a:tr>
              <a:tr h="782472">
                <a:tc>
                  <a:txBody>
                    <a:bodyPr/>
                    <a:lstStyle/>
                    <a:p>
                      <a:pPr algn="ctr" rtl="1"/>
                      <a:r>
                        <a:rPr lang="ar-DZ" sz="2400" b="1" dirty="0" smtClean="0">
                          <a:solidFill>
                            <a:srgbClr val="00B0F0"/>
                          </a:solidFill>
                        </a:rPr>
                        <a:t>05</a:t>
                      </a:r>
                      <a:endParaRPr lang="ar-DZ" sz="2400" b="1" dirty="0">
                        <a:solidFill>
                          <a:srgbClr val="00B0F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rtl="1"/>
                      <a:r>
                        <a:rPr lang="ar-DZ" sz="2800" b="1" kern="1200" dirty="0" smtClean="0">
                          <a:ln w="0"/>
                          <a:gradFill flip="none">
                            <a:gsLst>
                              <a:gs pos="0">
                                <a:schemeClr val="accent1">
                                  <a:tint val="75000"/>
                                  <a:shade val="75000"/>
                                  <a:satMod val="170000"/>
                                </a:schemeClr>
                              </a:gs>
                              <a:gs pos="49000">
                                <a:schemeClr val="accent1">
                                  <a:tint val="88000"/>
                                  <a:shade val="65000"/>
                                  <a:satMod val="172000"/>
                                </a:schemeClr>
                              </a:gs>
                              <a:gs pos="50000">
                                <a:schemeClr val="accent1">
                                  <a:shade val="65000"/>
                                  <a:satMod val="130000"/>
                                </a:schemeClr>
                              </a:gs>
                              <a:gs pos="92000">
                                <a:schemeClr val="accent1">
                                  <a:shade val="50000"/>
                                  <a:satMod val="120000"/>
                                </a:schemeClr>
                              </a:gs>
                              <a:gs pos="100000">
                                <a:schemeClr val="accent1">
                                  <a:shade val="48000"/>
                                  <a:satMod val="12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reflection blurRad="12700" stA="50000" endPos="50000" dist="5000" dir="5400000" sy="-100000" rotWithShape="0"/>
                          </a:effectLst>
                          <a:latin typeface="+mn-lt"/>
                          <a:ea typeface="+mn-ea"/>
                          <a:cs typeface="+mn-cs"/>
                        </a:rPr>
                        <a:t>إدارة ضمان الجودة في قطاع التعليم العالي بالجزائر</a:t>
                      </a:r>
                      <a:endParaRPr lang="ar-DZ" sz="2800" b="1" kern="1200" dirty="0">
                        <a:ln w="0"/>
                        <a:gradFill flip="none">
                          <a:gsLst>
                            <a:gs pos="0">
                              <a:schemeClr val="accent1">
                                <a:tint val="75000"/>
                                <a:shade val="75000"/>
                                <a:satMod val="170000"/>
                              </a:schemeClr>
                            </a:gs>
                            <a:gs pos="49000">
                              <a:schemeClr val="accent1">
                                <a:tint val="88000"/>
                                <a:shade val="65000"/>
                                <a:satMod val="172000"/>
                              </a:schemeClr>
                            </a:gs>
                            <a:gs pos="50000">
                              <a:schemeClr val="accent1">
                                <a:shade val="65000"/>
                                <a:satMod val="130000"/>
                              </a:schemeClr>
                            </a:gs>
                            <a:gs pos="92000">
                              <a:schemeClr val="accent1">
                                <a:shade val="50000"/>
                                <a:satMod val="120000"/>
                              </a:schemeClr>
                            </a:gs>
                            <a:gs pos="100000">
                              <a:schemeClr val="accent1">
                                <a:shade val="48000"/>
                                <a:satMod val="120000"/>
                              </a:schemeClr>
                            </a:gs>
                          </a:gsLst>
                          <a:lin ang="5400000"/>
                        </a:gradFill>
                        <a:effectLst>
                          <a:reflection blurRad="12700" stA="50000" endPos="50000" dist="5000" dir="5400000" sy="-100000" rotWithShape="0"/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DZ" b="1" dirty="0" smtClean="0"/>
                        <a:t>12:30-13:30</a:t>
                      </a:r>
                      <a:endParaRPr lang="ar-DZ" b="1" dirty="0"/>
                    </a:p>
                  </a:txBody>
                  <a:tcPr anchor="ctr"/>
                </a:tc>
              </a:tr>
              <a:tr h="782472">
                <a:tc>
                  <a:txBody>
                    <a:bodyPr/>
                    <a:lstStyle/>
                    <a:p>
                      <a:pPr algn="ctr" rtl="1"/>
                      <a:r>
                        <a:rPr lang="ar-DZ" sz="2400" b="1" dirty="0" smtClean="0">
                          <a:solidFill>
                            <a:srgbClr val="00B0F0"/>
                          </a:solidFill>
                        </a:rPr>
                        <a:t>06</a:t>
                      </a:r>
                      <a:endParaRPr lang="ar-DZ" sz="2400" b="1" dirty="0">
                        <a:solidFill>
                          <a:srgbClr val="00B0F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rtl="1"/>
                      <a:r>
                        <a:rPr lang="ar-DZ" sz="2800" b="1" kern="1200" dirty="0" smtClean="0">
                          <a:ln w="0"/>
                          <a:gradFill flip="none">
                            <a:gsLst>
                              <a:gs pos="0">
                                <a:schemeClr val="accent1">
                                  <a:tint val="75000"/>
                                  <a:shade val="75000"/>
                                  <a:satMod val="170000"/>
                                </a:schemeClr>
                              </a:gs>
                              <a:gs pos="49000">
                                <a:schemeClr val="accent1">
                                  <a:tint val="88000"/>
                                  <a:shade val="65000"/>
                                  <a:satMod val="172000"/>
                                </a:schemeClr>
                              </a:gs>
                              <a:gs pos="50000">
                                <a:schemeClr val="accent1">
                                  <a:shade val="65000"/>
                                  <a:satMod val="130000"/>
                                </a:schemeClr>
                              </a:gs>
                              <a:gs pos="92000">
                                <a:schemeClr val="accent1">
                                  <a:shade val="50000"/>
                                  <a:satMod val="120000"/>
                                </a:schemeClr>
                              </a:gs>
                              <a:gs pos="100000">
                                <a:schemeClr val="accent1">
                                  <a:shade val="48000"/>
                                  <a:satMod val="12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reflection blurRad="12700" stA="50000" endPos="50000" dist="5000" dir="5400000" sy="-100000" rotWithShape="0"/>
                          </a:effectLst>
                          <a:latin typeface="+mn-lt"/>
                          <a:ea typeface="+mn-ea"/>
                          <a:cs typeface="+mn-cs"/>
                        </a:rPr>
                        <a:t>فترة</a:t>
                      </a:r>
                      <a:r>
                        <a:rPr lang="ar-DZ" sz="2800" b="1" kern="1200" baseline="0" dirty="0" smtClean="0">
                          <a:ln w="0"/>
                          <a:gradFill flip="none">
                            <a:gsLst>
                              <a:gs pos="0">
                                <a:schemeClr val="accent1">
                                  <a:tint val="75000"/>
                                  <a:shade val="75000"/>
                                  <a:satMod val="170000"/>
                                </a:schemeClr>
                              </a:gs>
                              <a:gs pos="49000">
                                <a:schemeClr val="accent1">
                                  <a:tint val="88000"/>
                                  <a:shade val="65000"/>
                                  <a:satMod val="172000"/>
                                </a:schemeClr>
                              </a:gs>
                              <a:gs pos="50000">
                                <a:schemeClr val="accent1">
                                  <a:shade val="65000"/>
                                  <a:satMod val="130000"/>
                                </a:schemeClr>
                              </a:gs>
                              <a:gs pos="92000">
                                <a:schemeClr val="accent1">
                                  <a:shade val="50000"/>
                                  <a:satMod val="120000"/>
                                </a:schemeClr>
                              </a:gs>
                              <a:gs pos="100000">
                                <a:schemeClr val="accent1">
                                  <a:shade val="48000"/>
                                  <a:satMod val="12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reflection blurRad="12700" stA="50000" endPos="50000" dist="5000" dir="5400000" sy="-100000" rotWithShape="0"/>
                          </a:effectLst>
                          <a:latin typeface="+mn-lt"/>
                          <a:ea typeface="+mn-ea"/>
                          <a:cs typeface="+mn-cs"/>
                        </a:rPr>
                        <a:t> مناقشة</a:t>
                      </a:r>
                      <a:endParaRPr lang="ar-DZ" sz="2800" b="1" kern="1200" dirty="0">
                        <a:ln w="0"/>
                        <a:gradFill flip="none">
                          <a:gsLst>
                            <a:gs pos="0">
                              <a:schemeClr val="accent1">
                                <a:tint val="75000"/>
                                <a:shade val="75000"/>
                                <a:satMod val="170000"/>
                              </a:schemeClr>
                            </a:gs>
                            <a:gs pos="49000">
                              <a:schemeClr val="accent1">
                                <a:tint val="88000"/>
                                <a:shade val="65000"/>
                                <a:satMod val="172000"/>
                              </a:schemeClr>
                            </a:gs>
                            <a:gs pos="50000">
                              <a:schemeClr val="accent1">
                                <a:shade val="65000"/>
                                <a:satMod val="130000"/>
                              </a:schemeClr>
                            </a:gs>
                            <a:gs pos="92000">
                              <a:schemeClr val="accent1">
                                <a:shade val="50000"/>
                                <a:satMod val="120000"/>
                              </a:schemeClr>
                            </a:gs>
                            <a:gs pos="100000">
                              <a:schemeClr val="accent1">
                                <a:shade val="48000"/>
                                <a:satMod val="120000"/>
                              </a:schemeClr>
                            </a:gs>
                          </a:gsLst>
                          <a:lin ang="5400000"/>
                        </a:gradFill>
                        <a:effectLst>
                          <a:reflection blurRad="12700" stA="50000" endPos="50000" dist="5000" dir="5400000" sy="-100000" rotWithShape="0"/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DZ" b="1" dirty="0" smtClean="0"/>
                        <a:t>13:30-14:00</a:t>
                      </a: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2" name="مستطيل 1"/>
          <p:cNvSpPr/>
          <p:nvPr/>
        </p:nvSpPr>
        <p:spPr>
          <a:xfrm>
            <a:off x="5223050" y="0"/>
            <a:ext cx="278313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DZ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اليوم الأول:</a:t>
            </a:r>
            <a:endParaRPr lang="ar-SA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25144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صورة 4"/>
          <p:cNvPicPr/>
          <p:nvPr/>
        </p:nvPicPr>
        <p:blipFill rotWithShape="1"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56" r="14643" b="24643"/>
          <a:stretch/>
        </p:blipFill>
        <p:spPr bwMode="auto">
          <a:xfrm>
            <a:off x="1065831" y="2021774"/>
            <a:ext cx="1221743" cy="130513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سهم للأسفل 5"/>
          <p:cNvSpPr/>
          <p:nvPr/>
        </p:nvSpPr>
        <p:spPr>
          <a:xfrm>
            <a:off x="11298803" y="6332561"/>
            <a:ext cx="520158" cy="470549"/>
          </a:xfrm>
          <a:prstGeom prst="downArrow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fld id="{7B680CFD-EFA8-4A28-BF00-F41827352124}" type="slidenum">
              <a:rPr lang="ar-DZ" b="1" smtClean="0"/>
              <a:t>4</a:t>
            </a:fld>
            <a:endParaRPr lang="ar-DZ" b="1" dirty="0"/>
          </a:p>
        </p:txBody>
      </p:sp>
      <p:graphicFrame>
        <p:nvGraphicFramePr>
          <p:cNvPr id="3" name="جدول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342962"/>
              </p:ext>
            </p:extLst>
          </p:nvPr>
        </p:nvGraphicFramePr>
        <p:xfrm>
          <a:off x="2287574" y="928123"/>
          <a:ext cx="8875558" cy="580212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619044"/>
                <a:gridCol w="4989449"/>
                <a:gridCol w="3267065"/>
              </a:tblGrid>
              <a:tr h="782472">
                <a:tc>
                  <a:txBody>
                    <a:bodyPr/>
                    <a:lstStyle/>
                    <a:p>
                      <a:pPr rtl="1"/>
                      <a:endParaRPr lang="ar-DZ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DZ" sz="3200" dirty="0" smtClean="0"/>
                        <a:t>المحاضرة</a:t>
                      </a:r>
                      <a:endParaRPr lang="ar-DZ" sz="3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DZ" sz="3200" dirty="0" smtClean="0"/>
                        <a:t>التوقيت</a:t>
                      </a:r>
                      <a:endParaRPr lang="ar-DZ" sz="3200" dirty="0"/>
                    </a:p>
                  </a:txBody>
                  <a:tcPr anchor="ctr"/>
                </a:tc>
              </a:tr>
              <a:tr h="782472">
                <a:tc>
                  <a:txBody>
                    <a:bodyPr/>
                    <a:lstStyle/>
                    <a:p>
                      <a:pPr algn="ctr" rtl="1"/>
                      <a:r>
                        <a:rPr lang="ar-DZ" sz="2400" b="1" dirty="0" smtClean="0">
                          <a:solidFill>
                            <a:srgbClr val="00B0F0"/>
                          </a:solidFill>
                        </a:rPr>
                        <a:t>01</a:t>
                      </a:r>
                      <a:endParaRPr lang="ar-DZ" sz="2400" b="1" dirty="0">
                        <a:solidFill>
                          <a:srgbClr val="00B0F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rtl="1"/>
                      <a:r>
                        <a:rPr lang="ar-DZ" sz="2800" b="1" kern="1200" dirty="0" smtClean="0">
                          <a:ln w="0"/>
                          <a:gradFill flip="none">
                            <a:gsLst>
                              <a:gs pos="0">
                                <a:schemeClr val="accent1">
                                  <a:tint val="75000"/>
                                  <a:shade val="75000"/>
                                  <a:satMod val="170000"/>
                                </a:schemeClr>
                              </a:gs>
                              <a:gs pos="49000">
                                <a:schemeClr val="accent1">
                                  <a:tint val="88000"/>
                                  <a:shade val="65000"/>
                                  <a:satMod val="172000"/>
                                </a:schemeClr>
                              </a:gs>
                              <a:gs pos="50000">
                                <a:schemeClr val="accent1">
                                  <a:shade val="65000"/>
                                  <a:satMod val="130000"/>
                                </a:schemeClr>
                              </a:gs>
                              <a:gs pos="92000">
                                <a:schemeClr val="accent1">
                                  <a:shade val="50000"/>
                                  <a:satMod val="120000"/>
                                </a:schemeClr>
                              </a:gs>
                              <a:gs pos="100000">
                                <a:schemeClr val="accent1">
                                  <a:shade val="48000"/>
                                  <a:satMod val="12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reflection blurRad="12700" stA="50000" endPos="50000" dist="5000" dir="5400000" sy="-100000" rotWithShape="0"/>
                          </a:effectLst>
                          <a:latin typeface="+mn-lt"/>
                          <a:ea typeface="+mn-ea"/>
                          <a:cs typeface="+mn-cs"/>
                        </a:rPr>
                        <a:t>التخطيط التشغيلي وفق نموذج </a:t>
                      </a:r>
                      <a:r>
                        <a:rPr lang="fr-FR" sz="2800" b="1" kern="1200" dirty="0" smtClean="0">
                          <a:ln w="0"/>
                          <a:gradFill flip="none">
                            <a:gsLst>
                              <a:gs pos="0">
                                <a:schemeClr val="accent1">
                                  <a:tint val="75000"/>
                                  <a:shade val="75000"/>
                                  <a:satMod val="170000"/>
                                </a:schemeClr>
                              </a:gs>
                              <a:gs pos="49000">
                                <a:schemeClr val="accent1">
                                  <a:tint val="88000"/>
                                  <a:shade val="65000"/>
                                  <a:satMod val="172000"/>
                                </a:schemeClr>
                              </a:gs>
                              <a:gs pos="50000">
                                <a:schemeClr val="accent1">
                                  <a:shade val="65000"/>
                                  <a:satMod val="130000"/>
                                </a:schemeClr>
                              </a:gs>
                              <a:gs pos="92000">
                                <a:schemeClr val="accent1">
                                  <a:shade val="50000"/>
                                  <a:satMod val="120000"/>
                                </a:schemeClr>
                              </a:gs>
                              <a:gs pos="100000">
                                <a:schemeClr val="accent1">
                                  <a:shade val="48000"/>
                                  <a:satMod val="12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reflection blurRad="12700" stA="50000" endPos="50000" dist="5000" dir="5400000" sy="-100000" rotWithShape="0"/>
                          </a:effectLst>
                          <a:latin typeface="+mn-lt"/>
                          <a:ea typeface="+mn-ea"/>
                          <a:cs typeface="+mn-cs"/>
                        </a:rPr>
                        <a:t>SWOT</a:t>
                      </a:r>
                      <a:endParaRPr lang="ar-DZ" sz="2800" b="1" kern="1200" dirty="0">
                        <a:ln w="0"/>
                        <a:gradFill flip="none">
                          <a:gsLst>
                            <a:gs pos="0">
                              <a:schemeClr val="accent1">
                                <a:tint val="75000"/>
                                <a:shade val="75000"/>
                                <a:satMod val="170000"/>
                              </a:schemeClr>
                            </a:gs>
                            <a:gs pos="49000">
                              <a:schemeClr val="accent1">
                                <a:tint val="88000"/>
                                <a:shade val="65000"/>
                                <a:satMod val="172000"/>
                              </a:schemeClr>
                            </a:gs>
                            <a:gs pos="50000">
                              <a:schemeClr val="accent1">
                                <a:shade val="65000"/>
                                <a:satMod val="130000"/>
                              </a:schemeClr>
                            </a:gs>
                            <a:gs pos="92000">
                              <a:schemeClr val="accent1">
                                <a:shade val="50000"/>
                                <a:satMod val="120000"/>
                              </a:schemeClr>
                            </a:gs>
                            <a:gs pos="100000">
                              <a:schemeClr val="accent1">
                                <a:shade val="48000"/>
                                <a:satMod val="120000"/>
                              </a:schemeClr>
                            </a:gs>
                          </a:gsLst>
                          <a:lin ang="5400000"/>
                        </a:gradFill>
                        <a:effectLst>
                          <a:reflection blurRad="12700" stA="50000" endPos="50000" dist="5000" dir="5400000" sy="-100000" rotWithShape="0"/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DZ" b="1" dirty="0" smtClean="0"/>
                        <a:t>09:00- 10:30</a:t>
                      </a:r>
                      <a:endParaRPr lang="ar-DZ" b="1" dirty="0"/>
                    </a:p>
                  </a:txBody>
                  <a:tcPr anchor="ctr"/>
                </a:tc>
              </a:tr>
              <a:tr h="782472">
                <a:tc>
                  <a:txBody>
                    <a:bodyPr/>
                    <a:lstStyle/>
                    <a:p>
                      <a:pPr algn="ctr" rtl="1"/>
                      <a:r>
                        <a:rPr lang="ar-DZ" sz="2400" b="1" dirty="0" smtClean="0">
                          <a:solidFill>
                            <a:srgbClr val="00B0F0"/>
                          </a:solidFill>
                        </a:rPr>
                        <a:t>02</a:t>
                      </a:r>
                      <a:endParaRPr lang="ar-DZ" sz="2400" b="1" dirty="0">
                        <a:solidFill>
                          <a:srgbClr val="00B0F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rtl="1"/>
                      <a:r>
                        <a:rPr lang="ar-DZ" sz="2800" b="1" kern="1200" dirty="0" smtClean="0">
                          <a:ln w="0"/>
                          <a:gradFill flip="none">
                            <a:gsLst>
                              <a:gs pos="0">
                                <a:schemeClr val="accent1">
                                  <a:tint val="75000"/>
                                  <a:shade val="75000"/>
                                  <a:satMod val="170000"/>
                                </a:schemeClr>
                              </a:gs>
                              <a:gs pos="49000">
                                <a:schemeClr val="accent1">
                                  <a:tint val="88000"/>
                                  <a:shade val="65000"/>
                                  <a:satMod val="172000"/>
                                </a:schemeClr>
                              </a:gs>
                              <a:gs pos="50000">
                                <a:schemeClr val="accent1">
                                  <a:shade val="65000"/>
                                  <a:satMod val="130000"/>
                                </a:schemeClr>
                              </a:gs>
                              <a:gs pos="92000">
                                <a:schemeClr val="accent1">
                                  <a:shade val="50000"/>
                                  <a:satMod val="120000"/>
                                </a:schemeClr>
                              </a:gs>
                              <a:gs pos="100000">
                                <a:schemeClr val="accent1">
                                  <a:shade val="48000"/>
                                  <a:satMod val="12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reflection blurRad="12700" stA="50000" endPos="50000" dist="5000" dir="5400000" sy="-100000" rotWithShape="0"/>
                          </a:effectLst>
                          <a:latin typeface="+mn-lt"/>
                          <a:ea typeface="+mn-ea"/>
                          <a:cs typeface="+mn-cs"/>
                        </a:rPr>
                        <a:t>مثال عملي في</a:t>
                      </a:r>
                      <a:r>
                        <a:rPr lang="ar-DZ" sz="2800" b="1" kern="1200" baseline="0" dirty="0" smtClean="0">
                          <a:ln w="0"/>
                          <a:gradFill flip="none">
                            <a:gsLst>
                              <a:gs pos="0">
                                <a:schemeClr val="accent1">
                                  <a:tint val="75000"/>
                                  <a:shade val="75000"/>
                                  <a:satMod val="170000"/>
                                </a:schemeClr>
                              </a:gs>
                              <a:gs pos="49000">
                                <a:schemeClr val="accent1">
                                  <a:tint val="88000"/>
                                  <a:shade val="65000"/>
                                  <a:satMod val="172000"/>
                                </a:schemeClr>
                              </a:gs>
                              <a:gs pos="50000">
                                <a:schemeClr val="accent1">
                                  <a:shade val="65000"/>
                                  <a:satMod val="130000"/>
                                </a:schemeClr>
                              </a:gs>
                              <a:gs pos="92000">
                                <a:schemeClr val="accent1">
                                  <a:shade val="50000"/>
                                  <a:satMod val="120000"/>
                                </a:schemeClr>
                              </a:gs>
                              <a:gs pos="100000">
                                <a:schemeClr val="accent1">
                                  <a:shade val="48000"/>
                                  <a:satMod val="12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reflection blurRad="12700" stA="50000" endPos="50000" dist="5000" dir="5400000" sy="-100000" rotWithShape="0"/>
                          </a:effectLst>
                          <a:latin typeface="+mn-lt"/>
                          <a:ea typeface="+mn-ea"/>
                          <a:cs typeface="+mn-cs"/>
                        </a:rPr>
                        <a:t> التحليل الأولي لأحد معايير المرجعية الوطنية</a:t>
                      </a:r>
                      <a:endParaRPr lang="ar-DZ" sz="2800" b="1" kern="1200" dirty="0">
                        <a:ln w="0"/>
                        <a:gradFill flip="none">
                          <a:gsLst>
                            <a:gs pos="0">
                              <a:schemeClr val="accent1">
                                <a:tint val="75000"/>
                                <a:shade val="75000"/>
                                <a:satMod val="170000"/>
                              </a:schemeClr>
                            </a:gs>
                            <a:gs pos="49000">
                              <a:schemeClr val="accent1">
                                <a:tint val="88000"/>
                                <a:shade val="65000"/>
                                <a:satMod val="172000"/>
                              </a:schemeClr>
                            </a:gs>
                            <a:gs pos="50000">
                              <a:schemeClr val="accent1">
                                <a:shade val="65000"/>
                                <a:satMod val="130000"/>
                              </a:schemeClr>
                            </a:gs>
                            <a:gs pos="92000">
                              <a:schemeClr val="accent1">
                                <a:shade val="50000"/>
                                <a:satMod val="120000"/>
                              </a:schemeClr>
                            </a:gs>
                            <a:gs pos="100000">
                              <a:schemeClr val="accent1">
                                <a:shade val="48000"/>
                                <a:satMod val="120000"/>
                              </a:schemeClr>
                            </a:gs>
                          </a:gsLst>
                          <a:lin ang="5400000"/>
                        </a:gradFill>
                        <a:effectLst>
                          <a:reflection blurRad="12700" stA="50000" endPos="50000" dist="5000" dir="5400000" sy="-100000" rotWithShape="0"/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DZ" b="1" dirty="0" smtClean="0"/>
                        <a:t>10:30-</a:t>
                      </a:r>
                      <a:r>
                        <a:rPr lang="ar-DZ" b="1" baseline="0" dirty="0" smtClean="0"/>
                        <a:t> 11:00</a:t>
                      </a:r>
                      <a:endParaRPr lang="ar-DZ" b="1" dirty="0"/>
                    </a:p>
                  </a:txBody>
                  <a:tcPr anchor="ctr"/>
                </a:tc>
              </a:tr>
              <a:tr h="782472">
                <a:tc>
                  <a:txBody>
                    <a:bodyPr/>
                    <a:lstStyle/>
                    <a:p>
                      <a:pPr algn="ctr" rtl="1"/>
                      <a:r>
                        <a:rPr lang="ar-DZ" sz="2400" b="1" dirty="0" smtClean="0">
                          <a:solidFill>
                            <a:srgbClr val="00B0F0"/>
                          </a:solidFill>
                        </a:rPr>
                        <a:t>03</a:t>
                      </a:r>
                      <a:endParaRPr lang="ar-DZ" sz="2400" b="1" dirty="0">
                        <a:solidFill>
                          <a:srgbClr val="00B0F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rtl="1"/>
                      <a:r>
                        <a:rPr lang="ar-DZ" sz="2800" b="1" kern="1200" dirty="0" smtClean="0">
                          <a:ln w="0"/>
                          <a:gradFill flip="none">
                            <a:gsLst>
                              <a:gs pos="0">
                                <a:schemeClr val="accent1">
                                  <a:tint val="75000"/>
                                  <a:shade val="75000"/>
                                  <a:satMod val="170000"/>
                                </a:schemeClr>
                              </a:gs>
                              <a:gs pos="49000">
                                <a:schemeClr val="accent1">
                                  <a:tint val="88000"/>
                                  <a:shade val="65000"/>
                                  <a:satMod val="172000"/>
                                </a:schemeClr>
                              </a:gs>
                              <a:gs pos="50000">
                                <a:schemeClr val="accent1">
                                  <a:shade val="65000"/>
                                  <a:satMod val="130000"/>
                                </a:schemeClr>
                              </a:gs>
                              <a:gs pos="92000">
                                <a:schemeClr val="accent1">
                                  <a:shade val="50000"/>
                                  <a:satMod val="120000"/>
                                </a:schemeClr>
                              </a:gs>
                              <a:gs pos="100000">
                                <a:schemeClr val="accent1">
                                  <a:shade val="48000"/>
                                  <a:satMod val="12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reflection blurRad="12700" stA="50000" endPos="50000" dist="5000" dir="5400000" sy="-100000" rotWithShape="0"/>
                          </a:effectLst>
                          <a:latin typeface="+mn-lt"/>
                          <a:ea typeface="+mn-ea"/>
                          <a:cs typeface="+mn-cs"/>
                        </a:rPr>
                        <a:t>راحة</a:t>
                      </a:r>
                      <a:endParaRPr lang="ar-DZ" sz="2800" b="1" kern="1200" dirty="0">
                        <a:ln w="0"/>
                        <a:gradFill flip="none">
                          <a:gsLst>
                            <a:gs pos="0">
                              <a:schemeClr val="accent1">
                                <a:tint val="75000"/>
                                <a:shade val="75000"/>
                                <a:satMod val="170000"/>
                              </a:schemeClr>
                            </a:gs>
                            <a:gs pos="49000">
                              <a:schemeClr val="accent1">
                                <a:tint val="88000"/>
                                <a:shade val="65000"/>
                                <a:satMod val="172000"/>
                              </a:schemeClr>
                            </a:gs>
                            <a:gs pos="50000">
                              <a:schemeClr val="accent1">
                                <a:shade val="65000"/>
                                <a:satMod val="130000"/>
                              </a:schemeClr>
                            </a:gs>
                            <a:gs pos="92000">
                              <a:schemeClr val="accent1">
                                <a:shade val="50000"/>
                                <a:satMod val="120000"/>
                              </a:schemeClr>
                            </a:gs>
                            <a:gs pos="100000">
                              <a:schemeClr val="accent1">
                                <a:shade val="48000"/>
                                <a:satMod val="120000"/>
                              </a:schemeClr>
                            </a:gs>
                          </a:gsLst>
                          <a:lin ang="5400000"/>
                        </a:gradFill>
                        <a:effectLst>
                          <a:reflection blurRad="12700" stA="50000" endPos="50000" dist="5000" dir="5400000" sy="-100000" rotWithShape="0"/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DZ" b="1" dirty="0" smtClean="0"/>
                        <a:t>11:00-11:15</a:t>
                      </a:r>
                      <a:endParaRPr lang="ar-DZ" b="1" dirty="0"/>
                    </a:p>
                  </a:txBody>
                  <a:tcPr anchor="ctr"/>
                </a:tc>
              </a:tr>
              <a:tr h="782472">
                <a:tc>
                  <a:txBody>
                    <a:bodyPr/>
                    <a:lstStyle/>
                    <a:p>
                      <a:pPr algn="ctr" rtl="1"/>
                      <a:r>
                        <a:rPr lang="ar-DZ" sz="2400" b="1" dirty="0" smtClean="0">
                          <a:solidFill>
                            <a:srgbClr val="00B0F0"/>
                          </a:solidFill>
                        </a:rPr>
                        <a:t>04</a:t>
                      </a:r>
                      <a:endParaRPr lang="ar-DZ" sz="2400" b="1" dirty="0">
                        <a:solidFill>
                          <a:srgbClr val="00B0F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DZ" sz="2800" b="1" kern="1200" dirty="0" smtClean="0">
                          <a:ln w="0"/>
                          <a:gradFill flip="none">
                            <a:gsLst>
                              <a:gs pos="0">
                                <a:schemeClr val="accent1">
                                  <a:tint val="75000"/>
                                  <a:shade val="75000"/>
                                  <a:satMod val="170000"/>
                                </a:schemeClr>
                              </a:gs>
                              <a:gs pos="49000">
                                <a:schemeClr val="accent1">
                                  <a:tint val="88000"/>
                                  <a:shade val="65000"/>
                                  <a:satMod val="172000"/>
                                </a:schemeClr>
                              </a:gs>
                              <a:gs pos="50000">
                                <a:schemeClr val="accent1">
                                  <a:shade val="65000"/>
                                  <a:satMod val="130000"/>
                                </a:schemeClr>
                              </a:gs>
                              <a:gs pos="92000">
                                <a:schemeClr val="accent1">
                                  <a:shade val="50000"/>
                                  <a:satMod val="120000"/>
                                </a:schemeClr>
                              </a:gs>
                              <a:gs pos="100000">
                                <a:schemeClr val="accent1">
                                  <a:shade val="48000"/>
                                  <a:satMod val="12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reflection blurRad="12700" stA="50000" endPos="50000" dist="5000" dir="5400000" sy="-100000" rotWithShape="0"/>
                          </a:effectLst>
                          <a:latin typeface="+mn-lt"/>
                          <a:ea typeface="+mn-ea"/>
                          <a:cs typeface="+mn-cs"/>
                        </a:rPr>
                        <a:t>ورشة 01</a:t>
                      </a:r>
                      <a:r>
                        <a:rPr lang="ar-DZ" sz="2800" b="1" kern="1200" baseline="0" dirty="0" smtClean="0">
                          <a:ln w="0"/>
                          <a:gradFill flip="none">
                            <a:gsLst>
                              <a:gs pos="0">
                                <a:schemeClr val="accent1">
                                  <a:tint val="75000"/>
                                  <a:shade val="75000"/>
                                  <a:satMod val="170000"/>
                                </a:schemeClr>
                              </a:gs>
                              <a:gs pos="49000">
                                <a:schemeClr val="accent1">
                                  <a:tint val="88000"/>
                                  <a:shade val="65000"/>
                                  <a:satMod val="172000"/>
                                </a:schemeClr>
                              </a:gs>
                              <a:gs pos="50000">
                                <a:schemeClr val="accent1">
                                  <a:shade val="65000"/>
                                  <a:satMod val="130000"/>
                                </a:schemeClr>
                              </a:gs>
                              <a:gs pos="92000">
                                <a:schemeClr val="accent1">
                                  <a:shade val="50000"/>
                                  <a:satMod val="120000"/>
                                </a:schemeClr>
                              </a:gs>
                              <a:gs pos="100000">
                                <a:schemeClr val="accent1">
                                  <a:shade val="48000"/>
                                  <a:satMod val="12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reflection blurRad="12700" stA="50000" endPos="50000" dist="5000" dir="5400000" sy="-100000" rotWithShape="0"/>
                          </a:effectLst>
                          <a:latin typeface="+mn-lt"/>
                          <a:ea typeface="+mn-ea"/>
                          <a:cs typeface="+mn-cs"/>
                        </a:rPr>
                        <a:t> تطبيق التحليل</a:t>
                      </a:r>
                      <a:r>
                        <a:rPr lang="fr-FR" sz="2800" b="1" kern="1200" baseline="0" dirty="0" smtClean="0">
                          <a:ln w="0"/>
                          <a:gradFill flip="none">
                            <a:gsLst>
                              <a:gs pos="0">
                                <a:schemeClr val="accent1">
                                  <a:tint val="75000"/>
                                  <a:shade val="75000"/>
                                  <a:satMod val="170000"/>
                                </a:schemeClr>
                              </a:gs>
                              <a:gs pos="49000">
                                <a:schemeClr val="accent1">
                                  <a:tint val="88000"/>
                                  <a:shade val="65000"/>
                                  <a:satMod val="172000"/>
                                </a:schemeClr>
                              </a:gs>
                              <a:gs pos="50000">
                                <a:schemeClr val="accent1">
                                  <a:shade val="65000"/>
                                  <a:satMod val="130000"/>
                                </a:schemeClr>
                              </a:gs>
                              <a:gs pos="92000">
                                <a:schemeClr val="accent1">
                                  <a:shade val="50000"/>
                                  <a:satMod val="120000"/>
                                </a:schemeClr>
                              </a:gs>
                              <a:gs pos="100000">
                                <a:schemeClr val="accent1">
                                  <a:shade val="48000"/>
                                  <a:satMod val="12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reflection blurRad="12700" stA="50000" endPos="50000" dist="5000" dir="5400000" sy="-100000" rotWithShape="0"/>
                          </a:effectLst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ar-DZ" sz="2800" b="1" kern="1200" baseline="0" dirty="0" smtClean="0">
                          <a:ln w="0"/>
                          <a:gradFill flip="none">
                            <a:gsLst>
                              <a:gs pos="0">
                                <a:schemeClr val="accent1">
                                  <a:tint val="75000"/>
                                  <a:shade val="75000"/>
                                  <a:satMod val="170000"/>
                                </a:schemeClr>
                              </a:gs>
                              <a:gs pos="49000">
                                <a:schemeClr val="accent1">
                                  <a:tint val="88000"/>
                                  <a:shade val="65000"/>
                                  <a:satMod val="172000"/>
                                </a:schemeClr>
                              </a:gs>
                              <a:gs pos="50000">
                                <a:schemeClr val="accent1">
                                  <a:shade val="65000"/>
                                  <a:satMod val="130000"/>
                                </a:schemeClr>
                              </a:gs>
                              <a:gs pos="92000">
                                <a:schemeClr val="accent1">
                                  <a:shade val="50000"/>
                                  <a:satMod val="120000"/>
                                </a:schemeClr>
                              </a:gs>
                              <a:gs pos="100000">
                                <a:schemeClr val="accent1">
                                  <a:shade val="48000"/>
                                  <a:satMod val="12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reflection blurRad="12700" stA="50000" endPos="50000" dist="5000" dir="5400000" sy="-100000" rotWithShape="0"/>
                          </a:effectLst>
                          <a:latin typeface="+mn-lt"/>
                          <a:ea typeface="+mn-ea"/>
                          <a:cs typeface="+mn-cs"/>
                        </a:rPr>
                        <a:t>الأولي وفق </a:t>
                      </a:r>
                      <a:r>
                        <a:rPr lang="fr-FR" sz="2800" b="1" kern="1200" baseline="0" dirty="0" smtClean="0">
                          <a:ln w="0"/>
                          <a:gradFill flip="none">
                            <a:gsLst>
                              <a:gs pos="0">
                                <a:schemeClr val="accent1">
                                  <a:tint val="75000"/>
                                  <a:shade val="75000"/>
                                  <a:satMod val="170000"/>
                                </a:schemeClr>
                              </a:gs>
                              <a:gs pos="49000">
                                <a:schemeClr val="accent1">
                                  <a:tint val="88000"/>
                                  <a:shade val="65000"/>
                                  <a:satMod val="172000"/>
                                </a:schemeClr>
                              </a:gs>
                              <a:gs pos="50000">
                                <a:schemeClr val="accent1">
                                  <a:shade val="65000"/>
                                  <a:satMod val="130000"/>
                                </a:schemeClr>
                              </a:gs>
                              <a:gs pos="92000">
                                <a:schemeClr val="accent1">
                                  <a:shade val="50000"/>
                                  <a:satMod val="120000"/>
                                </a:schemeClr>
                              </a:gs>
                              <a:gs pos="100000">
                                <a:schemeClr val="accent1">
                                  <a:shade val="48000"/>
                                  <a:satMod val="12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reflection blurRad="12700" stA="50000" endPos="50000" dist="5000" dir="5400000" sy="-100000" rotWithShape="0"/>
                          </a:effectLst>
                          <a:latin typeface="+mn-lt"/>
                          <a:ea typeface="+mn-ea"/>
                          <a:cs typeface="+mn-cs"/>
                        </a:rPr>
                        <a:t>SWOT</a:t>
                      </a:r>
                      <a:r>
                        <a:rPr lang="ar-DZ" sz="2800" b="1" kern="1200" baseline="0" dirty="0" smtClean="0">
                          <a:ln w="0"/>
                          <a:gradFill flip="none">
                            <a:gsLst>
                              <a:gs pos="0">
                                <a:schemeClr val="accent1">
                                  <a:tint val="75000"/>
                                  <a:shade val="75000"/>
                                  <a:satMod val="170000"/>
                                </a:schemeClr>
                              </a:gs>
                              <a:gs pos="49000">
                                <a:schemeClr val="accent1">
                                  <a:tint val="88000"/>
                                  <a:shade val="65000"/>
                                  <a:satMod val="172000"/>
                                </a:schemeClr>
                              </a:gs>
                              <a:gs pos="50000">
                                <a:schemeClr val="accent1">
                                  <a:shade val="65000"/>
                                  <a:satMod val="130000"/>
                                </a:schemeClr>
                              </a:gs>
                              <a:gs pos="92000">
                                <a:schemeClr val="accent1">
                                  <a:shade val="50000"/>
                                  <a:satMod val="120000"/>
                                </a:schemeClr>
                              </a:gs>
                              <a:gs pos="100000">
                                <a:schemeClr val="accent1">
                                  <a:shade val="48000"/>
                                  <a:satMod val="12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reflection blurRad="12700" stA="50000" endPos="50000" dist="5000" dir="5400000" sy="-100000" rotWithShape="0"/>
                          </a:effectLst>
                          <a:latin typeface="+mn-lt"/>
                          <a:ea typeface="+mn-ea"/>
                          <a:cs typeface="+mn-cs"/>
                        </a:rPr>
                        <a:t> لمعيار مختار</a:t>
                      </a:r>
                      <a:endParaRPr lang="ar-DZ" sz="2800" b="1" kern="1200" dirty="0" smtClean="0">
                        <a:ln w="0"/>
                        <a:gradFill flip="none">
                          <a:gsLst>
                            <a:gs pos="0">
                              <a:schemeClr val="accent1">
                                <a:tint val="75000"/>
                                <a:shade val="75000"/>
                                <a:satMod val="170000"/>
                              </a:schemeClr>
                            </a:gs>
                            <a:gs pos="49000">
                              <a:schemeClr val="accent1">
                                <a:tint val="88000"/>
                                <a:shade val="65000"/>
                                <a:satMod val="172000"/>
                              </a:schemeClr>
                            </a:gs>
                            <a:gs pos="50000">
                              <a:schemeClr val="accent1">
                                <a:shade val="65000"/>
                                <a:satMod val="130000"/>
                              </a:schemeClr>
                            </a:gs>
                            <a:gs pos="92000">
                              <a:schemeClr val="accent1">
                                <a:shade val="50000"/>
                                <a:satMod val="120000"/>
                              </a:schemeClr>
                            </a:gs>
                            <a:gs pos="100000">
                              <a:schemeClr val="accent1">
                                <a:shade val="48000"/>
                                <a:satMod val="120000"/>
                              </a:schemeClr>
                            </a:gs>
                          </a:gsLst>
                          <a:lin ang="5400000"/>
                        </a:gradFill>
                        <a:effectLst>
                          <a:reflection blurRad="12700" stA="50000" endPos="50000" dist="5000" dir="5400000" sy="-100000" rotWithShape="0"/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DZ" b="1" dirty="0" smtClean="0"/>
                        <a:t>11:15-</a:t>
                      </a:r>
                      <a:r>
                        <a:rPr lang="ar-DZ" b="1" baseline="0" dirty="0" smtClean="0"/>
                        <a:t> 12:30</a:t>
                      </a:r>
                      <a:endParaRPr lang="ar-DZ" b="1" dirty="0"/>
                    </a:p>
                  </a:txBody>
                  <a:tcPr anchor="ctr"/>
                </a:tc>
              </a:tr>
              <a:tr h="782472">
                <a:tc>
                  <a:txBody>
                    <a:bodyPr/>
                    <a:lstStyle/>
                    <a:p>
                      <a:pPr algn="ctr" rtl="1"/>
                      <a:r>
                        <a:rPr lang="ar-DZ" sz="2400" b="1" dirty="0" smtClean="0">
                          <a:solidFill>
                            <a:srgbClr val="00B0F0"/>
                          </a:solidFill>
                        </a:rPr>
                        <a:t>05</a:t>
                      </a:r>
                      <a:endParaRPr lang="ar-DZ" sz="2400" b="1" dirty="0">
                        <a:solidFill>
                          <a:srgbClr val="00B0F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rtl="1"/>
                      <a:r>
                        <a:rPr lang="ar-DZ" sz="2800" b="1" kern="1200" dirty="0" smtClean="0">
                          <a:ln w="0"/>
                          <a:gradFill flip="none">
                            <a:gsLst>
                              <a:gs pos="0">
                                <a:schemeClr val="accent1">
                                  <a:tint val="75000"/>
                                  <a:shade val="75000"/>
                                  <a:satMod val="170000"/>
                                </a:schemeClr>
                              </a:gs>
                              <a:gs pos="49000">
                                <a:schemeClr val="accent1">
                                  <a:tint val="88000"/>
                                  <a:shade val="65000"/>
                                  <a:satMod val="172000"/>
                                </a:schemeClr>
                              </a:gs>
                              <a:gs pos="50000">
                                <a:schemeClr val="accent1">
                                  <a:shade val="65000"/>
                                  <a:satMod val="130000"/>
                                </a:schemeClr>
                              </a:gs>
                              <a:gs pos="92000">
                                <a:schemeClr val="accent1">
                                  <a:shade val="50000"/>
                                  <a:satMod val="120000"/>
                                </a:schemeClr>
                              </a:gs>
                              <a:gs pos="100000">
                                <a:schemeClr val="accent1">
                                  <a:shade val="48000"/>
                                  <a:satMod val="12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reflection blurRad="12700" stA="50000" endPos="50000" dist="5000" dir="5400000" sy="-100000" rotWithShape="0"/>
                          </a:effectLst>
                          <a:latin typeface="+mn-lt"/>
                          <a:ea typeface="+mn-ea"/>
                          <a:cs typeface="+mn-cs"/>
                        </a:rPr>
                        <a:t>ورشة</a:t>
                      </a:r>
                      <a:r>
                        <a:rPr lang="ar-DZ" sz="2800" b="1" kern="1200" baseline="0" dirty="0" smtClean="0">
                          <a:ln w="0"/>
                          <a:gradFill flip="none">
                            <a:gsLst>
                              <a:gs pos="0">
                                <a:schemeClr val="accent1">
                                  <a:tint val="75000"/>
                                  <a:shade val="75000"/>
                                  <a:satMod val="170000"/>
                                </a:schemeClr>
                              </a:gs>
                              <a:gs pos="49000">
                                <a:schemeClr val="accent1">
                                  <a:tint val="88000"/>
                                  <a:shade val="65000"/>
                                  <a:satMod val="172000"/>
                                </a:schemeClr>
                              </a:gs>
                              <a:gs pos="50000">
                                <a:schemeClr val="accent1">
                                  <a:shade val="65000"/>
                                  <a:satMod val="130000"/>
                                </a:schemeClr>
                              </a:gs>
                              <a:gs pos="92000">
                                <a:schemeClr val="accent1">
                                  <a:shade val="50000"/>
                                  <a:satMod val="120000"/>
                                </a:schemeClr>
                              </a:gs>
                              <a:gs pos="100000">
                                <a:schemeClr val="accent1">
                                  <a:shade val="48000"/>
                                  <a:satMod val="12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reflection blurRad="12700" stA="50000" endPos="50000" dist="5000" dir="5400000" sy="-100000" rotWithShape="0"/>
                          </a:effectLst>
                          <a:latin typeface="+mn-lt"/>
                          <a:ea typeface="+mn-ea"/>
                          <a:cs typeface="+mn-cs"/>
                        </a:rPr>
                        <a:t> 02 التدرب على وضع أهداف ذكية</a:t>
                      </a:r>
                      <a:endParaRPr lang="ar-DZ" sz="2800" b="1" kern="1200" dirty="0">
                        <a:ln w="0"/>
                        <a:gradFill flip="none">
                          <a:gsLst>
                            <a:gs pos="0">
                              <a:schemeClr val="accent1">
                                <a:tint val="75000"/>
                                <a:shade val="75000"/>
                                <a:satMod val="170000"/>
                              </a:schemeClr>
                            </a:gs>
                            <a:gs pos="49000">
                              <a:schemeClr val="accent1">
                                <a:tint val="88000"/>
                                <a:shade val="65000"/>
                                <a:satMod val="172000"/>
                              </a:schemeClr>
                            </a:gs>
                            <a:gs pos="50000">
                              <a:schemeClr val="accent1">
                                <a:shade val="65000"/>
                                <a:satMod val="130000"/>
                              </a:schemeClr>
                            </a:gs>
                            <a:gs pos="92000">
                              <a:schemeClr val="accent1">
                                <a:shade val="50000"/>
                                <a:satMod val="120000"/>
                              </a:schemeClr>
                            </a:gs>
                            <a:gs pos="100000">
                              <a:schemeClr val="accent1">
                                <a:shade val="48000"/>
                                <a:satMod val="120000"/>
                              </a:schemeClr>
                            </a:gs>
                          </a:gsLst>
                          <a:lin ang="5400000"/>
                        </a:gradFill>
                        <a:effectLst>
                          <a:reflection blurRad="12700" stA="50000" endPos="50000" dist="5000" dir="5400000" sy="-100000" rotWithShape="0"/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DZ" b="1" dirty="0" smtClean="0"/>
                        <a:t>12:30-13:30</a:t>
                      </a:r>
                      <a:endParaRPr lang="ar-DZ" b="1" dirty="0"/>
                    </a:p>
                  </a:txBody>
                  <a:tcPr anchor="ctr"/>
                </a:tc>
              </a:tr>
              <a:tr h="782472">
                <a:tc>
                  <a:txBody>
                    <a:bodyPr/>
                    <a:lstStyle/>
                    <a:p>
                      <a:pPr algn="ctr" rtl="1"/>
                      <a:r>
                        <a:rPr lang="ar-DZ" sz="2400" b="1" dirty="0" smtClean="0">
                          <a:solidFill>
                            <a:srgbClr val="00B0F0"/>
                          </a:solidFill>
                        </a:rPr>
                        <a:t>06</a:t>
                      </a:r>
                      <a:endParaRPr lang="ar-DZ" sz="2400" b="1" dirty="0">
                        <a:solidFill>
                          <a:srgbClr val="00B0F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rtl="1"/>
                      <a:r>
                        <a:rPr lang="ar-DZ" sz="2800" b="1" kern="1200" dirty="0" smtClean="0">
                          <a:ln w="0"/>
                          <a:gradFill flip="none">
                            <a:gsLst>
                              <a:gs pos="0">
                                <a:schemeClr val="accent1">
                                  <a:tint val="75000"/>
                                  <a:shade val="75000"/>
                                  <a:satMod val="170000"/>
                                </a:schemeClr>
                              </a:gs>
                              <a:gs pos="49000">
                                <a:schemeClr val="accent1">
                                  <a:tint val="88000"/>
                                  <a:shade val="65000"/>
                                  <a:satMod val="172000"/>
                                </a:schemeClr>
                              </a:gs>
                              <a:gs pos="50000">
                                <a:schemeClr val="accent1">
                                  <a:shade val="65000"/>
                                  <a:satMod val="130000"/>
                                </a:schemeClr>
                              </a:gs>
                              <a:gs pos="92000">
                                <a:schemeClr val="accent1">
                                  <a:shade val="50000"/>
                                  <a:satMod val="120000"/>
                                </a:schemeClr>
                              </a:gs>
                              <a:gs pos="100000">
                                <a:schemeClr val="accent1">
                                  <a:shade val="48000"/>
                                  <a:satMod val="12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reflection blurRad="12700" stA="50000" endPos="50000" dist="5000" dir="5400000" sy="-100000" rotWithShape="0"/>
                          </a:effectLst>
                          <a:latin typeface="+mn-lt"/>
                          <a:ea typeface="+mn-ea"/>
                          <a:cs typeface="+mn-cs"/>
                        </a:rPr>
                        <a:t>فترة</a:t>
                      </a:r>
                      <a:r>
                        <a:rPr lang="ar-DZ" sz="2800" b="1" kern="1200" baseline="0" dirty="0" smtClean="0">
                          <a:ln w="0"/>
                          <a:gradFill flip="none">
                            <a:gsLst>
                              <a:gs pos="0">
                                <a:schemeClr val="accent1">
                                  <a:tint val="75000"/>
                                  <a:shade val="75000"/>
                                  <a:satMod val="170000"/>
                                </a:schemeClr>
                              </a:gs>
                              <a:gs pos="49000">
                                <a:schemeClr val="accent1">
                                  <a:tint val="88000"/>
                                  <a:shade val="65000"/>
                                  <a:satMod val="172000"/>
                                </a:schemeClr>
                              </a:gs>
                              <a:gs pos="50000">
                                <a:schemeClr val="accent1">
                                  <a:shade val="65000"/>
                                  <a:satMod val="130000"/>
                                </a:schemeClr>
                              </a:gs>
                              <a:gs pos="92000">
                                <a:schemeClr val="accent1">
                                  <a:shade val="50000"/>
                                  <a:satMod val="120000"/>
                                </a:schemeClr>
                              </a:gs>
                              <a:gs pos="100000">
                                <a:schemeClr val="accent1">
                                  <a:shade val="48000"/>
                                  <a:satMod val="12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reflection blurRad="12700" stA="50000" endPos="50000" dist="5000" dir="5400000" sy="-100000" rotWithShape="0"/>
                          </a:effectLst>
                          <a:latin typeface="+mn-lt"/>
                          <a:ea typeface="+mn-ea"/>
                          <a:cs typeface="+mn-cs"/>
                        </a:rPr>
                        <a:t> مناقشة</a:t>
                      </a:r>
                      <a:endParaRPr lang="ar-DZ" sz="2800" b="1" kern="1200" dirty="0">
                        <a:ln w="0"/>
                        <a:gradFill flip="none">
                          <a:gsLst>
                            <a:gs pos="0">
                              <a:schemeClr val="accent1">
                                <a:tint val="75000"/>
                                <a:shade val="75000"/>
                                <a:satMod val="170000"/>
                              </a:schemeClr>
                            </a:gs>
                            <a:gs pos="49000">
                              <a:schemeClr val="accent1">
                                <a:tint val="88000"/>
                                <a:shade val="65000"/>
                                <a:satMod val="172000"/>
                              </a:schemeClr>
                            </a:gs>
                            <a:gs pos="50000">
                              <a:schemeClr val="accent1">
                                <a:shade val="65000"/>
                                <a:satMod val="130000"/>
                              </a:schemeClr>
                            </a:gs>
                            <a:gs pos="92000">
                              <a:schemeClr val="accent1">
                                <a:shade val="50000"/>
                                <a:satMod val="120000"/>
                              </a:schemeClr>
                            </a:gs>
                            <a:gs pos="100000">
                              <a:schemeClr val="accent1">
                                <a:shade val="48000"/>
                                <a:satMod val="120000"/>
                              </a:schemeClr>
                            </a:gs>
                          </a:gsLst>
                          <a:lin ang="5400000"/>
                        </a:gradFill>
                        <a:effectLst>
                          <a:reflection blurRad="12700" stA="50000" endPos="50000" dist="5000" dir="5400000" sy="-100000" rotWithShape="0"/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DZ" b="1" dirty="0" smtClean="0"/>
                        <a:t>13:30-14:00</a:t>
                      </a: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2" name="مستطيل 1"/>
          <p:cNvSpPr/>
          <p:nvPr/>
        </p:nvSpPr>
        <p:spPr>
          <a:xfrm>
            <a:off x="5154923" y="0"/>
            <a:ext cx="291938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DZ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اليوم الثاني:</a:t>
            </a:r>
            <a:endParaRPr lang="ar-SA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25381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rcuit">
  <a:themeElements>
    <a:clrScheme name="Circuit">
      <a:dk1>
        <a:sysClr val="windowText" lastClr="000000"/>
      </a:dk1>
      <a:lt1>
        <a:sysClr val="window" lastClr="FFFFFF"/>
      </a:lt1>
      <a:dk2>
        <a:srgbClr val="134770"/>
      </a:dk2>
      <a:lt2>
        <a:srgbClr val="82FFFF"/>
      </a:lt2>
      <a:accent1>
        <a:srgbClr val="9ACD4C"/>
      </a:accent1>
      <a:accent2>
        <a:srgbClr val="FAA93A"/>
      </a:accent2>
      <a:accent3>
        <a:srgbClr val="D35940"/>
      </a:accent3>
      <a:accent4>
        <a:srgbClr val="B258D3"/>
      </a:accent4>
      <a:accent5>
        <a:srgbClr val="63A0CC"/>
      </a:accent5>
      <a:accent6>
        <a:srgbClr val="8AC4A7"/>
      </a:accent6>
      <a:hlink>
        <a:srgbClr val="B8FA56"/>
      </a:hlink>
      <a:folHlink>
        <a:srgbClr val="7AF8CC"/>
      </a:folHlink>
    </a:clrScheme>
    <a:fontScheme name="Circuit">
      <a:maj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ircuit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Circuit" id="{0AC2F7E7-15F5-431C-B2A2-456FE929F56C}" vid="{0911B802-464C-4241-8DD9-B60FF88E379F}"/>
    </a:ext>
  </a:extLst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Circuit</Template>
  <TotalTime>248</TotalTime>
  <Words>124</Words>
  <Application>Microsoft Office PowerPoint</Application>
  <PresentationFormat>مخصص</PresentationFormat>
  <Paragraphs>54</Paragraphs>
  <Slides>4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4</vt:i4>
      </vt:variant>
    </vt:vector>
  </HeadingPairs>
  <TitlesOfParts>
    <vt:vector size="5" baseType="lpstr">
      <vt:lpstr>Circuit</vt:lpstr>
      <vt:lpstr>برنامج اليومين التكوينيين ضمن المرافقة البيداغوجية لفائدة الأستاذ حديث التوظيف</vt:lpstr>
      <vt:lpstr>البرنامج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UTILISATEUR</dc:creator>
  <cp:lastModifiedBy>UTILISATEUR</cp:lastModifiedBy>
  <cp:revision>29</cp:revision>
  <dcterms:created xsi:type="dcterms:W3CDTF">2014-08-26T23:43:54Z</dcterms:created>
  <dcterms:modified xsi:type="dcterms:W3CDTF">2017-03-10T22:27:43Z</dcterms:modified>
</cp:coreProperties>
</file>