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7" r:id="rId5"/>
    <p:sldId id="272" r:id="rId6"/>
    <p:sldId id="274" r:id="rId7"/>
    <p:sldId id="275" r:id="rId8"/>
    <p:sldId id="271" r:id="rId9"/>
    <p:sldId id="262" r:id="rId10"/>
    <p:sldId id="276" r:id="rId11"/>
    <p:sldId id="279" r:id="rId12"/>
    <p:sldId id="277" r:id="rId13"/>
    <p:sldId id="278" r:id="rId14"/>
    <p:sldId id="280" r:id="rId15"/>
    <p:sldId id="281" r:id="rId16"/>
    <p:sldId id="282" r:id="rId17"/>
    <p:sldId id="28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-61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272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/>
            </a:lvl1pPr>
          </a:lstStyle>
          <a:p>
            <a:pPr algn="r" rtl="1"/>
            <a:fld id="{D63D5444-F62C-42C3-A75A-D9DBA807730F}" type="datetimeFigureOut">
              <a:rPr lang="ar-SA" smtClean="0">
                <a:latin typeface="Tahoma" panose="020B0604030504040204" pitchFamily="34" charset="0"/>
              </a:rPr>
              <a:t>12/06/1438</a:t>
            </a:fld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/>
            </a:lvl1pPr>
          </a:lstStyle>
          <a:p>
            <a:pPr algn="r" rtl="1"/>
            <a:fld id="{84A4F617-7A30-41D4-AB86-5D833C98E18B}" type="slidenum">
              <a:rPr lang="ar-SA" smtClean="0">
                <a:latin typeface="Tahoma" panose="020B0604030504040204" pitchFamily="34" charset="0"/>
              </a:rPr>
              <a:t>‹#›</a:t>
            </a:fld>
            <a:endParaRPr lang="ar-SA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>
                <a:latin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latinLnBrk="0">
              <a:defRPr lang="ar-SA" sz="1200">
                <a:latin typeface="Tahoma" panose="020B0604030504040204" pitchFamily="34" charset="0"/>
              </a:defRPr>
            </a:lvl1pPr>
          </a:lstStyle>
          <a:p>
            <a:pPr rtl="1"/>
            <a:fld id="{12CAA1FA-7B6A-47D2-8D61-F225D71B51FF}" type="datetimeFigureOut">
              <a:rPr lang="ar-SA" smtClean="0"/>
              <a:pPr rtl="1"/>
              <a:t>12/06/1438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algn="r" rtl="1"/>
            <a:endParaRPr lang="ar-SA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algn="r" rtl="1"/>
            <a:r>
              <a:rPr lang="ar-SA" dirty="0"/>
              <a:t>انقر لتحرير أنماط النص الرئيسي</a:t>
            </a:r>
          </a:p>
          <a:p>
            <a:pPr lvl="1" algn="r" rtl="1"/>
            <a:r>
              <a:rPr lang="ar-SA" dirty="0"/>
              <a:t>المستوى الثاني</a:t>
            </a:r>
          </a:p>
          <a:p>
            <a:pPr lvl="2" algn="r" rtl="1"/>
            <a:r>
              <a:rPr lang="ar-SA" dirty="0"/>
              <a:t>المستوى الثالث</a:t>
            </a:r>
          </a:p>
          <a:p>
            <a:pPr lvl="3" algn="r" rtl="1"/>
            <a:r>
              <a:rPr lang="ar-SA" dirty="0"/>
              <a:t>المستوى الرابع</a:t>
            </a:r>
          </a:p>
          <a:p>
            <a:pPr lvl="4" algn="r" rtl="1"/>
            <a:r>
              <a:rPr lang="ar-SA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>
                <a:latin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latinLnBrk="0">
              <a:defRPr lang="ar-SA" sz="1200">
                <a:latin typeface="Tahoma" panose="020B0604030504040204" pitchFamily="34" charset="0"/>
              </a:defRPr>
            </a:lvl1pPr>
          </a:lstStyle>
          <a:p>
            <a:pPr rtl="1"/>
            <a:fld id="{1B9A179D-2D27-49E2-B022-8EDDA2EFE682}" type="slidenum">
              <a:rPr lang="ar-SA" smtClean="0"/>
              <a:pPr rtl="1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0" eaLnBrk="1" latinLnBrk="0" hangingPunct="1">
      <a:defRPr lang="ar-SA"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r" defTabSz="914400" rtl="0" eaLnBrk="1" latinLnBrk="0" hangingPunct="1">
      <a:defRPr lang="ar-SA"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r" defTabSz="914400" rtl="0" eaLnBrk="1" latinLnBrk="0" hangingPunct="1">
      <a:defRPr lang="ar-SA"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r" defTabSz="914400" rtl="0" eaLnBrk="1" latinLnBrk="0" hangingPunct="1">
      <a:defRPr lang="ar-SA"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r" defTabSz="914400" rtl="0" eaLnBrk="1" latinLnBrk="0" hangingPunct="1">
      <a:defRPr lang="ar-SA"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0" eaLnBrk="1" latinLnBrk="0" hangingPunct="1">
      <a:defRPr lang="ar-SA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 userDrawn="1"/>
        </p:nvGrpSpPr>
        <p:grpSpPr>
          <a:xfrm flipH="1">
            <a:off x="0" y="0"/>
            <a:ext cx="4241347" cy="6858000"/>
            <a:chOff x="7950653" y="0"/>
            <a:chExt cx="4241347" cy="6858000"/>
          </a:xfrm>
        </p:grpSpPr>
        <p:sp>
          <p:nvSpPr>
            <p:cNvPr id="12" name="شكل حر 11"/>
            <p:cNvSpPr>
              <a:spLocks noChangeArrowheads="1"/>
            </p:cNvSpPr>
            <p:nvPr/>
          </p:nvSpPr>
          <p:spPr bwMode="white">
            <a:xfrm>
              <a:off x="8429022" y="0"/>
              <a:ext cx="3762978" cy="6858000"/>
            </a:xfrm>
            <a:custGeom>
              <a:avLst/>
              <a:gdLst>
                <a:gd name="connsiteX0" fmla="*/ 0 w 3762978"/>
                <a:gd name="connsiteY0" fmla="*/ 0 h 6858000"/>
                <a:gd name="connsiteX1" fmla="*/ 3762978 w 3762978"/>
                <a:gd name="connsiteY1" fmla="*/ 0 h 6858000"/>
                <a:gd name="connsiteX2" fmla="*/ 3762978 w 3762978"/>
                <a:gd name="connsiteY2" fmla="*/ 6858000 h 6858000"/>
                <a:gd name="connsiteX3" fmla="*/ 338667 w 3762978"/>
                <a:gd name="connsiteY3" fmla="*/ 6858000 h 6858000"/>
                <a:gd name="connsiteX4" fmla="*/ 1189567 w 3762978"/>
                <a:gd name="connsiteY4" fmla="*/ 433705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978" h="6858000">
                  <a:moveTo>
                    <a:pt x="0" y="0"/>
                  </a:moveTo>
                  <a:lnTo>
                    <a:pt x="3762978" y="0"/>
                  </a:lnTo>
                  <a:lnTo>
                    <a:pt x="3762978" y="6858000"/>
                  </a:lnTo>
                  <a:lnTo>
                    <a:pt x="338667" y="6858000"/>
                  </a:lnTo>
                  <a:lnTo>
                    <a:pt x="1189567" y="43370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8145385" y="0"/>
              <a:ext cx="1672169" cy="6858000"/>
            </a:xfrm>
            <a:custGeom>
              <a:avLst/>
              <a:gdLst/>
              <a:ahLst/>
              <a:cxnLst/>
              <a:rect l="l" t="t" r="r" b="b"/>
              <a:pathLst>
                <a:path w="1254127" h="6858000">
                  <a:moveTo>
                    <a:pt x="0" y="0"/>
                  </a:moveTo>
                  <a:lnTo>
                    <a:pt x="365127" y="0"/>
                  </a:lnTo>
                  <a:lnTo>
                    <a:pt x="1254127" y="4337050"/>
                  </a:lnTo>
                  <a:lnTo>
                    <a:pt x="619127" y="6858000"/>
                  </a:lnTo>
                  <a:lnTo>
                    <a:pt x="257175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7950653" y="0"/>
              <a:ext cx="1528232" cy="6858000"/>
            </a:xfrm>
            <a:custGeom>
              <a:avLst/>
              <a:gdLst/>
              <a:ahLst/>
              <a:cxnLst/>
              <a:rect l="l" t="t" r="r" b="b"/>
              <a:pathLst>
                <a:path w="1146174" h="6858000">
                  <a:moveTo>
                    <a:pt x="0" y="0"/>
                  </a:moveTo>
                  <a:lnTo>
                    <a:pt x="253999" y="0"/>
                  </a:lnTo>
                  <a:lnTo>
                    <a:pt x="1146174" y="4337050"/>
                  </a:lnTo>
                  <a:lnTo>
                    <a:pt x="511174" y="6858000"/>
                  </a:lnTo>
                  <a:lnTo>
                    <a:pt x="254000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177800" dist="50800" dir="10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781144" y="1873584"/>
            <a:ext cx="6400800" cy="2560320"/>
          </a:xfrm>
        </p:spPr>
        <p:txBody>
          <a:bodyPr anchor="b">
            <a:normAutofit/>
          </a:bodyPr>
          <a:lstStyle>
            <a:lvl1pPr algn="r" latinLnBrk="0">
              <a:defRPr lang="ar-SA" sz="4000">
                <a:solidFill>
                  <a:schemeClr val="tx1"/>
                </a:solidFill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781144" y="4572000"/>
            <a:ext cx="6400800" cy="1600200"/>
          </a:xfrm>
        </p:spPr>
        <p:txBody>
          <a:bodyPr/>
          <a:lstStyle>
            <a:lvl1pPr marL="0" indent="0" algn="r" latinLnBrk="0">
              <a:spcBef>
                <a:spcPts val="1200"/>
              </a:spcBef>
              <a:buNone/>
              <a:defRPr lang="ar-SA" sz="2400"/>
            </a:lvl1pPr>
            <a:lvl2pPr marL="457200" indent="0" algn="r" latinLnBrk="0">
              <a:buNone/>
              <a:defRPr lang="ar-SA" sz="2000"/>
            </a:lvl2pPr>
            <a:lvl3pPr marL="914400" indent="0" algn="r" latinLnBrk="0">
              <a:buNone/>
              <a:defRPr lang="ar-SA" sz="1800"/>
            </a:lvl3pPr>
            <a:lvl4pPr marL="1371600" indent="0" algn="r" latinLnBrk="0">
              <a:buNone/>
              <a:defRPr lang="ar-SA" sz="1600"/>
            </a:lvl4pPr>
            <a:lvl5pPr marL="1828800" indent="0" algn="r" latinLnBrk="0">
              <a:buNone/>
              <a:defRPr lang="ar-SA" sz="1600"/>
            </a:lvl5pPr>
            <a:lvl6pPr marL="2286000" indent="0" algn="r" latinLnBrk="0">
              <a:buNone/>
              <a:defRPr lang="ar-SA" sz="1600"/>
            </a:lvl6pPr>
            <a:lvl7pPr marL="2743200" indent="0" algn="r" latinLnBrk="0">
              <a:buNone/>
              <a:defRPr lang="ar-SA" sz="1600"/>
            </a:lvl7pPr>
            <a:lvl8pPr marL="3200400" indent="0" algn="r" latinLnBrk="0">
              <a:buNone/>
              <a:defRPr lang="ar-SA" sz="1600"/>
            </a:lvl8pPr>
            <a:lvl9pPr marL="3657600" indent="0" algn="r" latinLnBrk="0">
              <a:buNone/>
              <a:defRPr lang="ar-SA" sz="1600"/>
            </a:lvl9pPr>
          </a:lstStyle>
          <a:p>
            <a:pPr algn="r" rtl="1"/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295399" y="1828801"/>
            <a:ext cx="6172200" cy="4343400"/>
          </a:xfrm>
        </p:spPr>
        <p:txBody>
          <a:bodyPr tIns="274320">
            <a:normAutofit/>
          </a:bodyPr>
          <a:lstStyle>
            <a:lvl1pPr marL="0" indent="0" algn="r" latinLnBrk="0">
              <a:buNone/>
              <a:defRPr lang="ar-SA" sz="24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879080" y="1828800"/>
            <a:ext cx="3017520" cy="4343400"/>
          </a:xfrm>
        </p:spPr>
        <p:txBody>
          <a:bodyPr anchor="ctr">
            <a:normAutofit/>
          </a:bodyPr>
          <a:lstStyle>
            <a:lvl1pPr marL="0" indent="0" algn="r" latinLnBrk="0">
              <a:spcBef>
                <a:spcPts val="1200"/>
              </a:spcBef>
              <a:buNone/>
              <a:defRPr lang="ar-SA" sz="2000"/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9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تان ب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1800">
                <a:solidFill>
                  <a:schemeClr val="bg1"/>
                </a:solidFill>
              </a:defRPr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dirty="0">
              <a:latin typeface="Tahoma" panose="020B0604030504040204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sz="1800" dirty="0">
              <a:latin typeface="Tahoma" panose="020B0604030504040204" pitchFamily="34" charset="0"/>
            </a:endParaRPr>
          </a:p>
        </p:txBody>
      </p:sp>
      <p:sp>
        <p:nvSpPr>
          <p:cNvPr id="13" name="عنصر نائب للنص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 algn="r" latinLnBrk="0">
              <a:spcBef>
                <a:spcPts val="0"/>
              </a:spcBef>
              <a:buNone/>
              <a:defRPr lang="ar-SA" sz="1800">
                <a:solidFill>
                  <a:schemeClr val="bg1"/>
                </a:solidFill>
              </a:defRPr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r" latinLnBrk="0">
              <a:buNone/>
              <a:defRPr lang="ar-SA" sz="24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8" name="عنصر نائب للصورة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r" latinLnBrk="0">
              <a:buNone/>
              <a:defRPr lang="ar-SA" sz="2400"/>
            </a:lvl1pPr>
            <a:lvl2pPr marL="457200" indent="0" algn="r" latinLnBrk="0">
              <a:buNone/>
              <a:defRPr lang="ar-SA" sz="2800"/>
            </a:lvl2pPr>
            <a:lvl3pPr marL="914400" indent="0" algn="r" latinLnBrk="0">
              <a:buNone/>
              <a:defRPr lang="ar-SA" sz="2400"/>
            </a:lvl3pPr>
            <a:lvl4pPr marL="1371600" indent="0" algn="r" latinLnBrk="0">
              <a:buNone/>
              <a:defRPr lang="ar-SA" sz="2000"/>
            </a:lvl4pPr>
            <a:lvl5pPr marL="1828800" indent="0" algn="r" latinLnBrk="0">
              <a:buNone/>
              <a:defRPr lang="ar-SA" sz="2000"/>
            </a:lvl5pPr>
            <a:lvl6pPr marL="2286000" indent="0" algn="r" latinLnBrk="0">
              <a:buNone/>
              <a:defRPr lang="ar-SA" sz="2000"/>
            </a:lvl6pPr>
            <a:lvl7pPr marL="2743200" indent="0" algn="r" latinLnBrk="0">
              <a:buNone/>
              <a:defRPr lang="ar-SA" sz="2000"/>
            </a:lvl7pPr>
            <a:lvl8pPr marL="3200400" indent="0" algn="r" latinLnBrk="0">
              <a:buNone/>
              <a:defRPr lang="ar-SA" sz="2000"/>
            </a:lvl8pPr>
            <a:lvl9pPr marL="3657600" indent="0" algn="r" latinLnBrk="0">
              <a:buNone/>
              <a:defRPr lang="ar-SA" sz="2000"/>
            </a:lvl9pPr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14" name="عنصر نائب للتاريخ 3"/>
          <p:cNvSpPr>
            <a:spLocks noGrp="1"/>
          </p:cNvSpPr>
          <p:nvPr>
            <p:ph type="dt" sz="half" idx="15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1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1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العمودي 2"/>
          <p:cNvSpPr>
            <a:spLocks noGrp="1"/>
          </p:cNvSpPr>
          <p:nvPr>
            <p:ph type="body" orient="vert" idx="1"/>
          </p:nvPr>
        </p:nvSpPr>
        <p:spPr>
          <a:xfrm rot="10800000">
            <a:off x="1295400" y="1828800"/>
            <a:ext cx="9601200" cy="4343400"/>
          </a:xfrm>
        </p:spPr>
        <p:txBody>
          <a:bodyPr vert="eaVert"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 rot="16200000" flipH="1">
            <a:off x="-2220709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 rot="16200000" flipH="1">
            <a:off x="-989089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 rot="16200000" flipH="1">
            <a:off x="-909472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2" name="عنوان عمودي 1"/>
          <p:cNvSpPr>
            <a:spLocks noGrp="1"/>
          </p:cNvSpPr>
          <p:nvPr userDrawn="1">
            <p:ph type="title" orient="vert"/>
          </p:nvPr>
        </p:nvSpPr>
        <p:spPr>
          <a:xfrm rot="10800000">
            <a:off x="1303540" y="685800"/>
            <a:ext cx="1033272" cy="5486400"/>
          </a:xfrm>
        </p:spPr>
        <p:txBody>
          <a:bodyPr vert="eaVert"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 dirty="0"/>
          </a:p>
        </p:txBody>
      </p:sp>
      <p:sp>
        <p:nvSpPr>
          <p:cNvPr id="3" name="عنصر نائب للنص العمودي 2"/>
          <p:cNvSpPr>
            <a:spLocks noGrp="1"/>
          </p:cNvSpPr>
          <p:nvPr userDrawn="1">
            <p:ph type="body" orient="vert" idx="1"/>
          </p:nvPr>
        </p:nvSpPr>
        <p:spPr>
          <a:xfrm rot="10800000">
            <a:off x="2919846" y="685800"/>
            <a:ext cx="7976754" cy="5486400"/>
          </a:xfrm>
        </p:spPr>
        <p:txBody>
          <a:bodyPr vert="eaVert"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10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11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12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 rtl="1">
              <a:defRPr/>
            </a:lvl1pPr>
            <a:lvl2pPr algn="l" rtl="1">
              <a:defRPr/>
            </a:lvl2pPr>
            <a:lvl3pPr algn="l" rtl="1">
              <a:defRPr/>
            </a:lvl3pPr>
            <a:lvl4pPr algn="l" rtl="1">
              <a:defRPr/>
            </a:lvl4pPr>
            <a:lvl5pPr algn="l" rtl="1">
              <a:defRPr/>
            </a:lvl5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7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8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شريحة عنوان ب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 userDrawn="1"/>
        </p:nvGrpSpPr>
        <p:grpSpPr>
          <a:xfrm flipH="1">
            <a:off x="0" y="0"/>
            <a:ext cx="6129863" cy="6858000"/>
            <a:chOff x="6062136" y="0"/>
            <a:chExt cx="6129863" cy="6858000"/>
          </a:xfrm>
        </p:grpSpPr>
        <p:sp>
          <p:nvSpPr>
            <p:cNvPr id="10" name="مستطيل 5"/>
            <p:cNvSpPr>
              <a:spLocks noChangeArrowheads="1"/>
            </p:cNvSpPr>
            <p:nvPr/>
          </p:nvSpPr>
          <p:spPr bwMode="white">
            <a:xfrm>
              <a:off x="6540503" y="0"/>
              <a:ext cx="5651496" cy="6858000"/>
            </a:xfrm>
            <a:custGeom>
              <a:avLst/>
              <a:gdLst/>
              <a:ahLst/>
              <a:cxnLst/>
              <a:rect l="l" t="t" r="r" b="b"/>
              <a:pathLst>
                <a:path w="4238622" h="6858000">
                  <a:moveTo>
                    <a:pt x="0" y="0"/>
                  </a:moveTo>
                  <a:lnTo>
                    <a:pt x="4086222" y="0"/>
                  </a:lnTo>
                  <a:lnTo>
                    <a:pt x="4237035" y="0"/>
                  </a:lnTo>
                  <a:lnTo>
                    <a:pt x="4238622" y="0"/>
                  </a:lnTo>
                  <a:lnTo>
                    <a:pt x="4238622" y="6858000"/>
                  </a:lnTo>
                  <a:lnTo>
                    <a:pt x="4237035" y="6858000"/>
                  </a:lnTo>
                  <a:lnTo>
                    <a:pt x="4086222" y="6858000"/>
                  </a:lnTo>
                  <a:lnTo>
                    <a:pt x="254000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11" name="شكل حر 6"/>
            <p:cNvSpPr>
              <a:spLocks/>
            </p:cNvSpPr>
            <p:nvPr/>
          </p:nvSpPr>
          <p:spPr bwMode="auto">
            <a:xfrm>
              <a:off x="6256868" y="0"/>
              <a:ext cx="1672169" cy="6858000"/>
            </a:xfrm>
            <a:custGeom>
              <a:avLst/>
              <a:gdLst/>
              <a:ahLst/>
              <a:cxnLst/>
              <a:rect l="l" t="t" r="r" b="b"/>
              <a:pathLst>
                <a:path w="1254127" h="6858000">
                  <a:moveTo>
                    <a:pt x="0" y="0"/>
                  </a:moveTo>
                  <a:lnTo>
                    <a:pt x="365127" y="0"/>
                  </a:lnTo>
                  <a:lnTo>
                    <a:pt x="1254127" y="4337050"/>
                  </a:lnTo>
                  <a:lnTo>
                    <a:pt x="619127" y="6858000"/>
                  </a:lnTo>
                  <a:lnTo>
                    <a:pt x="257175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12" name="شكل حر 7"/>
            <p:cNvSpPr>
              <a:spLocks/>
            </p:cNvSpPr>
            <p:nvPr/>
          </p:nvSpPr>
          <p:spPr bwMode="auto">
            <a:xfrm>
              <a:off x="6062136" y="0"/>
              <a:ext cx="1528232" cy="6858000"/>
            </a:xfrm>
            <a:custGeom>
              <a:avLst/>
              <a:gdLst/>
              <a:ahLst/>
              <a:cxnLst/>
              <a:rect l="l" t="t" r="r" b="b"/>
              <a:pathLst>
                <a:path w="1146174" h="6858000">
                  <a:moveTo>
                    <a:pt x="0" y="0"/>
                  </a:moveTo>
                  <a:lnTo>
                    <a:pt x="253999" y="0"/>
                  </a:lnTo>
                  <a:lnTo>
                    <a:pt x="1146174" y="4337050"/>
                  </a:lnTo>
                  <a:lnTo>
                    <a:pt x="511174" y="6858000"/>
                  </a:lnTo>
                  <a:lnTo>
                    <a:pt x="254000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177800" dist="50800" dir="10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513414" y="1833052"/>
            <a:ext cx="5120640" cy="2560320"/>
          </a:xfrm>
        </p:spPr>
        <p:txBody>
          <a:bodyPr anchor="b">
            <a:normAutofit/>
          </a:bodyPr>
          <a:lstStyle>
            <a:lvl1pPr algn="r" latinLnBrk="0">
              <a:defRPr lang="ar-SA" sz="4000">
                <a:solidFill>
                  <a:schemeClr val="tx1"/>
                </a:solidFill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513414" y="4572000"/>
            <a:ext cx="5120640" cy="1600200"/>
          </a:xfrm>
        </p:spPr>
        <p:txBody>
          <a:bodyPr/>
          <a:lstStyle>
            <a:lvl1pPr marL="0" indent="0" algn="r" latinLnBrk="0">
              <a:buNone/>
              <a:defRPr lang="ar-SA" sz="2400"/>
            </a:lvl1pPr>
            <a:lvl2pPr marL="457200" indent="0" algn="r" latinLnBrk="0">
              <a:buNone/>
              <a:defRPr lang="ar-SA" sz="2000"/>
            </a:lvl2pPr>
            <a:lvl3pPr marL="914400" indent="0" algn="r" latinLnBrk="0">
              <a:buNone/>
              <a:defRPr lang="ar-SA" sz="1800"/>
            </a:lvl3pPr>
            <a:lvl4pPr marL="1371600" indent="0" algn="r" latinLnBrk="0">
              <a:buNone/>
              <a:defRPr lang="ar-SA" sz="1600"/>
            </a:lvl4pPr>
            <a:lvl5pPr marL="1828800" indent="0" algn="r" latinLnBrk="0">
              <a:buNone/>
              <a:defRPr lang="ar-SA" sz="1600"/>
            </a:lvl5pPr>
            <a:lvl6pPr marL="2286000" indent="0" algn="r" latinLnBrk="0">
              <a:buNone/>
              <a:defRPr lang="ar-SA" sz="1600"/>
            </a:lvl6pPr>
            <a:lvl7pPr marL="2743200" indent="0" algn="r" latinLnBrk="0">
              <a:buNone/>
              <a:defRPr lang="ar-SA" sz="1600"/>
            </a:lvl7pPr>
            <a:lvl8pPr marL="3200400" indent="0" algn="r" latinLnBrk="0">
              <a:buNone/>
              <a:defRPr lang="ar-SA" sz="1600"/>
            </a:lvl8pPr>
            <a:lvl9pPr marL="3657600" indent="0" algn="r" latinLnBrk="0">
              <a:buNone/>
              <a:defRPr lang="ar-SA" sz="1600"/>
            </a:lvl9pPr>
          </a:lstStyle>
          <a:p>
            <a:pPr algn="r" rtl="1"/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15" name="عنصر نائب للصورة 14"/>
          <p:cNvSpPr>
            <a:spLocks noGrp="1"/>
          </p:cNvSpPr>
          <p:nvPr>
            <p:ph type="pic" sz="quarter" idx="10"/>
          </p:nvPr>
        </p:nvSpPr>
        <p:spPr>
          <a:xfrm flipH="1">
            <a:off x="2208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r" latinLnBrk="0">
              <a:buNone/>
              <a:defRPr lang="ar-SA" sz="2800">
                <a:solidFill>
                  <a:schemeClr val="bg1"/>
                </a:solidFill>
              </a:defRPr>
            </a:lvl1pPr>
          </a:lstStyle>
          <a:p>
            <a:pPr algn="r" rtl="1"/>
            <a:r>
              <a:rPr lang="ar-SA" smtClean="0"/>
              <a:t>انقر فوق الأيقونة لإضافة صورة</a:t>
            </a:r>
            <a:endParaRPr lang="ar-SA"/>
          </a:p>
        </p:txBody>
      </p:sp>
      <p:sp>
        <p:nvSpPr>
          <p:cNvPr id="16" name="نص إرشادي"/>
          <p:cNvSpPr/>
          <p:nvPr/>
        </p:nvSpPr>
        <p:spPr>
          <a:xfrm>
            <a:off x="-1487175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rtl="1"/>
            <a:r>
              <a:rPr lang="ar-SA" sz="1200" b="1" i="1" dirty="0">
                <a:latin typeface="Tahoma" panose="020B0604030504040204" pitchFamily="34" charset="0"/>
                <a:cs typeface="Tahoma" panose="020B0604030504040204" pitchFamily="34" charset="0"/>
              </a:rPr>
              <a:t>ملاحظة:</a:t>
            </a:r>
          </a:p>
          <a:p>
            <a:pPr algn="r" rtl="1"/>
            <a:r>
              <a:rPr lang="ar-SA" sz="1200" i="1" dirty="0">
                <a:latin typeface="Tahoma" panose="020B0604030504040204" pitchFamily="34" charset="0"/>
                <a:cs typeface="Tahoma" panose="020B0604030504040204" pitchFamily="34" charset="0"/>
              </a:rPr>
              <a:t>لتغيير الصور بهذه الشريحة، حدد الصورة ثم احذفها. ثم انقر فوق أيقونة الصور في العنصر النائب لإدراج صورتك.</a:t>
            </a:r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 userDrawn="1"/>
        </p:nvGrpSpPr>
        <p:grpSpPr>
          <a:xfrm flipH="1">
            <a:off x="0" y="0"/>
            <a:ext cx="3018367" cy="6858000"/>
            <a:chOff x="9173633" y="0"/>
            <a:chExt cx="3018367" cy="6858000"/>
          </a:xfrm>
        </p:grpSpPr>
        <p:sp>
          <p:nvSpPr>
            <p:cNvPr id="7" name="مستطيل 5"/>
            <p:cNvSpPr>
              <a:spLocks noChangeArrowheads="1"/>
            </p:cNvSpPr>
            <p:nvPr/>
          </p:nvSpPr>
          <p:spPr bwMode="white">
            <a:xfrm>
              <a:off x="9622368" y="0"/>
              <a:ext cx="2569632" cy="6858000"/>
            </a:xfrm>
            <a:custGeom>
              <a:avLst/>
              <a:gdLst/>
              <a:ahLst/>
              <a:cxnLst/>
              <a:rect l="l" t="t" r="r" b="b"/>
              <a:pathLst>
                <a:path w="1927224" h="6858000">
                  <a:moveTo>
                    <a:pt x="0" y="0"/>
                  </a:moveTo>
                  <a:lnTo>
                    <a:pt x="1927224" y="0"/>
                  </a:lnTo>
                  <a:lnTo>
                    <a:pt x="1927224" y="6858000"/>
                  </a:lnTo>
                  <a:lnTo>
                    <a:pt x="254000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8" name="شكل حر 6"/>
            <p:cNvSpPr>
              <a:spLocks/>
            </p:cNvSpPr>
            <p:nvPr/>
          </p:nvSpPr>
          <p:spPr bwMode="auto">
            <a:xfrm>
              <a:off x="9237132" y="0"/>
              <a:ext cx="1672169" cy="6858000"/>
            </a:xfrm>
            <a:custGeom>
              <a:avLst/>
              <a:gdLst/>
              <a:ahLst/>
              <a:cxnLst/>
              <a:rect l="l" t="t" r="r" b="b"/>
              <a:pathLst>
                <a:path w="1254127" h="6858000">
                  <a:moveTo>
                    <a:pt x="0" y="0"/>
                  </a:moveTo>
                  <a:lnTo>
                    <a:pt x="365127" y="0"/>
                  </a:lnTo>
                  <a:lnTo>
                    <a:pt x="1254127" y="4337050"/>
                  </a:lnTo>
                  <a:lnTo>
                    <a:pt x="619127" y="6858000"/>
                  </a:lnTo>
                  <a:lnTo>
                    <a:pt x="257175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01600" dist="50800" algn="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9" name="شكل حر 7"/>
            <p:cNvSpPr>
              <a:spLocks/>
            </p:cNvSpPr>
            <p:nvPr/>
          </p:nvSpPr>
          <p:spPr bwMode="auto">
            <a:xfrm>
              <a:off x="9173633" y="0"/>
              <a:ext cx="1460499" cy="6858000"/>
            </a:xfrm>
            <a:custGeom>
              <a:avLst/>
              <a:gdLst/>
              <a:ahLst/>
              <a:cxnLst/>
              <a:rect l="l" t="t" r="r" b="b"/>
              <a:pathLst>
                <a:path w="1095374" h="6858000">
                  <a:moveTo>
                    <a:pt x="0" y="0"/>
                  </a:moveTo>
                  <a:lnTo>
                    <a:pt x="203199" y="0"/>
                  </a:lnTo>
                  <a:lnTo>
                    <a:pt x="1095374" y="4337050"/>
                  </a:lnTo>
                  <a:lnTo>
                    <a:pt x="460374" y="6858000"/>
                  </a:lnTo>
                  <a:lnTo>
                    <a:pt x="257175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01600" dist="50800" algn="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  <p:sp>
          <p:nvSpPr>
            <p:cNvPr id="10" name="شكل حر 7"/>
            <p:cNvSpPr>
              <a:spLocks/>
            </p:cNvSpPr>
            <p:nvPr/>
          </p:nvSpPr>
          <p:spPr bwMode="auto">
            <a:xfrm>
              <a:off x="9173633" y="0"/>
              <a:ext cx="1460499" cy="6858000"/>
            </a:xfrm>
            <a:custGeom>
              <a:avLst/>
              <a:gdLst/>
              <a:ahLst/>
              <a:cxnLst/>
              <a:rect l="l" t="t" r="r" b="b"/>
              <a:pathLst>
                <a:path w="1095374" h="6858000">
                  <a:moveTo>
                    <a:pt x="0" y="0"/>
                  </a:moveTo>
                  <a:lnTo>
                    <a:pt x="203199" y="0"/>
                  </a:lnTo>
                  <a:lnTo>
                    <a:pt x="1095374" y="4337050"/>
                  </a:lnTo>
                  <a:lnTo>
                    <a:pt x="460374" y="6858000"/>
                  </a:lnTo>
                  <a:lnTo>
                    <a:pt x="257175" y="6858000"/>
                  </a:lnTo>
                  <a:lnTo>
                    <a:pt x="892175" y="43370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r" rtl="1"/>
              <a:endParaRPr lang="ar-SA" sz="1800" dirty="0">
                <a:latin typeface="Tahoma" panose="020B0604030504040204" pitchFamily="34" charset="0"/>
              </a:endParaRPr>
            </a:p>
          </p:txBody>
        </p: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93536" y="2914650"/>
            <a:ext cx="8046720" cy="1557338"/>
          </a:xfrm>
        </p:spPr>
        <p:txBody>
          <a:bodyPr anchor="b">
            <a:normAutofit/>
          </a:bodyPr>
          <a:lstStyle>
            <a:lvl1pPr algn="r" latinLnBrk="0">
              <a:defRPr lang="ar-SA" sz="3200">
                <a:solidFill>
                  <a:schemeClr val="tx1"/>
                </a:solidFill>
              </a:defRPr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293536" y="4589463"/>
            <a:ext cx="8046718" cy="1011237"/>
          </a:xfrm>
        </p:spPr>
        <p:txBody>
          <a:bodyPr/>
          <a:lstStyle>
            <a:lvl1pPr marL="0" indent="0" algn="r" latinLnBrk="0">
              <a:spcBef>
                <a:spcPts val="1200"/>
              </a:spcBef>
              <a:buNone/>
              <a:defRPr lang="ar-SA" sz="2400">
                <a:solidFill>
                  <a:schemeClr val="tx1"/>
                </a:solidFill>
              </a:defRPr>
            </a:lvl1pPr>
            <a:lvl2pPr marL="457200" indent="0" algn="r" latinLnBrk="0">
              <a:buNone/>
              <a:defRPr lang="ar-SA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latinLnBrk="0">
              <a:buNone/>
              <a:defRPr lang="ar-SA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latinLnBrk="0">
              <a:buNone/>
              <a:defRPr lang="ar-SA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295399" y="1828799"/>
            <a:ext cx="4572000" cy="4343401"/>
          </a:xfrm>
        </p:spPr>
        <p:txBody>
          <a:bodyPr/>
          <a:lstStyle/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9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 algn="r" latinLnBrk="0">
              <a:buNone/>
              <a:defRPr lang="ar-SA" sz="2600" b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1293464" y="1828800"/>
            <a:ext cx="4572000" cy="847725"/>
          </a:xfrm>
        </p:spPr>
        <p:txBody>
          <a:bodyPr anchor="ctr">
            <a:normAutofit/>
          </a:bodyPr>
          <a:lstStyle>
            <a:lvl1pPr marL="0" indent="0" algn="r" latinLnBrk="0">
              <a:buNone/>
              <a:defRPr lang="ar-SA" sz="2600" b="0"/>
            </a:lvl1pPr>
            <a:lvl2pPr marL="457200" indent="0" algn="r" latinLnBrk="0">
              <a:buNone/>
              <a:defRPr lang="ar-SA" sz="2000" b="1"/>
            </a:lvl2pPr>
            <a:lvl3pPr marL="914400" indent="0" algn="r" latinLnBrk="0">
              <a:buNone/>
              <a:defRPr lang="ar-SA" sz="1800" b="1"/>
            </a:lvl3pPr>
            <a:lvl4pPr marL="1371600" indent="0" algn="r" latinLnBrk="0">
              <a:buNone/>
              <a:defRPr lang="ar-SA" sz="1600" b="1"/>
            </a:lvl4pPr>
            <a:lvl5pPr marL="1828800" indent="0" algn="r" latinLnBrk="0">
              <a:buNone/>
              <a:defRPr lang="ar-SA" sz="1600" b="1"/>
            </a:lvl5pPr>
            <a:lvl6pPr marL="2286000" indent="0" algn="r" latinLnBrk="0">
              <a:buNone/>
              <a:defRPr lang="ar-SA" sz="1600" b="1"/>
            </a:lvl6pPr>
            <a:lvl7pPr marL="2743200" indent="0" algn="r" latinLnBrk="0">
              <a:buNone/>
              <a:defRPr lang="ar-SA" sz="1600" b="1"/>
            </a:lvl7pPr>
            <a:lvl8pPr marL="3200400" indent="0" algn="r" latinLnBrk="0">
              <a:buNone/>
              <a:defRPr lang="ar-SA" sz="1600" b="1"/>
            </a:lvl8pPr>
            <a:lvl9pPr marL="3657600" indent="0" algn="r" latinLnBrk="0">
              <a:buNone/>
              <a:defRPr lang="ar-SA" sz="1600" b="1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10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11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12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6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8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r" latinLnBrk="0">
              <a:defRPr lang="ar-SA" sz="3200"/>
            </a:lvl1pPr>
          </a:lstStyle>
          <a:p>
            <a:pPr algn="r" rtl="1"/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399" y="1828800"/>
            <a:ext cx="6126480" cy="4343400"/>
          </a:xfrm>
        </p:spPr>
        <p:txBody>
          <a:bodyPr>
            <a:normAutofit/>
          </a:bodyPr>
          <a:lstStyle>
            <a:lvl1pPr marL="342900" indent="-342900" algn="r" rtl="1" latinLnBrk="0">
              <a:buFont typeface="Arial" panose="020B0604020202020204" pitchFamily="34" charset="0"/>
              <a:buChar char="•"/>
              <a:defRPr lang="ar-SA" sz="2400"/>
            </a:lvl1pPr>
            <a:lvl2pPr marL="662940" indent="-342900" algn="r" rtl="1" latinLnBrk="0">
              <a:buFont typeface="Arial" panose="020B0604020202020204" pitchFamily="34" charset="0"/>
              <a:buChar char="•"/>
              <a:defRPr lang="ar-SA" sz="2000"/>
            </a:lvl2pPr>
            <a:lvl3pPr marL="880110" indent="-285750" algn="r" rtl="1" latinLnBrk="0">
              <a:buFont typeface="Arial" panose="020B0604020202020204" pitchFamily="34" charset="0"/>
              <a:buChar char="•"/>
              <a:defRPr lang="ar-SA" sz="1800"/>
            </a:lvl3pPr>
            <a:lvl4pPr marL="1154430" indent="-285750" algn="r" rtl="1" latinLnBrk="0">
              <a:buFont typeface="Arial" panose="020B0604020202020204" pitchFamily="34" charset="0"/>
              <a:buChar char="•"/>
              <a:defRPr lang="ar-SA" sz="1600"/>
            </a:lvl4pPr>
            <a:lvl5pPr marL="1383030" indent="-285750" algn="r" rtl="1" latinLnBrk="0">
              <a:buFont typeface="Arial" panose="020B0604020202020204" pitchFamily="34" charset="0"/>
              <a:buChar char="•"/>
              <a:defRPr lang="ar-SA" sz="1600"/>
            </a:lvl5pPr>
            <a:lvl6pPr algn="r" latinLnBrk="0">
              <a:defRPr lang="ar-SA" sz="2000"/>
            </a:lvl6pPr>
            <a:lvl7pPr algn="r" latinLnBrk="0">
              <a:defRPr lang="ar-SA" sz="2000"/>
            </a:lvl7pPr>
            <a:lvl8pPr algn="r" latinLnBrk="0">
              <a:defRPr lang="ar-SA" sz="2000"/>
            </a:lvl8pPr>
            <a:lvl9pPr algn="r" latinLnBrk="0">
              <a:defRPr lang="ar-SA" sz="2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  <a:p>
            <a:pPr lvl="1" algn="r" rtl="1"/>
            <a:r>
              <a:rPr lang="ar-SA" smtClean="0"/>
              <a:t>المستوى الثاني</a:t>
            </a:r>
          </a:p>
          <a:p>
            <a:pPr lvl="2" algn="r" rtl="1"/>
            <a:r>
              <a:rPr lang="ar-SA" smtClean="0"/>
              <a:t>المستوى الثالث</a:t>
            </a:r>
          </a:p>
          <a:p>
            <a:pPr lvl="3" algn="r" rtl="1"/>
            <a:r>
              <a:rPr lang="ar-SA" smtClean="0"/>
              <a:t>المستوى الرابع</a:t>
            </a:r>
          </a:p>
          <a:p>
            <a:pPr lvl="4" algn="r" rtl="1"/>
            <a:r>
              <a:rPr lang="ar-SA" smtClean="0"/>
              <a:t>المستوى الخامس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853705" y="1828800"/>
            <a:ext cx="3017520" cy="4343400"/>
          </a:xfrm>
        </p:spPr>
        <p:txBody>
          <a:bodyPr anchor="ctr">
            <a:normAutofit/>
          </a:bodyPr>
          <a:lstStyle>
            <a:lvl1pPr marL="0" indent="0" algn="r" latinLnBrk="0">
              <a:spcBef>
                <a:spcPts val="1200"/>
              </a:spcBef>
              <a:buNone/>
              <a:defRPr lang="ar-SA" sz="2000"/>
            </a:lvl1pPr>
            <a:lvl2pPr marL="457200" indent="0" algn="r" latinLnBrk="0">
              <a:buNone/>
              <a:defRPr lang="ar-SA" sz="1400"/>
            </a:lvl2pPr>
            <a:lvl3pPr marL="914400" indent="0" algn="r" latinLnBrk="0">
              <a:buNone/>
              <a:defRPr lang="ar-SA" sz="1200"/>
            </a:lvl3pPr>
            <a:lvl4pPr marL="1371600" indent="0" algn="r" latinLnBrk="0">
              <a:buNone/>
              <a:defRPr lang="ar-SA" sz="1000"/>
            </a:lvl4pPr>
            <a:lvl5pPr marL="1828800" indent="0" algn="r" latinLnBrk="0">
              <a:buNone/>
              <a:defRPr lang="ar-SA" sz="1000"/>
            </a:lvl5pPr>
            <a:lvl6pPr marL="2286000" indent="0" algn="r" latinLnBrk="0">
              <a:buNone/>
              <a:defRPr lang="ar-SA" sz="1000"/>
            </a:lvl6pPr>
            <a:lvl7pPr marL="2743200" indent="0" algn="r" latinLnBrk="0">
              <a:buNone/>
              <a:defRPr lang="ar-SA" sz="1000"/>
            </a:lvl7pPr>
            <a:lvl8pPr marL="3200400" indent="0" algn="r" latinLnBrk="0">
              <a:buNone/>
              <a:defRPr lang="ar-SA" sz="1000"/>
            </a:lvl8pPr>
            <a:lvl9pPr marL="3657600" indent="0" algn="r" latinLnBrk="0">
              <a:buNone/>
              <a:defRPr lang="ar-SA" sz="1000"/>
            </a:lvl9pPr>
          </a:lstStyle>
          <a:p>
            <a:pPr lvl="0" algn="r" rtl="1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9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10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latin typeface="Tahoma" panose="020B0604030504040204" pitchFamily="34" charset="0"/>
            </a:endParaRPr>
          </a:p>
        </p:txBody>
      </p:sp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1" anchor="b">
            <a:normAutofit/>
          </a:bodyPr>
          <a:lstStyle/>
          <a:p>
            <a:pPr algn="r" rtl="1"/>
            <a:r>
              <a:rPr lang="ar-SA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algn="r" rtl="1"/>
            <a:r>
              <a:rPr lang="ar-SA" dirty="0"/>
              <a:t>انقر لتحرير أنماط النص الرئيسي</a:t>
            </a:r>
          </a:p>
          <a:p>
            <a:pPr lvl="1" algn="r" rtl="1"/>
            <a:r>
              <a:rPr lang="ar-SA" dirty="0"/>
              <a:t>المستوى الثاني</a:t>
            </a:r>
          </a:p>
          <a:p>
            <a:pPr lvl="2" algn="r" rtl="1"/>
            <a:r>
              <a:rPr lang="ar-SA" dirty="0"/>
              <a:t>المستوى الثالث</a:t>
            </a:r>
          </a:p>
          <a:p>
            <a:pPr lvl="3" algn="r" rtl="1"/>
            <a:r>
              <a:rPr lang="ar-SA" dirty="0"/>
              <a:t>المستوى الرابع</a:t>
            </a:r>
          </a:p>
          <a:p>
            <a:pPr lvl="4" algn="r" rtl="1"/>
            <a:r>
              <a:rPr lang="ar-SA" dirty="0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2829292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fld id="{9EA5504E-B9B3-42D9-8EFD-2484D487757C}" type="uaqdatetime4">
              <a:rPr lang="ar-SA" smtClean="0"/>
              <a:pPr rtl="1"/>
              <a:t>29/12/1433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653397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295399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latinLnBrk="0">
              <a:defRPr lang="ar-SA" sz="1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7F8E3F6-DE14-48B2-B2BC-6FABA9630FB8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lang="ar-SA" sz="32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74320" indent="-274320" algn="r" defTabSz="914400" rtl="1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lang="ar-SA"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54864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ar-SA"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82296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9728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32588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155448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r" defTabSz="914400" rtl="1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ar-SA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lang="ar-SA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34734" y="1899140"/>
            <a:ext cx="5964773" cy="12984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rtl="1"/>
            <a:r>
              <a:rPr lang="ar-DZ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Simple Indust Shaded" pitchFamily="2" charset="-78"/>
              </a:rPr>
              <a:t>أبعاد الجودة</a:t>
            </a:r>
            <a:endParaRPr lang="ar-SA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Simple Indust Shaded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44247" y="5704466"/>
            <a:ext cx="3995175" cy="1153534"/>
          </a:xfrm>
        </p:spPr>
        <p:txBody>
          <a:bodyPr>
            <a:normAutofit fontScale="92500" lnSpcReduction="10000"/>
          </a:bodyPr>
          <a:lstStyle/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ar-DZ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د. فوزي محيريق</a:t>
            </a:r>
          </a:p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ar-DZ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كلية العلوم الاقتصادية</a:t>
            </a:r>
          </a:p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ar-DZ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جامعة الشهيد حمه لخضر </a:t>
            </a:r>
            <a:r>
              <a:rPr lang="ar-DZ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بالوادي</a:t>
            </a:r>
          </a:p>
          <a:p>
            <a:pPr algn="ctr" rtl="1">
              <a:lnSpc>
                <a:spcPct val="100000"/>
              </a:lnSpc>
              <a:spcBef>
                <a:spcPts val="0"/>
              </a:spcBef>
            </a:pPr>
            <a:r>
              <a:rPr lang="ar-DZ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2017م</a:t>
            </a:r>
            <a:endParaRPr lang="ar-SA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عنصر نائب للصورة 4" descr="صورة ضبابية لشارع في المدينة" title="نموذج صورة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مستطيل 3"/>
          <p:cNvSpPr/>
          <p:nvPr/>
        </p:nvSpPr>
        <p:spPr>
          <a:xfrm>
            <a:off x="4389111" y="3544881"/>
            <a:ext cx="7394917" cy="1006429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rtl="1">
              <a:lnSpc>
                <a:spcPct val="90000"/>
              </a:lnSpc>
              <a:spcBef>
                <a:spcPct val="0"/>
              </a:spcBef>
            </a:pPr>
            <a:r>
              <a:rPr lang="fr-FR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Calligraphy" pitchFamily="66" charset="0"/>
                <a:ea typeface="Tahoma" panose="020B0604030504040204" pitchFamily="34" charset="0"/>
                <a:cs typeface="Simple Indust Shaded" pitchFamily="2" charset="-78"/>
              </a:rPr>
              <a:t>dimensions of quality</a:t>
            </a:r>
          </a:p>
        </p:txBody>
      </p:sp>
      <p:pic>
        <p:nvPicPr>
          <p:cNvPr id="6" name="صورة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1802810" y="5447362"/>
            <a:ext cx="1221743" cy="1305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1</a:t>
            </a:fld>
            <a:endParaRPr lang="ar-D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السلعة:</a:t>
            </a:r>
            <a:endParaRPr lang="ar-DZ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10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589361" y="4353664"/>
            <a:ext cx="8405161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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المطابقة للمعايير: </a:t>
            </a:r>
            <a:r>
              <a:rPr lang="ar-DZ" sz="2800" b="1" dirty="0" smtClean="0"/>
              <a:t>مدى </a:t>
            </a:r>
            <a:r>
              <a:rPr lang="ar-DZ" sz="2800" b="1" dirty="0"/>
              <a:t>التقيد بالمواصفات المطلوبة من قبل المصنع لتحقيق </a:t>
            </a:r>
            <a:r>
              <a:rPr lang="ar-DZ" sz="2800" b="1" dirty="0" smtClean="0"/>
              <a:t>متطلبات المستهلك</a:t>
            </a:r>
            <a:endParaRPr lang="ar-DZ" sz="28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860456" y="1358180"/>
            <a:ext cx="8134066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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سمعة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المنتج 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(الجودة المستلمة): </a:t>
            </a:r>
            <a:r>
              <a:rPr lang="ar-DZ" sz="2800" b="1" dirty="0"/>
              <a:t>سمعة المنشأة المصنعة </a:t>
            </a:r>
            <a:r>
              <a:rPr lang="ar-DZ" sz="2800" b="1" dirty="0" smtClean="0"/>
              <a:t>للمنتج ومدى تلبية وإشباع المنتج لاحتياجات </a:t>
            </a:r>
            <a:r>
              <a:rPr lang="ar-DZ" sz="2800" b="1" dirty="0"/>
              <a:t>وتوقعات </a:t>
            </a:r>
            <a:r>
              <a:rPr lang="ar-DZ" sz="2800" b="1" dirty="0" smtClean="0"/>
              <a:t>العميل.</a:t>
            </a:r>
            <a:endParaRPr lang="ar-DZ" sz="2800" b="1" dirty="0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444" y="0"/>
            <a:ext cx="2783962" cy="1487322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421" y="5090636"/>
            <a:ext cx="2401890" cy="180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7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الخدمة:</a:t>
            </a:r>
            <a:endParaRPr lang="ar-DZ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11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695815" y="5123804"/>
            <a:ext cx="8205034" cy="10859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</a:t>
            </a:r>
            <a:r>
              <a:rPr lang="ar-DZ" sz="2800" b="1" dirty="0" smtClean="0"/>
              <a:t>الإتمام (الإلمام): </a:t>
            </a:r>
            <a:r>
              <a:rPr lang="ar-DZ" sz="2800" dirty="0" smtClean="0"/>
              <a:t>أي إنجاز </a:t>
            </a:r>
            <a:r>
              <a:rPr lang="ar-DZ" sz="2800" dirty="0"/>
              <a:t>جميع </a:t>
            </a:r>
            <a:r>
              <a:rPr lang="ar-DZ" sz="2800" dirty="0" smtClean="0"/>
              <a:t>جوانب تقديم الخدمة </a:t>
            </a:r>
            <a:r>
              <a:rPr lang="ar-DZ" sz="2800" dirty="0"/>
              <a:t>بشكل </a:t>
            </a:r>
            <a:r>
              <a:rPr lang="ar-DZ" sz="2800" dirty="0" smtClean="0"/>
              <a:t>كامل.</a:t>
            </a:r>
            <a:endParaRPr lang="ar-DZ" sz="28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635298" y="2872761"/>
            <a:ext cx="8479325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</a:t>
            </a:r>
            <a:r>
              <a:rPr lang="ar-DZ" sz="2800" b="1" dirty="0" smtClean="0"/>
              <a:t>الوقت </a:t>
            </a:r>
            <a:r>
              <a:rPr lang="ar-DZ" sz="2800" b="1" dirty="0"/>
              <a:t>ودقة </a:t>
            </a:r>
            <a:r>
              <a:rPr lang="ar-DZ" sz="2800" b="1" dirty="0" smtClean="0"/>
              <a:t>التوقيت: الوقت أي </a:t>
            </a:r>
            <a:r>
              <a:rPr lang="ar-DZ" sz="2800" dirty="0" smtClean="0"/>
              <a:t>كم من الزمن </a:t>
            </a:r>
            <a:r>
              <a:rPr lang="ar-DZ" sz="2800" dirty="0"/>
              <a:t>ينتظر </a:t>
            </a:r>
            <a:r>
              <a:rPr lang="ar-DZ" sz="2800" dirty="0" smtClean="0"/>
              <a:t>الزبون لإتمام الاستفادة من السلعة، ودقة التوقيت أي التسليم في الموعد المحدد.</a:t>
            </a:r>
            <a:endParaRPr lang="ar-DZ" sz="2800" b="1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34" y="350070"/>
            <a:ext cx="4680719" cy="2338721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85" y="3500559"/>
            <a:ext cx="3310904" cy="174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3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الخدمة:</a:t>
            </a:r>
            <a:endParaRPr lang="ar-DZ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12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695814" y="4749442"/>
            <a:ext cx="8405161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</a:t>
            </a:r>
            <a:r>
              <a:rPr lang="ar-DZ" sz="2800" b="1" dirty="0" smtClean="0"/>
              <a:t>سهولة </a:t>
            </a:r>
            <a:r>
              <a:rPr lang="ar-DZ" sz="2800" b="1" dirty="0"/>
              <a:t>المنال: </a:t>
            </a:r>
            <a:r>
              <a:rPr lang="ar-DZ" sz="2800" dirty="0" smtClean="0"/>
              <a:t>إمكانية </a:t>
            </a:r>
            <a:r>
              <a:rPr lang="ar-DZ" sz="2800" dirty="0"/>
              <a:t>الحصول على الخدمة </a:t>
            </a:r>
            <a:r>
              <a:rPr lang="ar-DZ" sz="2800" dirty="0" smtClean="0"/>
              <a:t>بسهولة. </a:t>
            </a:r>
            <a:endParaRPr lang="ar-DZ" sz="28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452884" y="3002584"/>
            <a:ext cx="8526191" cy="139205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>
                <a:sym typeface="Wingdings"/>
              </a:rPr>
              <a:t></a:t>
            </a:r>
            <a:r>
              <a:rPr lang="ar-DZ" sz="2800" b="1" dirty="0" smtClean="0"/>
              <a:t>التناسق (التماثل): </a:t>
            </a:r>
            <a:r>
              <a:rPr lang="ar-DZ" sz="2800" dirty="0"/>
              <a:t>تسليم جميع الخدمات </a:t>
            </a:r>
            <a:r>
              <a:rPr lang="ar-DZ" sz="2800" dirty="0" smtClean="0"/>
              <a:t>بنفس </a:t>
            </a:r>
            <a:r>
              <a:rPr lang="ar-DZ" sz="2800" dirty="0"/>
              <a:t>النمط </a:t>
            </a:r>
            <a:r>
              <a:rPr lang="ar-DZ" sz="2800" dirty="0" smtClean="0"/>
              <a:t>للزبون.</a:t>
            </a:r>
            <a:endParaRPr lang="ar-DZ" sz="2800" b="1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067034" y="600577"/>
            <a:ext cx="7952984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</a:t>
            </a:r>
            <a:r>
              <a:rPr lang="ar-DZ" sz="2800" b="1" dirty="0" smtClean="0"/>
              <a:t>المجاملة </a:t>
            </a:r>
            <a:r>
              <a:rPr lang="ar-DZ" sz="2800" b="1" dirty="0"/>
              <a:t>أو </a:t>
            </a:r>
            <a:r>
              <a:rPr lang="ar-DZ" sz="2800" b="1" dirty="0" smtClean="0"/>
              <a:t>اللياقة: </a:t>
            </a:r>
            <a:r>
              <a:rPr lang="ar-DZ" sz="2800" dirty="0"/>
              <a:t>تعامل العاملين مع </a:t>
            </a:r>
            <a:r>
              <a:rPr lang="ar-DZ" sz="2800" dirty="0" smtClean="0"/>
              <a:t>الزبائن</a:t>
            </a:r>
          </a:p>
          <a:p>
            <a:pPr algn="justLow" rtl="1"/>
            <a:r>
              <a:rPr lang="ar-DZ" sz="2800" dirty="0" smtClean="0"/>
              <a:t> </a:t>
            </a:r>
            <a:r>
              <a:rPr lang="ar-DZ" sz="2800" dirty="0"/>
              <a:t>بأدب </a:t>
            </a:r>
            <a:r>
              <a:rPr lang="ar-DZ" sz="2800" dirty="0" smtClean="0"/>
              <a:t>واحترام </a:t>
            </a:r>
            <a:r>
              <a:rPr lang="ar-DZ" sz="2800" dirty="0"/>
              <a:t>وترحيب.</a:t>
            </a: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729" y="758717"/>
            <a:ext cx="1852002" cy="1239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814" y="3343700"/>
            <a:ext cx="1039959" cy="102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1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الخدمة:</a:t>
            </a:r>
            <a:endParaRPr lang="ar-DZ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13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695814" y="4749442"/>
            <a:ext cx="8405161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</a:t>
            </a:r>
            <a:r>
              <a:rPr lang="ar-DZ" sz="2800" b="1" dirty="0" smtClean="0"/>
              <a:t>الملموسية</a:t>
            </a:r>
            <a:r>
              <a:rPr lang="ar-DZ" sz="2800" b="1" dirty="0"/>
              <a:t>: </a:t>
            </a:r>
            <a:r>
              <a:rPr lang="ar-DZ" sz="2800" dirty="0"/>
              <a:t>بيئة تقديم </a:t>
            </a:r>
            <a:r>
              <a:rPr lang="ar-DZ" sz="2800" dirty="0" smtClean="0"/>
              <a:t>الخدمة؛ </a:t>
            </a:r>
            <a:r>
              <a:rPr lang="ar-DZ" sz="2800" dirty="0"/>
              <a:t>التسهيلات </a:t>
            </a:r>
            <a:r>
              <a:rPr lang="ar-DZ" sz="2800" dirty="0" smtClean="0"/>
              <a:t>المادية؛  المعدات؛ المستخدمة؛ والتجهيزات؛ </a:t>
            </a:r>
            <a:r>
              <a:rPr lang="ar-DZ" sz="2800" dirty="0"/>
              <a:t>مظهر </a:t>
            </a:r>
            <a:r>
              <a:rPr lang="ar-DZ" sz="2800" dirty="0" smtClean="0"/>
              <a:t>العاملين...</a:t>
            </a:r>
            <a:endParaRPr lang="ar-DZ" sz="28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452883" y="3029957"/>
            <a:ext cx="8526191" cy="139205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</a:t>
            </a:r>
            <a:r>
              <a:rPr lang="ar-DZ" sz="2800" b="1" dirty="0" smtClean="0"/>
              <a:t>الاتصال وحسن الاستجابة: </a:t>
            </a:r>
            <a:r>
              <a:rPr lang="ar-DZ" sz="2800" dirty="0" smtClean="0"/>
              <a:t>تفاعل </a:t>
            </a:r>
            <a:r>
              <a:rPr lang="ar-DZ" sz="2800" dirty="0"/>
              <a:t>العاملين بسرعة مع العملاء </a:t>
            </a:r>
            <a:r>
              <a:rPr lang="ar-DZ" sz="2800" dirty="0" smtClean="0"/>
              <a:t>بالاستماع إليهم ومعرفة متطلباتهم وحل مشاكلهم وانشغالاتهم.</a:t>
            </a:r>
            <a:endParaRPr lang="ar-DZ" sz="2800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204647" y="357368"/>
            <a:ext cx="7815371" cy="127659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2800" b="1" dirty="0" smtClean="0">
                <a:sym typeface="Wingdings"/>
              </a:rPr>
              <a:t></a:t>
            </a:r>
            <a:r>
              <a:rPr lang="ar-DZ" sz="2800" b="1" dirty="0" smtClean="0"/>
              <a:t>الدقة: </a:t>
            </a:r>
            <a:r>
              <a:rPr lang="ar-DZ" sz="2800" dirty="0" smtClean="0"/>
              <a:t>إنجاز </a:t>
            </a:r>
            <a:r>
              <a:rPr lang="ar-DZ" sz="2800" dirty="0"/>
              <a:t>الخدمة بصورة صحيحة منذ أول لحظة.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647" y="5486414"/>
            <a:ext cx="1854683" cy="1301247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22" y="1897438"/>
            <a:ext cx="5199796" cy="941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6919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984" y="1196522"/>
            <a:ext cx="6482687" cy="4412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 rot="21168254">
            <a:off x="3991281" y="2116955"/>
            <a:ext cx="3445174" cy="170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ar-DZ" sz="2800" b="1" cap="none" spc="0" dirty="0" smtClean="0">
                <a:ln w="10541" cmpd="sng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/>
                <a:cs typeface="DecoType Thuluth" pitchFamily="2" charset="-78"/>
              </a:rPr>
              <a:t>شكرا لكم على جودة الانتباه</a:t>
            </a:r>
          </a:p>
          <a:p>
            <a:pPr algn="r" rtl="1">
              <a:lnSpc>
                <a:spcPct val="200000"/>
              </a:lnSpc>
            </a:pPr>
            <a:r>
              <a:rPr lang="ar-DZ" sz="2800" b="1" cap="none" spc="0" dirty="0" smtClean="0">
                <a:ln w="10541" cmpd="sng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/>
                <a:cs typeface="DecoType Thuluth" pitchFamily="2" charset="-78"/>
              </a:rPr>
              <a:t> وحسن الإصغاء ...</a:t>
            </a:r>
            <a:endParaRPr lang="ar-SA" sz="2800" b="1" cap="none" spc="0" dirty="0">
              <a:ln w="10541" cmpd="sng">
                <a:noFill/>
                <a:prstDash val="solid"/>
              </a:ln>
              <a:solidFill>
                <a:schemeClr val="accent5">
                  <a:lumMod val="50000"/>
                </a:schemeClr>
              </a:solidFill>
              <a:effectLst/>
              <a:cs typeface="DecoType Thuluth" pitchFamily="2" charset="-78"/>
            </a:endParaRPr>
          </a:p>
        </p:txBody>
      </p:sp>
      <p:sp>
        <p:nvSpPr>
          <p:cNvPr id="6" name="مستطيل 5"/>
          <p:cNvSpPr/>
          <p:nvPr/>
        </p:nvSpPr>
        <p:spPr>
          <a:xfrm rot="21168254">
            <a:off x="7438377" y="4101069"/>
            <a:ext cx="1107996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ar-DZ" sz="2000" b="1" cap="none" spc="0" dirty="0" smtClean="0">
                <a:ln w="10541" cmpd="sng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/>
                <a:cs typeface="DecoType Thuluth" pitchFamily="2" charset="-78"/>
              </a:rPr>
              <a:t>فوزي محيريق</a:t>
            </a:r>
            <a:endParaRPr lang="ar-SA" sz="2000" b="1" cap="none" spc="0" dirty="0">
              <a:ln w="10541" cmpd="sng">
                <a:noFill/>
                <a:prstDash val="solid"/>
              </a:ln>
              <a:solidFill>
                <a:schemeClr val="accent5">
                  <a:lumMod val="50000"/>
                </a:schemeClr>
              </a:solidFill>
              <a:effectLst/>
              <a:cs typeface="DecoType Thulut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982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368486"/>
            <a:ext cx="9601200" cy="759721"/>
          </a:xfrm>
        </p:spPr>
        <p:txBody>
          <a:bodyPr>
            <a:normAutofit/>
          </a:bodyPr>
          <a:lstStyle/>
          <a:p>
            <a:pPr algn="ctr"/>
            <a:r>
              <a:rPr lang="ar-DZ" sz="4400" b="1" dirty="0" smtClean="0">
                <a:latin typeface="Times New Roman" pitchFamily="18" charset="0"/>
                <a:cs typeface="Times New Roman" pitchFamily="18" charset="0"/>
              </a:rPr>
              <a:t>ما المقصود بأبعاد </a:t>
            </a:r>
            <a:r>
              <a:rPr lang="ar-DZ" sz="4400" b="1" dirty="0">
                <a:latin typeface="Times New Roman" pitchFamily="18" charset="0"/>
                <a:cs typeface="Times New Roman" pitchFamily="18" charset="0"/>
              </a:rPr>
              <a:t>الجودة: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086911" y="1405716"/>
            <a:ext cx="5833281" cy="859809"/>
          </a:xfrm>
        </p:spPr>
        <p:txBody>
          <a:bodyPr>
            <a:noAutofit/>
          </a:bodyPr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DZ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ترتبط وتتحد أبعاد الجودة بعنصرين أساسيين هما: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DZ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.</a:t>
            </a:r>
            <a:endParaRPr lang="ar-SA" dirty="0">
              <a:solidFill>
                <a:schemeClr val="accent6">
                  <a:lumMod val="50000"/>
                </a:schemeClr>
              </a:solidFill>
              <a:cs typeface="PT Bold Heading" pitchFamily="2" charset="-78"/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665949" y="3610935"/>
            <a:ext cx="3125336" cy="1148424"/>
            <a:chOff x="1243169" y="1076049"/>
            <a:chExt cx="2328213" cy="1552918"/>
          </a:xfrm>
        </p:grpSpPr>
        <p:sp>
          <p:nvSpPr>
            <p:cNvPr id="25" name="مستطيل 24"/>
            <p:cNvSpPr/>
            <p:nvPr/>
          </p:nvSpPr>
          <p:spPr>
            <a:xfrm>
              <a:off x="1243169" y="1168573"/>
              <a:ext cx="2328213" cy="1460394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مستطيل 25"/>
            <p:cNvSpPr/>
            <p:nvPr/>
          </p:nvSpPr>
          <p:spPr>
            <a:xfrm>
              <a:off x="1615683" y="1076049"/>
              <a:ext cx="1955699" cy="1552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70256" rIns="270256" bIns="270256" numCol="1" spcCol="1270" anchor="ctr" anchorCtr="0">
              <a:noAutofit/>
            </a:bodyPr>
            <a:lstStyle/>
            <a:p>
              <a:pPr lvl="0" algn="ctr" defTabSz="16891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800" kern="1200" dirty="0" smtClean="0"/>
                <a:t>مستفيد داخلي</a:t>
              </a:r>
              <a:endParaRPr lang="ar-DZ" sz="3800" kern="1200" dirty="0"/>
            </a:p>
          </p:txBody>
        </p:sp>
      </p:grpSp>
      <p:grpSp>
        <p:nvGrpSpPr>
          <p:cNvPr id="10" name="مجموعة 9"/>
          <p:cNvGrpSpPr/>
          <p:nvPr/>
        </p:nvGrpSpPr>
        <p:grpSpPr>
          <a:xfrm>
            <a:off x="650661" y="2260615"/>
            <a:ext cx="3237800" cy="1123014"/>
            <a:chOff x="1243169" y="2628967"/>
            <a:chExt cx="2328213" cy="1552918"/>
          </a:xfrm>
        </p:grpSpPr>
        <p:sp>
          <p:nvSpPr>
            <p:cNvPr id="23" name="مستطيل 22"/>
            <p:cNvSpPr/>
            <p:nvPr/>
          </p:nvSpPr>
          <p:spPr>
            <a:xfrm>
              <a:off x="1243169" y="2628967"/>
              <a:ext cx="2328213" cy="1552918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-4045795"/>
                <a:satOff val="-14428"/>
                <a:lumOff val="-1284"/>
                <a:alphaOff val="0"/>
              </a:schemeClr>
            </a:lnRef>
            <a:fillRef idx="1">
              <a:schemeClr val="accent5">
                <a:tint val="40000"/>
                <a:alpha val="90000"/>
                <a:hueOff val="-4045795"/>
                <a:satOff val="-14428"/>
                <a:lumOff val="-1284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4045795"/>
                <a:satOff val="-14428"/>
                <a:lumOff val="-128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مستطيل 23"/>
            <p:cNvSpPr/>
            <p:nvPr/>
          </p:nvSpPr>
          <p:spPr>
            <a:xfrm>
              <a:off x="1615683" y="2628967"/>
              <a:ext cx="1955699" cy="1552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70256" rIns="270256" bIns="270256" numCol="1" spcCol="1270" anchor="ctr" anchorCtr="0">
              <a:noAutofit/>
            </a:bodyPr>
            <a:lstStyle/>
            <a:p>
              <a:pPr lvl="0" algn="ctr" defTabSz="16891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800" kern="1200" dirty="0" smtClean="0"/>
                <a:t>مستفيد خارجي</a:t>
              </a:r>
              <a:endParaRPr lang="ar-DZ" sz="3800" kern="1200" dirty="0"/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308044" y="4997020"/>
            <a:ext cx="1552142" cy="1552142"/>
            <a:chOff x="1455" y="455192"/>
            <a:chExt cx="1552142" cy="1552142"/>
          </a:xfrm>
          <a:solidFill>
            <a:schemeClr val="accent5">
              <a:lumMod val="75000"/>
            </a:schemeClr>
          </a:solidFill>
        </p:grpSpPr>
        <p:sp>
          <p:nvSpPr>
            <p:cNvPr id="21" name="شكل بيضاوي 20"/>
            <p:cNvSpPr/>
            <p:nvPr/>
          </p:nvSpPr>
          <p:spPr>
            <a:xfrm>
              <a:off x="1455" y="455192"/>
              <a:ext cx="1552142" cy="1552142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شكل بيضاوي 8"/>
            <p:cNvSpPr/>
            <p:nvPr/>
          </p:nvSpPr>
          <p:spPr>
            <a:xfrm>
              <a:off x="228761" y="682498"/>
              <a:ext cx="1097530" cy="10975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500" kern="1200" dirty="0" smtClean="0"/>
                <a:t>المستفيد</a:t>
              </a:r>
              <a:endParaRPr lang="ar-DZ" sz="3500" kern="1200" dirty="0"/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9106646" y="3747599"/>
            <a:ext cx="2520000" cy="1080000"/>
            <a:chOff x="5123524" y="1076049"/>
            <a:chExt cx="2328214" cy="1552918"/>
          </a:xfrm>
        </p:grpSpPr>
        <p:sp>
          <p:nvSpPr>
            <p:cNvPr id="19" name="مستطيل 18"/>
            <p:cNvSpPr/>
            <p:nvPr/>
          </p:nvSpPr>
          <p:spPr>
            <a:xfrm>
              <a:off x="5123524" y="1076049"/>
              <a:ext cx="2328213" cy="1552918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-8091590"/>
                <a:satOff val="-28857"/>
                <a:lumOff val="-2569"/>
                <a:alphaOff val="0"/>
              </a:schemeClr>
            </a:lnRef>
            <a:fillRef idx="1">
              <a:schemeClr val="accent5">
                <a:tint val="40000"/>
                <a:alpha val="90000"/>
                <a:hueOff val="-8091590"/>
                <a:satOff val="-28857"/>
                <a:lumOff val="-2569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8091590"/>
                <a:satOff val="-28857"/>
                <a:lumOff val="-256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مستطيل 19"/>
            <p:cNvSpPr/>
            <p:nvPr/>
          </p:nvSpPr>
          <p:spPr>
            <a:xfrm>
              <a:off x="5496039" y="1076049"/>
              <a:ext cx="1955699" cy="1552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70256" rIns="270256" bIns="270256" numCol="1" spcCol="1270" anchor="ctr" anchorCtr="0">
              <a:noAutofit/>
            </a:bodyPr>
            <a:lstStyle/>
            <a:p>
              <a:pPr lvl="0" algn="ctr" defTabSz="16891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800" kern="1200" dirty="0" smtClean="0"/>
                <a:t>سلعة</a:t>
              </a:r>
              <a:endParaRPr lang="ar-DZ" sz="3800" kern="1200" dirty="0"/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9100168" y="4997021"/>
            <a:ext cx="2513007" cy="1116090"/>
            <a:chOff x="5117046" y="2890645"/>
            <a:chExt cx="2328213" cy="1605139"/>
          </a:xfrm>
        </p:grpSpPr>
        <p:sp>
          <p:nvSpPr>
            <p:cNvPr id="17" name="مستطيل 16"/>
            <p:cNvSpPr/>
            <p:nvPr/>
          </p:nvSpPr>
          <p:spPr>
            <a:xfrm>
              <a:off x="5117046" y="2942867"/>
              <a:ext cx="2328213" cy="1552917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-12137384"/>
                <a:satOff val="-43285"/>
                <a:lumOff val="-3853"/>
                <a:alphaOff val="0"/>
              </a:schemeClr>
            </a:lnRef>
            <a:fillRef idx="1">
              <a:schemeClr val="accent5">
                <a:tint val="40000"/>
                <a:alpha val="90000"/>
                <a:hueOff val="-12137384"/>
                <a:satOff val="-43285"/>
                <a:lumOff val="-3853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-12137384"/>
                <a:satOff val="-43285"/>
                <a:lumOff val="-385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مستطيل 17"/>
            <p:cNvSpPr/>
            <p:nvPr/>
          </p:nvSpPr>
          <p:spPr>
            <a:xfrm>
              <a:off x="5473269" y="2890645"/>
              <a:ext cx="1955699" cy="1552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70256" rIns="270256" bIns="270256" numCol="1" spcCol="1270" anchor="ctr" anchorCtr="0">
              <a:noAutofit/>
            </a:bodyPr>
            <a:lstStyle/>
            <a:p>
              <a:pPr lvl="0" algn="ctr" defTabSz="16891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800" kern="1200" dirty="0" smtClean="0"/>
                <a:t>خدمة</a:t>
              </a:r>
              <a:endParaRPr lang="ar-DZ" sz="3800" kern="1200" dirty="0"/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10270753" y="2058793"/>
            <a:ext cx="1552142" cy="1552142"/>
            <a:chOff x="5901051" y="0"/>
            <a:chExt cx="1552142" cy="1552142"/>
          </a:xfrm>
          <a:solidFill>
            <a:srgbClr val="00B050"/>
          </a:solidFill>
        </p:grpSpPr>
        <p:sp>
          <p:nvSpPr>
            <p:cNvPr id="15" name="شكل بيضاوي 14"/>
            <p:cNvSpPr/>
            <p:nvPr/>
          </p:nvSpPr>
          <p:spPr>
            <a:xfrm>
              <a:off x="5901051" y="0"/>
              <a:ext cx="1552142" cy="1552142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1318081"/>
                <a:satOff val="-32569"/>
                <a:lumOff val="-14117"/>
                <a:alphaOff val="0"/>
              </a:schemeClr>
            </a:fillRef>
            <a:effectRef idx="0">
              <a:schemeClr val="accent5">
                <a:hueOff val="-11318081"/>
                <a:satOff val="-32569"/>
                <a:lumOff val="-1411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شكل بيضاوي 14"/>
            <p:cNvSpPr/>
            <p:nvPr/>
          </p:nvSpPr>
          <p:spPr>
            <a:xfrm>
              <a:off x="6128357" y="227306"/>
              <a:ext cx="1097530" cy="109753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500" kern="1200" dirty="0" smtClean="0"/>
                <a:t>المنتج</a:t>
              </a:r>
              <a:endParaRPr lang="ar-DZ" sz="3500" kern="1200" dirty="0"/>
            </a:p>
          </p:txBody>
        </p:sp>
      </p:grpSp>
      <p:sp>
        <p:nvSpPr>
          <p:cNvPr id="33" name="سهم للأسفل 32"/>
          <p:cNvSpPr/>
          <p:nvPr/>
        </p:nvSpPr>
        <p:spPr>
          <a:xfrm>
            <a:off x="4759230" y="2726567"/>
            <a:ext cx="863650" cy="1425912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شكل حر 33"/>
          <p:cNvSpPr/>
          <p:nvPr/>
        </p:nvSpPr>
        <p:spPr>
          <a:xfrm>
            <a:off x="6720286" y="2548328"/>
            <a:ext cx="1882129" cy="1497208"/>
          </a:xfrm>
          <a:custGeom>
            <a:avLst/>
            <a:gdLst>
              <a:gd name="connsiteX0" fmla="*/ 0 w 1882129"/>
              <a:gd name="connsiteY0" fmla="*/ 0 h 1497208"/>
              <a:gd name="connsiteX1" fmla="*/ 1882129 w 1882129"/>
              <a:gd name="connsiteY1" fmla="*/ 0 h 1497208"/>
              <a:gd name="connsiteX2" fmla="*/ 1882129 w 1882129"/>
              <a:gd name="connsiteY2" fmla="*/ 1497208 h 1497208"/>
              <a:gd name="connsiteX3" fmla="*/ 0 w 1882129"/>
              <a:gd name="connsiteY3" fmla="*/ 1497208 h 1497208"/>
              <a:gd name="connsiteX4" fmla="*/ 0 w 1882129"/>
              <a:gd name="connsiteY4" fmla="*/ 0 h 149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129" h="1497208">
                <a:moveTo>
                  <a:pt x="0" y="0"/>
                </a:moveTo>
                <a:lnTo>
                  <a:pt x="1882129" y="0"/>
                </a:lnTo>
                <a:lnTo>
                  <a:pt x="1882129" y="1497208"/>
                </a:lnTo>
                <a:lnTo>
                  <a:pt x="0" y="14972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4264" tIns="334264" rIns="334264" bIns="334264" numCol="1" spcCol="1270" anchor="ctr" anchorCtr="0">
            <a:noAutofit/>
          </a:bodyPr>
          <a:lstStyle/>
          <a:p>
            <a:pPr lvl="0" algn="ctr" defTabSz="20891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DZ" sz="4700" kern="1200" dirty="0" smtClean="0"/>
              <a:t>أبعاد</a:t>
            </a:r>
            <a:endParaRPr lang="ar-DZ" sz="4700" kern="1200" dirty="0"/>
          </a:p>
        </p:txBody>
      </p:sp>
      <p:sp>
        <p:nvSpPr>
          <p:cNvPr id="35" name="سهم لأعلى 34"/>
          <p:cNvSpPr/>
          <p:nvPr/>
        </p:nvSpPr>
        <p:spPr>
          <a:xfrm>
            <a:off x="7549982" y="4508958"/>
            <a:ext cx="693270" cy="1425912"/>
          </a:xfrm>
          <a:prstGeom prst="up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شكل حر 35"/>
          <p:cNvSpPr/>
          <p:nvPr/>
        </p:nvSpPr>
        <p:spPr>
          <a:xfrm>
            <a:off x="4485257" y="4615901"/>
            <a:ext cx="1882129" cy="1497208"/>
          </a:xfrm>
          <a:custGeom>
            <a:avLst/>
            <a:gdLst>
              <a:gd name="connsiteX0" fmla="*/ 0 w 1882129"/>
              <a:gd name="connsiteY0" fmla="*/ 0 h 1497208"/>
              <a:gd name="connsiteX1" fmla="*/ 1882129 w 1882129"/>
              <a:gd name="connsiteY1" fmla="*/ 0 h 1497208"/>
              <a:gd name="connsiteX2" fmla="*/ 1882129 w 1882129"/>
              <a:gd name="connsiteY2" fmla="*/ 1497208 h 1497208"/>
              <a:gd name="connsiteX3" fmla="*/ 0 w 1882129"/>
              <a:gd name="connsiteY3" fmla="*/ 1497208 h 1497208"/>
              <a:gd name="connsiteX4" fmla="*/ 0 w 1882129"/>
              <a:gd name="connsiteY4" fmla="*/ 0 h 149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129" h="1497208">
                <a:moveTo>
                  <a:pt x="0" y="0"/>
                </a:moveTo>
                <a:lnTo>
                  <a:pt x="1882129" y="0"/>
                </a:lnTo>
                <a:lnTo>
                  <a:pt x="1882129" y="1497208"/>
                </a:lnTo>
                <a:lnTo>
                  <a:pt x="0" y="149720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4264" tIns="334264" rIns="334264" bIns="334264" numCol="1" spcCol="1270" anchor="ctr" anchorCtr="0">
            <a:noAutofit/>
          </a:bodyPr>
          <a:lstStyle/>
          <a:p>
            <a:pPr lvl="0" algn="ctr" defTabSz="20891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DZ" sz="4700" kern="1200" dirty="0" smtClean="0"/>
              <a:t>الجودة</a:t>
            </a:r>
            <a:endParaRPr lang="ar-DZ" sz="4700" kern="1200" dirty="0"/>
          </a:p>
        </p:txBody>
      </p:sp>
      <p:sp>
        <p:nvSpPr>
          <p:cNvPr id="30" name="شكل 29"/>
          <p:cNvSpPr/>
          <p:nvPr/>
        </p:nvSpPr>
        <p:spPr>
          <a:xfrm rot="20544778">
            <a:off x="2480755" y="3888386"/>
            <a:ext cx="7787823" cy="714193"/>
          </a:xfrm>
          <a:prstGeom prst="leftRightRibbon">
            <a:avLst>
              <a:gd name="adj1" fmla="val 50000"/>
              <a:gd name="adj2" fmla="val 67371"/>
              <a:gd name="adj3" fmla="val 33333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مستطيل ذو زوايا قطرية مخدوشة 3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2</a:t>
            </a:fld>
            <a:endParaRPr lang="ar-D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92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4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مستطيل مستدير الزوايا 31"/>
          <p:cNvSpPr/>
          <p:nvPr/>
        </p:nvSpPr>
        <p:spPr>
          <a:xfrm>
            <a:off x="163771" y="2397207"/>
            <a:ext cx="6250673" cy="368413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sp>
        <p:nvSpPr>
          <p:cNvPr id="31" name="مستطيل مستدير الزوايا 30"/>
          <p:cNvSpPr/>
          <p:nvPr/>
        </p:nvSpPr>
        <p:spPr>
          <a:xfrm>
            <a:off x="6496332" y="2385573"/>
            <a:ext cx="5612405" cy="36957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368486"/>
            <a:ext cx="9601200" cy="759721"/>
          </a:xfrm>
        </p:spPr>
        <p:txBody>
          <a:bodyPr>
            <a:normAutofit/>
          </a:bodyPr>
          <a:lstStyle/>
          <a:p>
            <a:pPr algn="ctr"/>
            <a:r>
              <a:rPr lang="ar-DZ" sz="4400" b="1" dirty="0" smtClean="0">
                <a:latin typeface="Times New Roman" pitchFamily="18" charset="0"/>
                <a:cs typeface="Times New Roman" pitchFamily="18" charset="0"/>
              </a:rPr>
              <a:t>ما المقصود بأبعاد </a:t>
            </a:r>
            <a:r>
              <a:rPr lang="ar-DZ" sz="4400" b="1" dirty="0">
                <a:latin typeface="Times New Roman" pitchFamily="18" charset="0"/>
                <a:cs typeface="Times New Roman" pitchFamily="18" charset="0"/>
              </a:rPr>
              <a:t>الجودة: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10365527" y="518624"/>
            <a:ext cx="1552142" cy="1552142"/>
            <a:chOff x="5901051" y="0"/>
            <a:chExt cx="1552142" cy="1552142"/>
          </a:xfrm>
        </p:grpSpPr>
        <p:sp>
          <p:nvSpPr>
            <p:cNvPr id="15" name="شكل بيضاوي 14"/>
            <p:cNvSpPr/>
            <p:nvPr/>
          </p:nvSpPr>
          <p:spPr>
            <a:xfrm>
              <a:off x="5901051" y="0"/>
              <a:ext cx="1552142" cy="155214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1318081"/>
                <a:satOff val="-32569"/>
                <a:lumOff val="-14117"/>
                <a:alphaOff val="0"/>
              </a:schemeClr>
            </a:fillRef>
            <a:effectRef idx="0">
              <a:schemeClr val="accent5">
                <a:hueOff val="-11318081"/>
                <a:satOff val="-32569"/>
                <a:lumOff val="-1411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شكل بيضاوي 14"/>
            <p:cNvSpPr/>
            <p:nvPr/>
          </p:nvSpPr>
          <p:spPr>
            <a:xfrm>
              <a:off x="6128357" y="227306"/>
              <a:ext cx="1097530" cy="10975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5557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DZ" sz="3500" kern="1200" dirty="0" smtClean="0"/>
                <a:t>المنتج</a:t>
              </a:r>
              <a:endParaRPr lang="ar-DZ" sz="3500" kern="1200" dirty="0"/>
            </a:p>
          </p:txBody>
        </p:sp>
      </p:grpSp>
      <p:sp>
        <p:nvSpPr>
          <p:cNvPr id="4" name="مستطيل 3"/>
          <p:cNvSpPr/>
          <p:nvPr/>
        </p:nvSpPr>
        <p:spPr>
          <a:xfrm>
            <a:off x="4222805" y="1533347"/>
            <a:ext cx="41649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السلعة والخدمة؟</a:t>
            </a:r>
            <a:endParaRPr lang="ar-SA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6634187" y="2541909"/>
            <a:ext cx="5557813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1"/>
            <a:r>
              <a:rPr lang="ar-DZ" sz="3200" b="1" dirty="0" smtClean="0">
                <a:solidFill>
                  <a:srgbClr val="C00000"/>
                </a:solidFill>
              </a:rPr>
              <a:t>السلعة: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يمكن </a:t>
            </a:r>
            <a:r>
              <a:rPr lang="ar-DZ" sz="2400" dirty="0"/>
              <a:t>فحص السلعة قبل الشراء.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/>
              <a:t>يمكن تخزين السلعة.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لا يشترط </a:t>
            </a:r>
            <a:r>
              <a:rPr lang="ar-DZ" sz="2400" dirty="0"/>
              <a:t>أن تستهلك فور انتاجها</a:t>
            </a:r>
            <a:r>
              <a:rPr lang="ar-DZ" sz="2400" dirty="0" smtClean="0"/>
              <a:t>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/>
              <a:t>لا يشترط التقاء منتج السلعة والمستفيد.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ثبات </a:t>
            </a:r>
            <a:r>
              <a:rPr lang="ar-DZ" sz="2400" dirty="0"/>
              <a:t>جودة السلعة بشكل كبير</a:t>
            </a:r>
            <a:r>
              <a:rPr lang="ar-DZ" sz="2400" dirty="0" smtClean="0"/>
              <a:t>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إمكانية الاستهلاك </a:t>
            </a:r>
            <a:r>
              <a:rPr lang="ar-DZ" sz="2400" dirty="0" err="1" smtClean="0"/>
              <a:t>المجزء</a:t>
            </a:r>
            <a:r>
              <a:rPr lang="ar-DZ" sz="2400" dirty="0" smtClean="0"/>
              <a:t>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مستعمل السلعة يسمى مستهلك.</a:t>
            </a:r>
          </a:p>
          <a:p>
            <a:pPr marL="514350" indent="-514350" algn="justLow" rtl="1">
              <a:buFont typeface="+mj-lt"/>
              <a:buAutoNum type="arabicPeriod"/>
            </a:pPr>
            <a:endParaRPr lang="ar-DZ" sz="2400" dirty="0"/>
          </a:p>
        </p:txBody>
      </p:sp>
      <p:sp>
        <p:nvSpPr>
          <p:cNvPr id="29" name="مربع نص 28"/>
          <p:cNvSpPr txBox="1"/>
          <p:nvPr/>
        </p:nvSpPr>
        <p:spPr>
          <a:xfrm>
            <a:off x="-95540" y="2491673"/>
            <a:ext cx="6402176" cy="3539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 rtl="1"/>
            <a:r>
              <a:rPr lang="ar-DZ" sz="3200" b="1" dirty="0">
                <a:solidFill>
                  <a:srgbClr val="C00000"/>
                </a:solidFill>
              </a:rPr>
              <a:t>الخدمة: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لا </a:t>
            </a:r>
            <a:r>
              <a:rPr lang="ar-DZ" sz="2400" dirty="0"/>
              <a:t>يمكن فحص الخدمة قبل الشراء.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/>
              <a:t>لا يمكن تخزين الخدمة.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/>
              <a:t>تستهلك عند انتاجها</a:t>
            </a:r>
            <a:r>
              <a:rPr lang="ar-DZ" sz="2400" dirty="0" smtClean="0"/>
              <a:t>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ضرورة تواجد </a:t>
            </a:r>
            <a:r>
              <a:rPr lang="ar-DZ" sz="2400" dirty="0"/>
              <a:t>كل من العميل ومقدم الخدمة وجها لوجه 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 </a:t>
            </a:r>
            <a:r>
              <a:rPr lang="ar-DZ" sz="2400" dirty="0"/>
              <a:t>تذبذب جودة الخدمة من وقت لآخر «عدم التماثل</a:t>
            </a:r>
            <a:r>
              <a:rPr lang="ar-DZ" sz="2400" dirty="0" smtClean="0"/>
              <a:t>».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استعمال الخدمة عادة يكون مرة واحدة. 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DZ" sz="2400" dirty="0" smtClean="0"/>
              <a:t>مستعمل الخدمة يسمى زبون.</a:t>
            </a:r>
          </a:p>
          <a:p>
            <a:pPr marL="514350" indent="-514350" algn="justLow" rtl="1">
              <a:buFont typeface="+mj-lt"/>
              <a:buAutoNum type="arabicPeriod"/>
            </a:pPr>
            <a:endParaRPr lang="ar-DZ" sz="2400" dirty="0"/>
          </a:p>
        </p:txBody>
      </p:sp>
      <p:sp>
        <p:nvSpPr>
          <p:cNvPr id="33" name="مستطيل ذو زوايا قطرية مخدوشة 32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3</a:t>
            </a:fld>
            <a:endParaRPr lang="ar-D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2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شكل حر 24"/>
          <p:cNvSpPr/>
          <p:nvPr/>
        </p:nvSpPr>
        <p:spPr>
          <a:xfrm>
            <a:off x="3042828" y="3807411"/>
            <a:ext cx="1985984" cy="1286467"/>
          </a:xfrm>
          <a:custGeom>
            <a:avLst/>
            <a:gdLst>
              <a:gd name="connsiteX0" fmla="*/ 0 w 1985984"/>
              <a:gd name="connsiteY0" fmla="*/ 128647 h 1286467"/>
              <a:gd name="connsiteX1" fmla="*/ 128647 w 1985984"/>
              <a:gd name="connsiteY1" fmla="*/ 0 h 1286467"/>
              <a:gd name="connsiteX2" fmla="*/ 1857337 w 1985984"/>
              <a:gd name="connsiteY2" fmla="*/ 0 h 1286467"/>
              <a:gd name="connsiteX3" fmla="*/ 1985984 w 1985984"/>
              <a:gd name="connsiteY3" fmla="*/ 128647 h 1286467"/>
              <a:gd name="connsiteX4" fmla="*/ 1985984 w 1985984"/>
              <a:gd name="connsiteY4" fmla="*/ 1157820 h 1286467"/>
              <a:gd name="connsiteX5" fmla="*/ 1857337 w 1985984"/>
              <a:gd name="connsiteY5" fmla="*/ 1286467 h 1286467"/>
              <a:gd name="connsiteX6" fmla="*/ 128647 w 1985984"/>
              <a:gd name="connsiteY6" fmla="*/ 1286467 h 1286467"/>
              <a:gd name="connsiteX7" fmla="*/ 0 w 1985984"/>
              <a:gd name="connsiteY7" fmla="*/ 1157820 h 1286467"/>
              <a:gd name="connsiteX8" fmla="*/ 0 w 1985984"/>
              <a:gd name="connsiteY8" fmla="*/ 128647 h 128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984" h="1286467">
                <a:moveTo>
                  <a:pt x="0" y="128647"/>
                </a:moveTo>
                <a:cubicBezTo>
                  <a:pt x="0" y="57597"/>
                  <a:pt x="57597" y="0"/>
                  <a:pt x="128647" y="0"/>
                </a:cubicBezTo>
                <a:lnTo>
                  <a:pt x="1857337" y="0"/>
                </a:lnTo>
                <a:cubicBezTo>
                  <a:pt x="1928387" y="0"/>
                  <a:pt x="1985984" y="57597"/>
                  <a:pt x="1985984" y="128647"/>
                </a:cubicBezTo>
                <a:lnTo>
                  <a:pt x="1985984" y="1157820"/>
                </a:lnTo>
                <a:cubicBezTo>
                  <a:pt x="1985984" y="1228870"/>
                  <a:pt x="1928387" y="1286467"/>
                  <a:pt x="1857337" y="1286467"/>
                </a:cubicBezTo>
                <a:lnTo>
                  <a:pt x="128647" y="1286467"/>
                </a:lnTo>
                <a:cubicBezTo>
                  <a:pt x="57597" y="1286467"/>
                  <a:pt x="0" y="1228870"/>
                  <a:pt x="0" y="1157820"/>
                </a:cubicBezTo>
                <a:lnTo>
                  <a:pt x="0" y="128647"/>
                </a:lnTo>
                <a:close/>
              </a:path>
            </a:pathLst>
          </a:custGeom>
        </p:spPr>
        <p:style>
          <a:lnRef idx="2">
            <a:schemeClr val="accent5">
              <a:hueOff val="-7545388"/>
              <a:satOff val="-21713"/>
              <a:lumOff val="-9411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685" tIns="437506" rIns="115889" bIns="115889" numCol="1" spcCol="1270" anchor="t" anchorCtr="0">
            <a:noAutofit/>
          </a:bodyPr>
          <a:lstStyle/>
          <a:p>
            <a:pPr marL="450850" lvl="1" indent="176213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  <a:tabLst>
                <a:tab pos="531813" algn="l"/>
              </a:tabLst>
            </a:pPr>
            <a:r>
              <a:rPr lang="ar-DZ" sz="1800" b="1" kern="1200" dirty="0" smtClean="0"/>
              <a:t>البيئة</a:t>
            </a:r>
            <a:endParaRPr lang="ar-DZ" sz="1800" b="1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7423745" y="3813280"/>
            <a:ext cx="1985984" cy="1286467"/>
          </a:xfrm>
          <a:custGeom>
            <a:avLst/>
            <a:gdLst>
              <a:gd name="connsiteX0" fmla="*/ 0 w 1985984"/>
              <a:gd name="connsiteY0" fmla="*/ 128647 h 1286467"/>
              <a:gd name="connsiteX1" fmla="*/ 128647 w 1985984"/>
              <a:gd name="connsiteY1" fmla="*/ 0 h 1286467"/>
              <a:gd name="connsiteX2" fmla="*/ 1857337 w 1985984"/>
              <a:gd name="connsiteY2" fmla="*/ 0 h 1286467"/>
              <a:gd name="connsiteX3" fmla="*/ 1985984 w 1985984"/>
              <a:gd name="connsiteY3" fmla="*/ 128647 h 1286467"/>
              <a:gd name="connsiteX4" fmla="*/ 1985984 w 1985984"/>
              <a:gd name="connsiteY4" fmla="*/ 1157820 h 1286467"/>
              <a:gd name="connsiteX5" fmla="*/ 1857337 w 1985984"/>
              <a:gd name="connsiteY5" fmla="*/ 1286467 h 1286467"/>
              <a:gd name="connsiteX6" fmla="*/ 128647 w 1985984"/>
              <a:gd name="connsiteY6" fmla="*/ 1286467 h 1286467"/>
              <a:gd name="connsiteX7" fmla="*/ 0 w 1985984"/>
              <a:gd name="connsiteY7" fmla="*/ 1157820 h 1286467"/>
              <a:gd name="connsiteX8" fmla="*/ 0 w 1985984"/>
              <a:gd name="connsiteY8" fmla="*/ 128647 h 128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984" h="1286467">
                <a:moveTo>
                  <a:pt x="0" y="128647"/>
                </a:moveTo>
                <a:cubicBezTo>
                  <a:pt x="0" y="57597"/>
                  <a:pt x="57597" y="0"/>
                  <a:pt x="128647" y="0"/>
                </a:cubicBezTo>
                <a:lnTo>
                  <a:pt x="1857337" y="0"/>
                </a:lnTo>
                <a:cubicBezTo>
                  <a:pt x="1928387" y="0"/>
                  <a:pt x="1985984" y="57597"/>
                  <a:pt x="1985984" y="128647"/>
                </a:cubicBezTo>
                <a:lnTo>
                  <a:pt x="1985984" y="1157820"/>
                </a:lnTo>
                <a:cubicBezTo>
                  <a:pt x="1985984" y="1228870"/>
                  <a:pt x="1928387" y="1286467"/>
                  <a:pt x="1857337" y="1286467"/>
                </a:cubicBezTo>
                <a:lnTo>
                  <a:pt x="128647" y="1286467"/>
                </a:lnTo>
                <a:cubicBezTo>
                  <a:pt x="57597" y="1286467"/>
                  <a:pt x="0" y="1228870"/>
                  <a:pt x="0" y="1157820"/>
                </a:cubicBezTo>
                <a:lnTo>
                  <a:pt x="0" y="128647"/>
                </a:lnTo>
                <a:close/>
              </a:path>
            </a:pathLst>
          </a:custGeom>
        </p:spPr>
        <p:style>
          <a:lnRef idx="2">
            <a:schemeClr val="accent5">
              <a:hueOff val="-7545388"/>
              <a:satOff val="-21713"/>
              <a:lumOff val="-9411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685" tIns="437506" rIns="115889" bIns="115889" numCol="1" spcCol="1270" anchor="t" anchorCtr="0">
            <a:noAutofit/>
          </a:bodyPr>
          <a:lstStyle/>
          <a:p>
            <a:pPr marL="171450" lvl="1" indent="-171450" algn="r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ar-DZ" sz="1800" b="1" kern="1200" dirty="0" smtClean="0"/>
              <a:t>المحيط الاقتصادي</a:t>
            </a:r>
            <a:endParaRPr lang="ar-DZ" sz="1800" b="1" kern="12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368486"/>
            <a:ext cx="9601200" cy="759721"/>
          </a:xfrm>
        </p:spPr>
        <p:txBody>
          <a:bodyPr>
            <a:normAutofit/>
          </a:bodyPr>
          <a:lstStyle/>
          <a:p>
            <a:pPr algn="ctr"/>
            <a:r>
              <a:rPr lang="ar-DZ" sz="4400" b="1" dirty="0" smtClean="0">
                <a:latin typeface="Times New Roman" pitchFamily="18" charset="0"/>
                <a:cs typeface="Times New Roman" pitchFamily="18" charset="0"/>
              </a:rPr>
              <a:t>ما المقصود بأبعاد </a:t>
            </a:r>
            <a:r>
              <a:rPr lang="ar-DZ" sz="4400" b="1" dirty="0">
                <a:latin typeface="Times New Roman" pitchFamily="18" charset="0"/>
                <a:cs typeface="Times New Roman" pitchFamily="18" charset="0"/>
              </a:rPr>
              <a:t>الجودة: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366809" y="1533347"/>
            <a:ext cx="58769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هم المستفيدون الداخليون والخارجيون؟</a:t>
            </a:r>
            <a:endParaRPr lang="ar-SA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4215" y="510253"/>
            <a:ext cx="1627188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شكل حر 5"/>
          <p:cNvSpPr/>
          <p:nvPr/>
        </p:nvSpPr>
        <p:spPr>
          <a:xfrm>
            <a:off x="6932426" y="5165762"/>
            <a:ext cx="1985984" cy="1286467"/>
          </a:xfrm>
          <a:custGeom>
            <a:avLst/>
            <a:gdLst>
              <a:gd name="connsiteX0" fmla="*/ 0 w 1985984"/>
              <a:gd name="connsiteY0" fmla="*/ 128647 h 1286467"/>
              <a:gd name="connsiteX1" fmla="*/ 128647 w 1985984"/>
              <a:gd name="connsiteY1" fmla="*/ 0 h 1286467"/>
              <a:gd name="connsiteX2" fmla="*/ 1857337 w 1985984"/>
              <a:gd name="connsiteY2" fmla="*/ 0 h 1286467"/>
              <a:gd name="connsiteX3" fmla="*/ 1985984 w 1985984"/>
              <a:gd name="connsiteY3" fmla="*/ 128647 h 1286467"/>
              <a:gd name="connsiteX4" fmla="*/ 1985984 w 1985984"/>
              <a:gd name="connsiteY4" fmla="*/ 1157820 h 1286467"/>
              <a:gd name="connsiteX5" fmla="*/ 1857337 w 1985984"/>
              <a:gd name="connsiteY5" fmla="*/ 1286467 h 1286467"/>
              <a:gd name="connsiteX6" fmla="*/ 128647 w 1985984"/>
              <a:gd name="connsiteY6" fmla="*/ 1286467 h 1286467"/>
              <a:gd name="connsiteX7" fmla="*/ 0 w 1985984"/>
              <a:gd name="connsiteY7" fmla="*/ 1157820 h 1286467"/>
              <a:gd name="connsiteX8" fmla="*/ 0 w 1985984"/>
              <a:gd name="connsiteY8" fmla="*/ 128647 h 128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984" h="1286467">
                <a:moveTo>
                  <a:pt x="0" y="128647"/>
                </a:moveTo>
                <a:cubicBezTo>
                  <a:pt x="0" y="57597"/>
                  <a:pt x="57597" y="0"/>
                  <a:pt x="128647" y="0"/>
                </a:cubicBezTo>
                <a:lnTo>
                  <a:pt x="1857337" y="0"/>
                </a:lnTo>
                <a:cubicBezTo>
                  <a:pt x="1928387" y="0"/>
                  <a:pt x="1985984" y="57597"/>
                  <a:pt x="1985984" y="128647"/>
                </a:cubicBezTo>
                <a:lnTo>
                  <a:pt x="1985984" y="1157820"/>
                </a:lnTo>
                <a:cubicBezTo>
                  <a:pt x="1985984" y="1228870"/>
                  <a:pt x="1928387" y="1286467"/>
                  <a:pt x="1857337" y="1286467"/>
                </a:cubicBezTo>
                <a:lnTo>
                  <a:pt x="128647" y="1286467"/>
                </a:lnTo>
                <a:cubicBezTo>
                  <a:pt x="57597" y="1286467"/>
                  <a:pt x="0" y="1228870"/>
                  <a:pt x="0" y="1157820"/>
                </a:cubicBezTo>
                <a:lnTo>
                  <a:pt x="0" y="128647"/>
                </a:lnTo>
                <a:close/>
              </a:path>
            </a:pathLst>
          </a:custGeom>
        </p:spPr>
        <p:style>
          <a:lnRef idx="2">
            <a:schemeClr val="accent5">
              <a:hueOff val="-7545388"/>
              <a:satOff val="-21713"/>
              <a:lumOff val="-9411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685" tIns="437506" rIns="115889" bIns="115889" numCol="1" spcCol="1270" anchor="t" anchorCtr="0">
            <a:noAutofit/>
          </a:bodyPr>
          <a:lstStyle/>
          <a:p>
            <a:pPr marL="171450" lvl="1" indent="-171450" algn="r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ar-DZ" sz="1800" b="1" kern="1200" dirty="0" smtClean="0"/>
              <a:t>المجتمع</a:t>
            </a:r>
            <a:endParaRPr lang="ar-DZ" sz="1800" b="1" kern="1200" dirty="0"/>
          </a:p>
        </p:txBody>
      </p:sp>
      <p:sp>
        <p:nvSpPr>
          <p:cNvPr id="7" name="شكل حر 6"/>
          <p:cNvSpPr/>
          <p:nvPr/>
        </p:nvSpPr>
        <p:spPr>
          <a:xfrm>
            <a:off x="3692136" y="5165762"/>
            <a:ext cx="1985984" cy="1286467"/>
          </a:xfrm>
          <a:custGeom>
            <a:avLst/>
            <a:gdLst>
              <a:gd name="connsiteX0" fmla="*/ 0 w 1985984"/>
              <a:gd name="connsiteY0" fmla="*/ 128647 h 1286467"/>
              <a:gd name="connsiteX1" fmla="*/ 128647 w 1985984"/>
              <a:gd name="connsiteY1" fmla="*/ 0 h 1286467"/>
              <a:gd name="connsiteX2" fmla="*/ 1857337 w 1985984"/>
              <a:gd name="connsiteY2" fmla="*/ 0 h 1286467"/>
              <a:gd name="connsiteX3" fmla="*/ 1985984 w 1985984"/>
              <a:gd name="connsiteY3" fmla="*/ 128647 h 1286467"/>
              <a:gd name="connsiteX4" fmla="*/ 1985984 w 1985984"/>
              <a:gd name="connsiteY4" fmla="*/ 1157820 h 1286467"/>
              <a:gd name="connsiteX5" fmla="*/ 1857337 w 1985984"/>
              <a:gd name="connsiteY5" fmla="*/ 1286467 h 1286467"/>
              <a:gd name="connsiteX6" fmla="*/ 128647 w 1985984"/>
              <a:gd name="connsiteY6" fmla="*/ 1286467 h 1286467"/>
              <a:gd name="connsiteX7" fmla="*/ 0 w 1985984"/>
              <a:gd name="connsiteY7" fmla="*/ 1157820 h 1286467"/>
              <a:gd name="connsiteX8" fmla="*/ 0 w 1985984"/>
              <a:gd name="connsiteY8" fmla="*/ 128647 h 128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984" h="1286467">
                <a:moveTo>
                  <a:pt x="0" y="128647"/>
                </a:moveTo>
                <a:cubicBezTo>
                  <a:pt x="0" y="57597"/>
                  <a:pt x="57597" y="0"/>
                  <a:pt x="128647" y="0"/>
                </a:cubicBezTo>
                <a:lnTo>
                  <a:pt x="1857337" y="0"/>
                </a:lnTo>
                <a:cubicBezTo>
                  <a:pt x="1928387" y="0"/>
                  <a:pt x="1985984" y="57597"/>
                  <a:pt x="1985984" y="128647"/>
                </a:cubicBezTo>
                <a:lnTo>
                  <a:pt x="1985984" y="1157820"/>
                </a:lnTo>
                <a:cubicBezTo>
                  <a:pt x="1985984" y="1228870"/>
                  <a:pt x="1928387" y="1286467"/>
                  <a:pt x="1857337" y="1286467"/>
                </a:cubicBezTo>
                <a:lnTo>
                  <a:pt x="128647" y="1286467"/>
                </a:lnTo>
                <a:cubicBezTo>
                  <a:pt x="57597" y="1286467"/>
                  <a:pt x="0" y="1228870"/>
                  <a:pt x="0" y="1157820"/>
                </a:cubicBezTo>
                <a:lnTo>
                  <a:pt x="0" y="128647"/>
                </a:lnTo>
                <a:close/>
              </a:path>
            </a:pathLst>
          </a:custGeom>
        </p:spPr>
        <p:style>
          <a:lnRef idx="2">
            <a:schemeClr val="accent5">
              <a:hueOff val="-11318081"/>
              <a:satOff val="-32569"/>
              <a:lumOff val="-14117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5889" tIns="437506" rIns="711685" bIns="115889" numCol="1" spcCol="1270" anchor="t" anchorCtr="0">
            <a:noAutofit/>
          </a:bodyPr>
          <a:lstStyle/>
          <a:p>
            <a:pPr marL="171450" lvl="1" indent="-171450" algn="r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ar-DZ" sz="1800" b="1" kern="1200" dirty="0" smtClean="0"/>
              <a:t>الدولة</a:t>
            </a:r>
            <a:endParaRPr lang="ar-DZ" sz="1800" b="1" kern="1200" dirty="0"/>
          </a:p>
        </p:txBody>
      </p:sp>
      <p:sp>
        <p:nvSpPr>
          <p:cNvPr id="8" name="شكل حر 7"/>
          <p:cNvSpPr/>
          <p:nvPr/>
        </p:nvSpPr>
        <p:spPr>
          <a:xfrm>
            <a:off x="6932426" y="2432019"/>
            <a:ext cx="1985984" cy="1286467"/>
          </a:xfrm>
          <a:custGeom>
            <a:avLst/>
            <a:gdLst>
              <a:gd name="connsiteX0" fmla="*/ 0 w 1985984"/>
              <a:gd name="connsiteY0" fmla="*/ 128647 h 1286467"/>
              <a:gd name="connsiteX1" fmla="*/ 128647 w 1985984"/>
              <a:gd name="connsiteY1" fmla="*/ 0 h 1286467"/>
              <a:gd name="connsiteX2" fmla="*/ 1857337 w 1985984"/>
              <a:gd name="connsiteY2" fmla="*/ 0 h 1286467"/>
              <a:gd name="connsiteX3" fmla="*/ 1985984 w 1985984"/>
              <a:gd name="connsiteY3" fmla="*/ 128647 h 1286467"/>
              <a:gd name="connsiteX4" fmla="*/ 1985984 w 1985984"/>
              <a:gd name="connsiteY4" fmla="*/ 1157820 h 1286467"/>
              <a:gd name="connsiteX5" fmla="*/ 1857337 w 1985984"/>
              <a:gd name="connsiteY5" fmla="*/ 1286467 h 1286467"/>
              <a:gd name="connsiteX6" fmla="*/ 128647 w 1985984"/>
              <a:gd name="connsiteY6" fmla="*/ 1286467 h 1286467"/>
              <a:gd name="connsiteX7" fmla="*/ 0 w 1985984"/>
              <a:gd name="connsiteY7" fmla="*/ 1157820 h 1286467"/>
              <a:gd name="connsiteX8" fmla="*/ 0 w 1985984"/>
              <a:gd name="connsiteY8" fmla="*/ 128647 h 128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984" h="1286467">
                <a:moveTo>
                  <a:pt x="0" y="128647"/>
                </a:moveTo>
                <a:cubicBezTo>
                  <a:pt x="0" y="57597"/>
                  <a:pt x="57597" y="0"/>
                  <a:pt x="128647" y="0"/>
                </a:cubicBezTo>
                <a:lnTo>
                  <a:pt x="1857337" y="0"/>
                </a:lnTo>
                <a:cubicBezTo>
                  <a:pt x="1928387" y="0"/>
                  <a:pt x="1985984" y="57597"/>
                  <a:pt x="1985984" y="128647"/>
                </a:cubicBezTo>
                <a:lnTo>
                  <a:pt x="1985984" y="1157820"/>
                </a:lnTo>
                <a:cubicBezTo>
                  <a:pt x="1985984" y="1228870"/>
                  <a:pt x="1928387" y="1286467"/>
                  <a:pt x="1857337" y="1286467"/>
                </a:cubicBezTo>
                <a:lnTo>
                  <a:pt x="128647" y="1286467"/>
                </a:lnTo>
                <a:cubicBezTo>
                  <a:pt x="57597" y="1286467"/>
                  <a:pt x="0" y="1228870"/>
                  <a:pt x="0" y="1157820"/>
                </a:cubicBezTo>
                <a:lnTo>
                  <a:pt x="0" y="128647"/>
                </a:lnTo>
                <a:close/>
              </a:path>
            </a:pathLst>
          </a:custGeom>
        </p:spPr>
        <p:style>
          <a:lnRef idx="2">
            <a:schemeClr val="accent5">
              <a:hueOff val="-3772694"/>
              <a:satOff val="-10856"/>
              <a:lumOff val="-470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1685" tIns="115889" rIns="115889" bIns="437506" numCol="1" spcCol="1270" anchor="t" anchorCtr="0">
            <a:noAutofit/>
          </a:bodyPr>
          <a:lstStyle/>
          <a:p>
            <a:pPr marL="171450" lvl="1" indent="-171450" algn="r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ar-DZ" sz="1800" b="1" kern="1200" dirty="0" smtClean="0"/>
              <a:t>المستهلك أو الزبون النهائي</a:t>
            </a:r>
            <a:endParaRPr lang="ar-DZ" sz="1800" b="1" kern="1200" dirty="0"/>
          </a:p>
        </p:txBody>
      </p:sp>
      <p:sp>
        <p:nvSpPr>
          <p:cNvPr id="9" name="شكل حر 8"/>
          <p:cNvSpPr/>
          <p:nvPr/>
        </p:nvSpPr>
        <p:spPr>
          <a:xfrm>
            <a:off x="3692136" y="2432019"/>
            <a:ext cx="1985984" cy="1286467"/>
          </a:xfrm>
          <a:custGeom>
            <a:avLst/>
            <a:gdLst>
              <a:gd name="connsiteX0" fmla="*/ 0 w 1985984"/>
              <a:gd name="connsiteY0" fmla="*/ 128647 h 1286467"/>
              <a:gd name="connsiteX1" fmla="*/ 128647 w 1985984"/>
              <a:gd name="connsiteY1" fmla="*/ 0 h 1286467"/>
              <a:gd name="connsiteX2" fmla="*/ 1857337 w 1985984"/>
              <a:gd name="connsiteY2" fmla="*/ 0 h 1286467"/>
              <a:gd name="connsiteX3" fmla="*/ 1985984 w 1985984"/>
              <a:gd name="connsiteY3" fmla="*/ 128647 h 1286467"/>
              <a:gd name="connsiteX4" fmla="*/ 1985984 w 1985984"/>
              <a:gd name="connsiteY4" fmla="*/ 1157820 h 1286467"/>
              <a:gd name="connsiteX5" fmla="*/ 1857337 w 1985984"/>
              <a:gd name="connsiteY5" fmla="*/ 1286467 h 1286467"/>
              <a:gd name="connsiteX6" fmla="*/ 128647 w 1985984"/>
              <a:gd name="connsiteY6" fmla="*/ 1286467 h 1286467"/>
              <a:gd name="connsiteX7" fmla="*/ 0 w 1985984"/>
              <a:gd name="connsiteY7" fmla="*/ 1157820 h 1286467"/>
              <a:gd name="connsiteX8" fmla="*/ 0 w 1985984"/>
              <a:gd name="connsiteY8" fmla="*/ 128647 h 128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5984" h="1286467">
                <a:moveTo>
                  <a:pt x="0" y="128647"/>
                </a:moveTo>
                <a:cubicBezTo>
                  <a:pt x="0" y="57597"/>
                  <a:pt x="57597" y="0"/>
                  <a:pt x="128647" y="0"/>
                </a:cubicBezTo>
                <a:lnTo>
                  <a:pt x="1857337" y="0"/>
                </a:lnTo>
                <a:cubicBezTo>
                  <a:pt x="1928387" y="0"/>
                  <a:pt x="1985984" y="57597"/>
                  <a:pt x="1985984" y="128647"/>
                </a:cubicBezTo>
                <a:lnTo>
                  <a:pt x="1985984" y="1157820"/>
                </a:lnTo>
                <a:cubicBezTo>
                  <a:pt x="1985984" y="1228870"/>
                  <a:pt x="1928387" y="1286467"/>
                  <a:pt x="1857337" y="1286467"/>
                </a:cubicBezTo>
                <a:lnTo>
                  <a:pt x="128647" y="1286467"/>
                </a:lnTo>
                <a:cubicBezTo>
                  <a:pt x="57597" y="1286467"/>
                  <a:pt x="0" y="1228870"/>
                  <a:pt x="0" y="1157820"/>
                </a:cubicBezTo>
                <a:lnTo>
                  <a:pt x="0" y="128647"/>
                </a:lnTo>
                <a:close/>
              </a:path>
            </a:pathLst>
          </a:cu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5889" tIns="115889" rIns="711685" bIns="437506" numCol="1" spcCol="1270" anchor="t" anchorCtr="0">
            <a:noAutofit/>
          </a:bodyPr>
          <a:lstStyle/>
          <a:p>
            <a:pPr marL="171450" lvl="1" indent="-171450" algn="r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ar-DZ" sz="1800" b="1" kern="1200" dirty="0" smtClean="0"/>
          </a:p>
          <a:p>
            <a:pPr marL="171450" lvl="1" indent="-171450" algn="r" defTabSz="8001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ar-DZ" sz="1800" b="1" kern="1200" dirty="0" smtClean="0"/>
              <a:t>الموردون</a:t>
            </a:r>
            <a:endParaRPr lang="ar-DZ" sz="1800" b="1" kern="1200" dirty="0"/>
          </a:p>
        </p:txBody>
      </p:sp>
      <p:sp>
        <p:nvSpPr>
          <p:cNvPr id="10" name="شكل حر 9"/>
          <p:cNvSpPr/>
          <p:nvPr/>
        </p:nvSpPr>
        <p:spPr>
          <a:xfrm>
            <a:off x="4524320" y="2661171"/>
            <a:ext cx="1740751" cy="1740751"/>
          </a:xfrm>
          <a:custGeom>
            <a:avLst/>
            <a:gdLst>
              <a:gd name="connsiteX0" fmla="*/ 0 w 1740751"/>
              <a:gd name="connsiteY0" fmla="*/ 1740751 h 1740751"/>
              <a:gd name="connsiteX1" fmla="*/ 1740751 w 1740751"/>
              <a:gd name="connsiteY1" fmla="*/ 0 h 1740751"/>
              <a:gd name="connsiteX2" fmla="*/ 1740751 w 1740751"/>
              <a:gd name="connsiteY2" fmla="*/ 1740751 h 1740751"/>
              <a:gd name="connsiteX3" fmla="*/ 0 w 1740751"/>
              <a:gd name="connsiteY3" fmla="*/ 1740751 h 174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751" h="1740751">
                <a:moveTo>
                  <a:pt x="0" y="1740751"/>
                </a:moveTo>
                <a:cubicBezTo>
                  <a:pt x="0" y="779361"/>
                  <a:pt x="779361" y="0"/>
                  <a:pt x="1740751" y="0"/>
                </a:cubicBezTo>
                <a:lnTo>
                  <a:pt x="1740751" y="1740751"/>
                </a:lnTo>
                <a:lnTo>
                  <a:pt x="0" y="17407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4982" tIns="644982" rIns="135128" bIns="135128" numCol="1" spcCol="1270" anchor="ctr" anchorCtr="0">
            <a:noAutofit/>
          </a:bodyPr>
          <a:lstStyle/>
          <a:p>
            <a:pPr lvl="0" algn="ctr" defTabSz="900113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DZ" sz="2800" kern="1200" dirty="0" smtClean="0"/>
              <a:t>المالك </a:t>
            </a:r>
            <a:r>
              <a:rPr lang="ar-DZ" b="1" kern="1200" dirty="0" smtClean="0"/>
              <a:t>والمساهمون</a:t>
            </a:r>
            <a:endParaRPr lang="ar-DZ" b="1" kern="1200" dirty="0"/>
          </a:p>
        </p:txBody>
      </p:sp>
      <p:sp>
        <p:nvSpPr>
          <p:cNvPr id="11" name="شكل حر 10"/>
          <p:cNvSpPr/>
          <p:nvPr/>
        </p:nvSpPr>
        <p:spPr>
          <a:xfrm>
            <a:off x="6345476" y="2661171"/>
            <a:ext cx="1740751" cy="1740751"/>
          </a:xfrm>
          <a:custGeom>
            <a:avLst/>
            <a:gdLst>
              <a:gd name="connsiteX0" fmla="*/ 0 w 1740751"/>
              <a:gd name="connsiteY0" fmla="*/ 1740751 h 1740751"/>
              <a:gd name="connsiteX1" fmla="*/ 1740751 w 1740751"/>
              <a:gd name="connsiteY1" fmla="*/ 0 h 1740751"/>
              <a:gd name="connsiteX2" fmla="*/ 1740751 w 1740751"/>
              <a:gd name="connsiteY2" fmla="*/ 1740751 h 1740751"/>
              <a:gd name="connsiteX3" fmla="*/ 0 w 1740751"/>
              <a:gd name="connsiteY3" fmla="*/ 1740751 h 174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751" h="1740751">
                <a:moveTo>
                  <a:pt x="0" y="0"/>
                </a:moveTo>
                <a:cubicBezTo>
                  <a:pt x="961390" y="0"/>
                  <a:pt x="1740751" y="779361"/>
                  <a:pt x="1740751" y="1740751"/>
                </a:cubicBezTo>
                <a:lnTo>
                  <a:pt x="0" y="174075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3772694"/>
              <a:satOff val="-10856"/>
              <a:lumOff val="-4706"/>
              <a:alphaOff val="0"/>
            </a:schemeClr>
          </a:fillRef>
          <a:effectRef idx="0">
            <a:schemeClr val="accent5">
              <a:hueOff val="-3772694"/>
              <a:satOff val="-10856"/>
              <a:lumOff val="-470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128" tIns="644982" rIns="644982" bIns="135128" numCol="1" spcCol="1270" anchor="ctr" anchorCtr="0">
            <a:noAutofit/>
          </a:bodyPr>
          <a:lstStyle/>
          <a:p>
            <a:pPr lvl="0" algn="ctr" defTabSz="8445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DZ" sz="2800" kern="1200" dirty="0" smtClean="0"/>
              <a:t>الموظف</a:t>
            </a:r>
            <a:endParaRPr lang="ar-DZ" sz="2800" kern="1200" dirty="0"/>
          </a:p>
        </p:txBody>
      </p:sp>
      <p:sp>
        <p:nvSpPr>
          <p:cNvPr id="12" name="شكل حر 11"/>
          <p:cNvSpPr/>
          <p:nvPr/>
        </p:nvSpPr>
        <p:spPr>
          <a:xfrm>
            <a:off x="6345476" y="4482325"/>
            <a:ext cx="1740751" cy="1740752"/>
          </a:xfrm>
          <a:custGeom>
            <a:avLst/>
            <a:gdLst>
              <a:gd name="connsiteX0" fmla="*/ 0 w 1740751"/>
              <a:gd name="connsiteY0" fmla="*/ 1740751 h 1740751"/>
              <a:gd name="connsiteX1" fmla="*/ 1740751 w 1740751"/>
              <a:gd name="connsiteY1" fmla="*/ 0 h 1740751"/>
              <a:gd name="connsiteX2" fmla="*/ 1740751 w 1740751"/>
              <a:gd name="connsiteY2" fmla="*/ 1740751 h 1740751"/>
              <a:gd name="connsiteX3" fmla="*/ 0 w 1740751"/>
              <a:gd name="connsiteY3" fmla="*/ 1740751 h 174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751" h="1740751">
                <a:moveTo>
                  <a:pt x="1740751" y="0"/>
                </a:moveTo>
                <a:cubicBezTo>
                  <a:pt x="1740751" y="961390"/>
                  <a:pt x="961390" y="1740751"/>
                  <a:pt x="0" y="1740751"/>
                </a:cubicBezTo>
                <a:lnTo>
                  <a:pt x="0" y="0"/>
                </a:lnTo>
                <a:lnTo>
                  <a:pt x="1740751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545388"/>
              <a:satOff val="-21713"/>
              <a:lumOff val="-9411"/>
              <a:alphaOff val="0"/>
            </a:schemeClr>
          </a:fillRef>
          <a:effectRef idx="0">
            <a:schemeClr val="accent5">
              <a:hueOff val="-7545388"/>
              <a:satOff val="-21713"/>
              <a:lumOff val="-941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128" tIns="135129" rIns="644982" bIns="644982" numCol="1" spcCol="1270" anchor="ctr" anchorCtr="0">
            <a:noAutofit/>
          </a:bodyPr>
          <a:lstStyle/>
          <a:p>
            <a:pPr lvl="0" algn="ctr" defTabSz="8445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DZ" sz="2000" b="1" dirty="0"/>
              <a:t>المصالح </a:t>
            </a:r>
            <a:r>
              <a:rPr lang="ar-DZ" sz="2000" b="1" dirty="0" smtClean="0"/>
              <a:t>المختلفة بالمؤسسة</a:t>
            </a:r>
            <a:endParaRPr lang="ar-DZ" sz="2000" b="1" dirty="0"/>
          </a:p>
        </p:txBody>
      </p:sp>
      <p:sp>
        <p:nvSpPr>
          <p:cNvPr id="13" name="شكل حر 12"/>
          <p:cNvSpPr/>
          <p:nvPr/>
        </p:nvSpPr>
        <p:spPr>
          <a:xfrm>
            <a:off x="4524320" y="4482326"/>
            <a:ext cx="1740751" cy="1740751"/>
          </a:xfrm>
          <a:custGeom>
            <a:avLst/>
            <a:gdLst>
              <a:gd name="connsiteX0" fmla="*/ 0 w 1740751"/>
              <a:gd name="connsiteY0" fmla="*/ 1740751 h 1740751"/>
              <a:gd name="connsiteX1" fmla="*/ 1740751 w 1740751"/>
              <a:gd name="connsiteY1" fmla="*/ 0 h 1740751"/>
              <a:gd name="connsiteX2" fmla="*/ 1740751 w 1740751"/>
              <a:gd name="connsiteY2" fmla="*/ 1740751 h 1740751"/>
              <a:gd name="connsiteX3" fmla="*/ 0 w 1740751"/>
              <a:gd name="connsiteY3" fmla="*/ 1740751 h 174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0751" h="1740751">
                <a:moveTo>
                  <a:pt x="1740751" y="1740751"/>
                </a:moveTo>
                <a:cubicBezTo>
                  <a:pt x="779361" y="1740751"/>
                  <a:pt x="0" y="961390"/>
                  <a:pt x="0" y="0"/>
                </a:cubicBezTo>
                <a:lnTo>
                  <a:pt x="1740751" y="0"/>
                </a:lnTo>
                <a:lnTo>
                  <a:pt x="1740751" y="1740751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11318081"/>
              <a:satOff val="-32569"/>
              <a:lumOff val="-14117"/>
              <a:alphaOff val="0"/>
            </a:schemeClr>
          </a:fillRef>
          <a:effectRef idx="0">
            <a:schemeClr val="accent5">
              <a:hueOff val="-11318081"/>
              <a:satOff val="-32569"/>
              <a:lumOff val="-141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4982" tIns="135128" rIns="135127" bIns="644982" numCol="1" spcCol="1270" anchor="ctr" anchorCtr="0">
            <a:noAutofit/>
          </a:bodyPr>
          <a:lstStyle/>
          <a:p>
            <a:pPr lvl="0" algn="ctr" defTabSz="8445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DZ" sz="2400" b="1" kern="1200" dirty="0" smtClean="0"/>
              <a:t>قيادة المؤسسة</a:t>
            </a:r>
            <a:endParaRPr lang="ar-DZ" sz="2400" b="1" kern="1200" dirty="0"/>
          </a:p>
        </p:txBody>
      </p:sp>
      <p:sp>
        <p:nvSpPr>
          <p:cNvPr id="17" name="سهم دائري 16"/>
          <p:cNvSpPr/>
          <p:nvPr/>
        </p:nvSpPr>
        <p:spPr>
          <a:xfrm>
            <a:off x="6004763" y="4080305"/>
            <a:ext cx="601021" cy="522627"/>
          </a:xfrm>
          <a:prstGeom prst="circular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سهم دائري 17"/>
          <p:cNvSpPr/>
          <p:nvPr/>
        </p:nvSpPr>
        <p:spPr>
          <a:xfrm rot="10800000">
            <a:off x="6004763" y="4281316"/>
            <a:ext cx="601021" cy="522627"/>
          </a:xfrm>
          <a:prstGeom prst="circular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مستطيل 25"/>
          <p:cNvSpPr/>
          <p:nvPr/>
        </p:nvSpPr>
        <p:spPr>
          <a:xfrm>
            <a:off x="5441243" y="2745496"/>
            <a:ext cx="180846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3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المؤسسة</a:t>
            </a:r>
            <a:endParaRPr lang="ar-SA" sz="32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مستطيل ذو زوايا قطرية مخدوشة 2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4</a:t>
            </a:fld>
            <a:endParaRPr lang="ar-D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2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4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0" y="368486"/>
            <a:ext cx="9601200" cy="759721"/>
          </a:xfrm>
        </p:spPr>
        <p:txBody>
          <a:bodyPr>
            <a:normAutofit/>
          </a:bodyPr>
          <a:lstStyle/>
          <a:p>
            <a:pPr algn="ctr"/>
            <a:r>
              <a:rPr lang="ar-DZ" sz="4400" b="1" dirty="0" smtClean="0">
                <a:latin typeface="Times New Roman" pitchFamily="18" charset="0"/>
                <a:cs typeface="Times New Roman" pitchFamily="18" charset="0"/>
              </a:rPr>
              <a:t>ما المقصود بأبعاد </a:t>
            </a:r>
            <a:r>
              <a:rPr lang="ar-DZ" sz="4400" b="1" dirty="0">
                <a:latin typeface="Times New Roman" pitchFamily="18" charset="0"/>
                <a:cs typeface="Times New Roman" pitchFamily="18" charset="0"/>
              </a:rPr>
              <a:t>الجودة: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871" y="2119622"/>
            <a:ext cx="6177129" cy="4122942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1128" y="2119622"/>
            <a:ext cx="8312623" cy="245659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ar-DZ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يقصد بأبعاد الجودة مجموعة الخصائص والمميزات التي يتمتع بها المنتج،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DZ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والتي تمكنه من الوفاء بمتطلبات المستفيد من السلعة او الخدمة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ar-DZ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 وخاصة المستهلك أو الزبون النهائي مستعمل المنتج.</a:t>
            </a: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5</a:t>
            </a:fld>
            <a:endParaRPr lang="ar-D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94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السلعة:</a:t>
            </a:r>
            <a:endParaRPr lang="ar-DZ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346" y="962181"/>
            <a:ext cx="7751928" cy="4844955"/>
          </a:xfrm>
          <a:prstGeom prst="rect">
            <a:avLst/>
          </a:prstGeom>
        </p:spPr>
      </p:pic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6</a:t>
            </a:fld>
            <a:endParaRPr lang="ar-D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99046" y="249500"/>
            <a:ext cx="7456105" cy="126541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ar-DZ" sz="2400" dirty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حدد ديفيد غارفين 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 </a:t>
            </a:r>
            <a:r>
              <a:rPr lang="fr-FR" sz="2400" dirty="0" err="1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Garvin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 1987 </a:t>
            </a:r>
            <a:r>
              <a:rPr lang="ar-DZ" sz="2400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أبعاد </a:t>
            </a:r>
            <a:r>
              <a:rPr lang="ar-DZ" sz="2400" dirty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الجودة في المنتج والتي ينبغي </a:t>
            </a:r>
            <a:r>
              <a:rPr lang="ar-DZ" sz="2400" dirty="0" smtClean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تحقيقها للوصول </a:t>
            </a:r>
            <a:r>
              <a:rPr lang="ar-DZ" sz="2400" dirty="0">
                <a:solidFill>
                  <a:schemeClr val="accent6">
                    <a:lumMod val="50000"/>
                  </a:schemeClr>
                </a:solidFill>
                <a:cs typeface="PT Bold Heading" pitchFamily="2" charset="-78"/>
              </a:rPr>
              <a:t>لمتطلبات المستهلك فيما يلي:</a:t>
            </a:r>
            <a:endParaRPr lang="ar-SA" sz="2400" dirty="0">
              <a:solidFill>
                <a:schemeClr val="accent6">
                  <a:lumMod val="50000"/>
                </a:schemeClr>
              </a:solidFill>
              <a:cs typeface="PT Bold Heading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السلعة:</a:t>
            </a:r>
            <a:endParaRPr lang="ar-DZ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7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835022" y="1828811"/>
            <a:ext cx="8134066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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الأداء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ar-DZ" sz="2800" b="1" dirty="0"/>
              <a:t>مدى قدرة المنتج على القيام بالوظائف </a:t>
            </a:r>
            <a:r>
              <a:rPr lang="ar-DZ" sz="2800" b="1" dirty="0" smtClean="0"/>
              <a:t>المطلوبة منه. «الصفات </a:t>
            </a:r>
            <a:r>
              <a:rPr lang="ar-DZ" sz="2800" b="1" dirty="0"/>
              <a:t>التشغيلية </a:t>
            </a:r>
            <a:r>
              <a:rPr lang="ar-DZ" sz="2800" b="1" dirty="0" smtClean="0"/>
              <a:t>الرئيسية للمنتج».</a:t>
            </a:r>
            <a:endParaRPr lang="ar-DZ" sz="2800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614796" y="4599317"/>
            <a:ext cx="8354292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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خصائص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أو مزايا 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المنتج: </a:t>
            </a:r>
            <a:r>
              <a:rPr lang="ar-DZ" sz="2800" b="1" dirty="0" smtClean="0"/>
              <a:t>امكانية </a:t>
            </a:r>
            <a:r>
              <a:rPr lang="ar-DZ" sz="2800" b="1" dirty="0"/>
              <a:t>إضافة بعض الوظائف لتحديث </a:t>
            </a:r>
            <a:r>
              <a:rPr lang="ar-DZ" sz="2800" b="1" dirty="0" smtClean="0"/>
              <a:t>وتطوير المنتج. «الصفات </a:t>
            </a:r>
            <a:r>
              <a:rPr lang="ar-DZ" sz="2800" b="1" dirty="0"/>
              <a:t>الاضافية التي تكمل الصفات </a:t>
            </a:r>
            <a:r>
              <a:rPr lang="ar-DZ" sz="2800" b="1" dirty="0" smtClean="0"/>
              <a:t>الرئيسية.</a:t>
            </a:r>
            <a:endParaRPr lang="ar-DZ" sz="2800" b="1" dirty="0"/>
          </a:p>
        </p:txBody>
      </p:sp>
    </p:spTree>
    <p:extLst>
      <p:ext uri="{BB962C8B-B14F-4D97-AF65-F5344CB8AC3E}">
        <p14:creationId xmlns:p14="http://schemas.microsoft.com/office/powerpoint/2010/main" val="206151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السلعة:</a:t>
            </a:r>
            <a:endParaRPr lang="ar-DZ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8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866864" y="1282909"/>
            <a:ext cx="8134066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</a:t>
            </a:r>
            <a:r>
              <a:rPr lang="ar-DZ" sz="3600" b="1" dirty="0" err="1" smtClean="0">
                <a:solidFill>
                  <a:schemeClr val="accent6">
                    <a:lumMod val="75000"/>
                  </a:schemeClr>
                </a:solidFill>
              </a:rPr>
              <a:t>الوثوقية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ar-DZ" sz="2800" b="1" dirty="0"/>
              <a:t>أقصى مدة يمكن للمنتج أن يكون </a:t>
            </a:r>
            <a:r>
              <a:rPr lang="ar-DZ" sz="2800" b="1" dirty="0" smtClean="0"/>
              <a:t>صالحا للاستخدام فيها </a:t>
            </a:r>
            <a:r>
              <a:rPr lang="ar-DZ" sz="2800" b="1" dirty="0"/>
              <a:t>دون </a:t>
            </a:r>
            <a:r>
              <a:rPr lang="ar-DZ" sz="2800" b="1" dirty="0" smtClean="0"/>
              <a:t>فشل. «عدم وجود </a:t>
            </a:r>
            <a:r>
              <a:rPr lang="ar-DZ" sz="2800" b="1" dirty="0"/>
              <a:t>خلل او فشل في المنتج خلال فترة </a:t>
            </a:r>
            <a:r>
              <a:rPr lang="ar-DZ" sz="2800" b="1" dirty="0" smtClean="0"/>
              <a:t>زمنية».</a:t>
            </a:r>
            <a:endParaRPr lang="ar-DZ" sz="2800" b="1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3658468" y="4353674"/>
            <a:ext cx="8342462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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المتانة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ar-DZ" sz="2800" b="1" dirty="0"/>
              <a:t>مقدار استخدام المنتج قبل </a:t>
            </a:r>
            <a:r>
              <a:rPr lang="ar-DZ" sz="2800" b="1" dirty="0" smtClean="0"/>
              <a:t>التدهور .«أقصى </a:t>
            </a:r>
            <a:r>
              <a:rPr lang="ar-DZ" sz="2800" b="1" dirty="0"/>
              <a:t>مدة يمكن للمنتج أن </a:t>
            </a:r>
            <a:r>
              <a:rPr lang="ar-DZ" sz="2800" b="1" dirty="0" smtClean="0"/>
              <a:t>يعيشها».</a:t>
            </a:r>
          </a:p>
        </p:txBody>
      </p:sp>
    </p:spTree>
    <p:extLst>
      <p:ext uri="{BB962C8B-B14F-4D97-AF65-F5344CB8AC3E}">
        <p14:creationId xmlns:p14="http://schemas.microsoft.com/office/powerpoint/2010/main" val="100979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163772" y="1651392"/>
            <a:ext cx="2797791" cy="3684898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ar-SA" sz="4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أبعاد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جودة </a:t>
            </a:r>
          </a:p>
          <a:p>
            <a:pPr algn="ctr">
              <a:lnSpc>
                <a:spcPct val="200000"/>
              </a:lnSpc>
            </a:pPr>
            <a:r>
              <a:rPr lang="ar-DZ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السلعة:</a:t>
            </a:r>
            <a:endParaRPr lang="ar-DZ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ذو زوايا قطرية مخدوشة 6"/>
          <p:cNvSpPr/>
          <p:nvPr/>
        </p:nvSpPr>
        <p:spPr>
          <a:xfrm>
            <a:off x="11383102" y="6407834"/>
            <a:ext cx="731521" cy="379828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2E0116F7-CE00-4827-BB47-6781F7329292}" type="slidenum">
              <a:rPr lang="ar-DZ" smtClean="0">
                <a:solidFill>
                  <a:schemeClr val="bg1"/>
                </a:solidFill>
              </a:rPr>
              <a:t>9</a:t>
            </a:fld>
            <a:endParaRPr lang="ar-DZ" dirty="0">
              <a:solidFill>
                <a:schemeClr val="bg1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980557" y="982669"/>
            <a:ext cx="8134066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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الخدمية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أو قابلية 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الاستخدام: </a:t>
            </a:r>
            <a:r>
              <a:rPr lang="ar-DZ" sz="2800" b="1" dirty="0"/>
              <a:t>مدى سهولة إصلاح المنتج واعادته لحالته الطبيعية </a:t>
            </a:r>
            <a:r>
              <a:rPr lang="ar-DZ" sz="2800" b="1" dirty="0" smtClean="0"/>
              <a:t>مع الاخذ </a:t>
            </a:r>
            <a:r>
              <a:rPr lang="ar-DZ" sz="2800" b="1" dirty="0"/>
              <a:t>في الاعتبار </a:t>
            </a:r>
            <a:r>
              <a:rPr lang="ar-DZ" sz="2800" b="1" u="sng" dirty="0"/>
              <a:t>التكلفة المالية</a:t>
            </a:r>
            <a:r>
              <a:rPr lang="ar-DZ" sz="2800" b="1" dirty="0"/>
              <a:t> و</a:t>
            </a:r>
            <a:r>
              <a:rPr lang="ar-DZ" sz="2800" b="1" u="sng" dirty="0"/>
              <a:t>السرعة</a:t>
            </a:r>
            <a:r>
              <a:rPr lang="ar-DZ" sz="2800" b="1" dirty="0"/>
              <a:t> الزمنية </a:t>
            </a:r>
            <a:r>
              <a:rPr lang="ar-DZ" sz="2800" b="1" dirty="0" smtClean="0"/>
              <a:t>للإصلاح.</a:t>
            </a:r>
            <a:endParaRPr lang="ar-DZ" sz="2800" b="1" dirty="0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530180" y="4258127"/>
            <a:ext cx="8584443" cy="147394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marL="179388" indent="-179388" algn="justLow" rtl="1"/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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المظهر(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جمال </a:t>
            </a:r>
            <a:r>
              <a:rPr lang="ar-DZ" sz="3600" b="1" dirty="0" smtClean="0">
                <a:solidFill>
                  <a:schemeClr val="accent6">
                    <a:lumMod val="75000"/>
                  </a:schemeClr>
                </a:solidFill>
              </a:rPr>
              <a:t>المنتج) </a:t>
            </a:r>
            <a:r>
              <a:rPr lang="ar-DZ" sz="3600" b="1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ar-DZ" sz="2800" b="1" dirty="0"/>
              <a:t>مدى أناقة وجاذبية المنتج </a:t>
            </a:r>
            <a:r>
              <a:rPr lang="ar-DZ" sz="2800" b="1" dirty="0" smtClean="0"/>
              <a:t>«المظهر </a:t>
            </a:r>
            <a:r>
              <a:rPr lang="ar-DZ" sz="2800" b="1" dirty="0"/>
              <a:t>– الملمس – الرائحة </a:t>
            </a:r>
            <a:r>
              <a:rPr lang="ar-DZ" sz="2800" b="1" dirty="0" smtClean="0"/>
              <a:t>–المذاق».</a:t>
            </a:r>
            <a:endParaRPr lang="ar-DZ" sz="2800" b="1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042" y="2164159"/>
            <a:ext cx="2091131" cy="139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9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tf03431374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lesDirection_16x9_TP103431346" id="{7D9BEFDC-178F-482A-999C-6D90742E20B4}" vid="{2CFD18EA-3059-453F-BC94-24DD4BE4F3E0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A527E9BDFA242146B59EAA0A2BBC516804009EC5643677B736459CE4ACB8094A990F" ma:contentTypeVersion="69" ma:contentTypeDescription="Create a new document." ma:contentTypeScope="" ma:versionID="652eb7346005af65e04088badddd82f5">
  <xsd:schema xmlns:xsd="http://www.w3.org/2001/XMLSchema" xmlns:xs="http://www.w3.org/2001/XMLSchema" xmlns:p="http://schemas.microsoft.com/office/2006/metadata/properties" xmlns:ns2="90312ced-24b1-4a04-9112-3ea331aa5919" xmlns:ns3="41ef7931-2f43-42ee-9374-56eb6ce620f4" targetNamespace="http://schemas.microsoft.com/office/2006/metadata/properties" ma:root="true" ma:fieldsID="a1a5f1565ce8526d5f683002e14b63f8" ns2:_="" ns3:_="">
    <xsd:import namespace="90312ced-24b1-4a04-9112-3ea331aa5919"/>
    <xsd:import namespace="41ef7931-2f43-42ee-9374-56eb6ce620f4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312ced-24b1-4a04-9112-3ea331aa5919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6e3a7210-f659-47eb-b7d4-9ee2aecd62e2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9AC07437-707F-44C4-B152-C4FC4019B6ED}" ma:internalName="CSXSubmissionMarket" ma:readOnly="false" ma:showField="MarketName" ma:web="90312ced-24b1-4a04-9112-3ea331aa5919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c4a199ee-c7bc-4bbc-b513-88b9b062696a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265EC822-753B-4D08-ABD2-7528F7EA7549}" ma:internalName="InProjectListLookup" ma:readOnly="true" ma:showField="InProjectList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deadd727-1c15-4aef-bbd3-8cf4bcd7f367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265EC822-753B-4D08-ABD2-7528F7EA7549}" ma:internalName="LastCompleteVersionLookup" ma:readOnly="true" ma:showField="LastCompleteVersion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265EC822-753B-4D08-ABD2-7528F7EA7549}" ma:internalName="LastPreviewErrorLookup" ma:readOnly="true" ma:showField="LastPreviewError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265EC822-753B-4D08-ABD2-7528F7EA7549}" ma:internalName="LastPreviewResultLookup" ma:readOnly="true" ma:showField="LastPreviewResult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265EC822-753B-4D08-ABD2-7528F7EA7549}" ma:internalName="LastPreviewAttemptDateLookup" ma:readOnly="true" ma:showField="LastPreviewAttemptDate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265EC822-753B-4D08-ABD2-7528F7EA7549}" ma:internalName="LastPreviewedByLookup" ma:readOnly="true" ma:showField="LastPreviewedBy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265EC822-753B-4D08-ABD2-7528F7EA7549}" ma:internalName="LastPreviewTimeLookup" ma:readOnly="true" ma:showField="LastPreviewTime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265EC822-753B-4D08-ABD2-7528F7EA7549}" ma:internalName="LastPreviewVersionLookup" ma:readOnly="true" ma:showField="LastPreviewVersion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265EC822-753B-4D08-ABD2-7528F7EA7549}" ma:internalName="LastPublishErrorLookup" ma:readOnly="true" ma:showField="LastPublishError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265EC822-753B-4D08-ABD2-7528F7EA7549}" ma:internalName="LastPublishResultLookup" ma:readOnly="true" ma:showField="LastPublishResult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265EC822-753B-4D08-ABD2-7528F7EA7549}" ma:internalName="LastPublishAttemptDateLookup" ma:readOnly="true" ma:showField="LastPublishAttemptDate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265EC822-753B-4D08-ABD2-7528F7EA7549}" ma:internalName="LastPublishedByLookup" ma:readOnly="true" ma:showField="LastPublishedBy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265EC822-753B-4D08-ABD2-7528F7EA7549}" ma:internalName="LastPublishTimeLookup" ma:readOnly="true" ma:showField="LastPublishTime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265EC822-753B-4D08-ABD2-7528F7EA7549}" ma:internalName="LastPublishVersionLookup" ma:readOnly="true" ma:showField="LastPublishVersion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1F0DC429-C65C-4AF3-B99B-271EB3084235}" ma:internalName="LocLastLocAttemptVersionLookup" ma:readOnly="false" ma:showField="LastLocAttemptVersion" ma:web="90312ced-24b1-4a04-9112-3ea331aa5919">
      <xsd:simpleType>
        <xsd:restriction base="dms:Lookup"/>
      </xsd:simpleType>
    </xsd:element>
    <xsd:element name="LocLastLocAttemptVersionTypeLookup" ma:index="72" nillable="true" ma:displayName="Loc Last Loc Attempt Version Type" ma:default="" ma:list="{1F0DC429-C65C-4AF3-B99B-271EB3084235}" ma:internalName="LocLastLocAttemptVersionTypeLookup" ma:readOnly="true" ma:showField="LastLocAttemptVersionType" ma:web="90312ced-24b1-4a04-9112-3ea331aa5919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1F0DC429-C65C-4AF3-B99B-271EB3084235}" ma:internalName="LocNewPublishedVersionLookup" ma:readOnly="true" ma:showField="NewPublishedVersion" ma:web="90312ced-24b1-4a04-9112-3ea331aa5919">
      <xsd:simpleType>
        <xsd:restriction base="dms:Lookup"/>
      </xsd:simpleType>
    </xsd:element>
    <xsd:element name="LocOverallHandbackStatusLookup" ma:index="76" nillable="true" ma:displayName="Loc Overall Handback Status" ma:default="" ma:list="{1F0DC429-C65C-4AF3-B99B-271EB3084235}" ma:internalName="LocOverallHandbackStatusLookup" ma:readOnly="true" ma:showField="OverallHandbackStatus" ma:web="90312ced-24b1-4a04-9112-3ea331aa5919">
      <xsd:simpleType>
        <xsd:restriction base="dms:Lookup"/>
      </xsd:simpleType>
    </xsd:element>
    <xsd:element name="LocOverallLocStatusLookup" ma:index="77" nillable="true" ma:displayName="Loc Overall Localize Status" ma:default="" ma:list="{1F0DC429-C65C-4AF3-B99B-271EB3084235}" ma:internalName="LocOverallLocStatusLookup" ma:readOnly="true" ma:showField="OverallLocStatus" ma:web="90312ced-24b1-4a04-9112-3ea331aa5919">
      <xsd:simpleType>
        <xsd:restriction base="dms:Lookup"/>
      </xsd:simpleType>
    </xsd:element>
    <xsd:element name="LocOverallPreviewStatusLookup" ma:index="78" nillable="true" ma:displayName="Loc Overall Preview Status" ma:default="" ma:list="{1F0DC429-C65C-4AF3-B99B-271EB3084235}" ma:internalName="LocOverallPreviewStatusLookup" ma:readOnly="true" ma:showField="OverallPreviewStatus" ma:web="90312ced-24b1-4a04-9112-3ea331aa5919">
      <xsd:simpleType>
        <xsd:restriction base="dms:Lookup"/>
      </xsd:simpleType>
    </xsd:element>
    <xsd:element name="LocOverallPublishStatusLookup" ma:index="79" nillable="true" ma:displayName="Loc Overall Publish Status" ma:default="" ma:list="{1F0DC429-C65C-4AF3-B99B-271EB3084235}" ma:internalName="LocOverallPublishStatusLookup" ma:readOnly="true" ma:showField="OverallPublishStatus" ma:web="90312ced-24b1-4a04-9112-3ea331aa5919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1F0DC429-C65C-4AF3-B99B-271EB3084235}" ma:internalName="LocProcessedForHandoffsLookup" ma:readOnly="true" ma:showField="ProcessedForHandoffs" ma:web="90312ced-24b1-4a04-9112-3ea331aa5919">
      <xsd:simpleType>
        <xsd:restriction base="dms:Lookup"/>
      </xsd:simpleType>
    </xsd:element>
    <xsd:element name="LocProcessedForMarketsLookup" ma:index="82" nillable="true" ma:displayName="Loc Processed For Markets" ma:default="" ma:list="{1F0DC429-C65C-4AF3-B99B-271EB3084235}" ma:internalName="LocProcessedForMarketsLookup" ma:readOnly="true" ma:showField="ProcessedForMarkets" ma:web="90312ced-24b1-4a04-9112-3ea331aa5919">
      <xsd:simpleType>
        <xsd:restriction base="dms:Lookup"/>
      </xsd:simpleType>
    </xsd:element>
    <xsd:element name="LocPublishedDependentAssetsLookup" ma:index="83" nillable="true" ma:displayName="Loc Published Dependent Assets" ma:default="" ma:list="{1F0DC429-C65C-4AF3-B99B-271EB3084235}" ma:internalName="LocPublishedDependentAssetsLookup" ma:readOnly="true" ma:showField="PublishedDependentAssets" ma:web="90312ced-24b1-4a04-9112-3ea331aa5919">
      <xsd:simpleType>
        <xsd:restriction base="dms:Lookup"/>
      </xsd:simpleType>
    </xsd:element>
    <xsd:element name="LocPublishedLinkedAssetsLookup" ma:index="84" nillable="true" ma:displayName="Loc Published Linked Assets" ma:default="" ma:list="{1F0DC429-C65C-4AF3-B99B-271EB3084235}" ma:internalName="LocPublishedLinkedAssetsLookup" ma:readOnly="true" ma:showField="PublishedLinkedAssets" ma:web="90312ced-24b1-4a04-9112-3ea331aa5919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7194e7d7-e777-4d42-ba51-7323e45a00f8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9AC07437-707F-44C4-B152-C4FC4019B6ED}" ma:internalName="Markets" ma:readOnly="false" ma:showField="MarketName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265EC822-753B-4D08-ABD2-7528F7EA7549}" ma:internalName="NumOfRatingsLookup" ma:readOnly="true" ma:showField="NumOfRatings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265EC822-753B-4D08-ABD2-7528F7EA7549}" ma:internalName="PublishStatusLookup" ma:readOnly="false" ma:showField="PublishStatus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83b99470-5334-428f-a1fd-0d0e15944553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85b752e4-2416-476b-a692-4eb1e2d041e5}" ma:internalName="TaxCatchAll" ma:showField="CatchAllData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85b752e4-2416-476b-a692-4eb1e2d041e5}" ma:internalName="TaxCatchAllLabel" ma:readOnly="true" ma:showField="CatchAllDataLabel" ma:web="90312ced-24b1-4a04-9112-3ea331aa59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ef7931-2f43-42ee-9374-56eb6ce620f4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90312ced-24b1-4a04-9112-3ea331aa5919" xsi:nil="true"/>
    <AssetExpire xmlns="90312ced-24b1-4a04-9112-3ea331aa5919">2029-01-01T08:00:00+00:00</AssetExpire>
    <CampaignTagsTaxHTField0 xmlns="90312ced-24b1-4a04-9112-3ea331aa5919">
      <Terms xmlns="http://schemas.microsoft.com/office/infopath/2007/PartnerControls"/>
    </CampaignTagsTaxHTField0>
    <IntlLangReviewDate xmlns="90312ced-24b1-4a04-9112-3ea331aa5919" xsi:nil="true"/>
    <TPFriendlyName xmlns="90312ced-24b1-4a04-9112-3ea331aa5919" xsi:nil="true"/>
    <IntlLangReview xmlns="90312ced-24b1-4a04-9112-3ea331aa5919">false</IntlLangReview>
    <LocLastLocAttemptVersionLookup xmlns="90312ced-24b1-4a04-9112-3ea331aa5919">855022</LocLastLocAttemptVersionLookup>
    <PolicheckWords xmlns="90312ced-24b1-4a04-9112-3ea331aa5919" xsi:nil="true"/>
    <SubmitterId xmlns="90312ced-24b1-4a04-9112-3ea331aa5919" xsi:nil="true"/>
    <AcquiredFrom xmlns="90312ced-24b1-4a04-9112-3ea331aa5919">Internal MS</AcquiredFrom>
    <EditorialStatus xmlns="90312ced-24b1-4a04-9112-3ea331aa5919">Complete</EditorialStatus>
    <Markets xmlns="90312ced-24b1-4a04-9112-3ea331aa5919"/>
    <OriginAsset xmlns="90312ced-24b1-4a04-9112-3ea331aa5919" xsi:nil="true"/>
    <AssetStart xmlns="90312ced-24b1-4a04-9112-3ea331aa5919">2012-08-31T08:50:00+00:00</AssetStart>
    <FriendlyTitle xmlns="90312ced-24b1-4a04-9112-3ea331aa5919" xsi:nil="true"/>
    <MarketSpecific xmlns="90312ced-24b1-4a04-9112-3ea331aa5919">false</MarketSpecific>
    <TPNamespace xmlns="90312ced-24b1-4a04-9112-3ea331aa5919" xsi:nil="true"/>
    <PublishStatusLookup xmlns="90312ced-24b1-4a04-9112-3ea331aa5919">
      <Value>343776</Value>
    </PublishStatusLookup>
    <APAuthor xmlns="90312ced-24b1-4a04-9112-3ea331aa5919">
      <UserInfo>
        <DisplayName>REDMOND\kristaa</DisplayName>
        <AccountId>136</AccountId>
        <AccountType/>
      </UserInfo>
    </APAuthor>
    <TPCommandLine xmlns="90312ced-24b1-4a04-9112-3ea331aa5919" xsi:nil="true"/>
    <IntlLangReviewer xmlns="90312ced-24b1-4a04-9112-3ea331aa5919" xsi:nil="true"/>
    <OpenTemplate xmlns="90312ced-24b1-4a04-9112-3ea331aa5919">true</OpenTemplate>
    <CSXSubmissionDate xmlns="90312ced-24b1-4a04-9112-3ea331aa5919" xsi:nil="true"/>
    <TaxCatchAll xmlns="90312ced-24b1-4a04-9112-3ea331aa5919"/>
    <Manager xmlns="90312ced-24b1-4a04-9112-3ea331aa5919" xsi:nil="true"/>
    <NumericId xmlns="90312ced-24b1-4a04-9112-3ea331aa5919" xsi:nil="true"/>
    <ParentAssetId xmlns="90312ced-24b1-4a04-9112-3ea331aa5919" xsi:nil="true"/>
    <OriginalSourceMarket xmlns="90312ced-24b1-4a04-9112-3ea331aa5919">english</OriginalSourceMarket>
    <ApprovalStatus xmlns="90312ced-24b1-4a04-9112-3ea331aa5919">InProgress</ApprovalStatus>
    <TPComponent xmlns="90312ced-24b1-4a04-9112-3ea331aa5919" xsi:nil="true"/>
    <EditorialTags xmlns="90312ced-24b1-4a04-9112-3ea331aa5919" xsi:nil="true"/>
    <TPExecutable xmlns="90312ced-24b1-4a04-9112-3ea331aa5919" xsi:nil="true"/>
    <TPLaunchHelpLink xmlns="90312ced-24b1-4a04-9112-3ea331aa5919" xsi:nil="true"/>
    <LocComments xmlns="90312ced-24b1-4a04-9112-3ea331aa5919" xsi:nil="true"/>
    <LocRecommendedHandoff xmlns="90312ced-24b1-4a04-9112-3ea331aa5919" xsi:nil="true"/>
    <SourceTitle xmlns="90312ced-24b1-4a04-9112-3ea331aa5919" xsi:nil="true"/>
    <CSXUpdate xmlns="90312ced-24b1-4a04-9112-3ea331aa5919">false</CSXUpdate>
    <IntlLocPriority xmlns="90312ced-24b1-4a04-9112-3ea331aa5919" xsi:nil="true"/>
    <UAProjectedTotalWords xmlns="90312ced-24b1-4a04-9112-3ea331aa5919" xsi:nil="true"/>
    <AssetType xmlns="90312ced-24b1-4a04-9112-3ea331aa5919">TP</AssetType>
    <MachineTranslated xmlns="90312ced-24b1-4a04-9112-3ea331aa5919">false</MachineTranslated>
    <OutputCachingOn xmlns="90312ced-24b1-4a04-9112-3ea331aa5919">false</OutputCachingOn>
    <TemplateStatus xmlns="90312ced-24b1-4a04-9112-3ea331aa5919">Complete</TemplateStatus>
    <IsSearchable xmlns="90312ced-24b1-4a04-9112-3ea331aa5919">true</IsSearchable>
    <ContentItem xmlns="90312ced-24b1-4a04-9112-3ea331aa5919" xsi:nil="true"/>
    <HandoffToMSDN xmlns="90312ced-24b1-4a04-9112-3ea331aa5919" xsi:nil="true"/>
    <ShowIn xmlns="90312ced-24b1-4a04-9112-3ea331aa5919">Show everywhere</ShowIn>
    <ThumbnailAssetId xmlns="90312ced-24b1-4a04-9112-3ea331aa5919" xsi:nil="true"/>
    <UALocComments xmlns="90312ced-24b1-4a04-9112-3ea331aa5919" xsi:nil="true"/>
    <UALocRecommendation xmlns="90312ced-24b1-4a04-9112-3ea331aa5919">Localize</UALocRecommendation>
    <LastModifiedDateTime xmlns="90312ced-24b1-4a04-9112-3ea331aa5919" xsi:nil="true"/>
    <LegacyData xmlns="90312ced-24b1-4a04-9112-3ea331aa5919" xsi:nil="true"/>
    <LocManualTestRequired xmlns="90312ced-24b1-4a04-9112-3ea331aa5919">false</LocManualTestRequired>
    <LocMarketGroupTiers2 xmlns="90312ced-24b1-4a04-9112-3ea331aa5919" xsi:nil="true"/>
    <ClipArtFilename xmlns="90312ced-24b1-4a04-9112-3ea331aa5919" xsi:nil="true"/>
    <TPApplication xmlns="90312ced-24b1-4a04-9112-3ea331aa5919" xsi:nil="true"/>
    <CSXHash xmlns="90312ced-24b1-4a04-9112-3ea331aa5919" xsi:nil="true"/>
    <DirectSourceMarket xmlns="90312ced-24b1-4a04-9112-3ea331aa5919">english</DirectSourceMarket>
    <PrimaryImageGen xmlns="90312ced-24b1-4a04-9112-3ea331aa5919">true</PrimaryImageGen>
    <PlannedPubDate xmlns="90312ced-24b1-4a04-9112-3ea331aa5919" xsi:nil="true"/>
    <CSXSubmissionMarket xmlns="90312ced-24b1-4a04-9112-3ea331aa5919" xsi:nil="true"/>
    <Downloads xmlns="90312ced-24b1-4a04-9112-3ea331aa5919">0</Downloads>
    <ArtSampleDocs xmlns="90312ced-24b1-4a04-9112-3ea331aa5919" xsi:nil="true"/>
    <TrustLevel xmlns="90312ced-24b1-4a04-9112-3ea331aa5919">1 Microsoft Managed Content</TrustLevel>
    <BlockPublish xmlns="90312ced-24b1-4a04-9112-3ea331aa5919">false</BlockPublish>
    <TPLaunchHelpLinkType xmlns="90312ced-24b1-4a04-9112-3ea331aa5919">Template</TPLaunchHelpLinkType>
    <LocalizationTagsTaxHTField0 xmlns="90312ced-24b1-4a04-9112-3ea331aa5919">
      <Terms xmlns="http://schemas.microsoft.com/office/infopath/2007/PartnerControls"/>
    </LocalizationTagsTaxHTField0>
    <BusinessGroup xmlns="90312ced-24b1-4a04-9112-3ea331aa5919" xsi:nil="true"/>
    <Providers xmlns="90312ced-24b1-4a04-9112-3ea331aa5919" xsi:nil="true"/>
    <TemplateTemplateType xmlns="90312ced-24b1-4a04-9112-3ea331aa5919">PowerPoint Presentation Template</TemplateTemplateType>
    <TimesCloned xmlns="90312ced-24b1-4a04-9112-3ea331aa5919" xsi:nil="true"/>
    <TPAppVersion xmlns="90312ced-24b1-4a04-9112-3ea331aa5919" xsi:nil="true"/>
    <VoteCount xmlns="90312ced-24b1-4a04-9112-3ea331aa5919" xsi:nil="true"/>
    <AverageRating xmlns="90312ced-24b1-4a04-9112-3ea331aa5919" xsi:nil="true"/>
    <FeatureTagsTaxHTField0 xmlns="90312ced-24b1-4a04-9112-3ea331aa5919">
      <Terms xmlns="http://schemas.microsoft.com/office/infopath/2007/PartnerControls"/>
    </FeatureTagsTaxHTField0>
    <Provider xmlns="90312ced-24b1-4a04-9112-3ea331aa5919" xsi:nil="true"/>
    <UACurrentWords xmlns="90312ced-24b1-4a04-9112-3ea331aa5919" xsi:nil="true"/>
    <AssetId xmlns="90312ced-24b1-4a04-9112-3ea331aa5919">TP103431346</AssetId>
    <TPClientViewer xmlns="90312ced-24b1-4a04-9112-3ea331aa5919" xsi:nil="true"/>
    <DSATActionTaken xmlns="90312ced-24b1-4a04-9112-3ea331aa5919" xsi:nil="true"/>
    <APEditor xmlns="90312ced-24b1-4a04-9112-3ea331aa5919">
      <UserInfo>
        <DisplayName/>
        <AccountId xsi:nil="true"/>
        <AccountType/>
      </UserInfo>
    </APEditor>
    <TPInstallLocation xmlns="90312ced-24b1-4a04-9112-3ea331aa5919" xsi:nil="true"/>
    <OOCacheId xmlns="90312ced-24b1-4a04-9112-3ea331aa5919" xsi:nil="true"/>
    <IsDeleted xmlns="90312ced-24b1-4a04-9112-3ea331aa5919">false</IsDeleted>
    <PublishTargets xmlns="90312ced-24b1-4a04-9112-3ea331aa5919">OfficeOnlineVNext</PublishTargets>
    <ApprovalLog xmlns="90312ced-24b1-4a04-9112-3ea331aa5919" xsi:nil="true"/>
    <BugNumber xmlns="90312ced-24b1-4a04-9112-3ea331aa5919" xsi:nil="true"/>
    <CrawlForDependencies xmlns="90312ced-24b1-4a04-9112-3ea331aa5919">false</CrawlForDependencies>
    <InternalTagsTaxHTField0 xmlns="90312ced-24b1-4a04-9112-3ea331aa5919">
      <Terms xmlns="http://schemas.microsoft.com/office/infopath/2007/PartnerControls"/>
    </InternalTagsTaxHTField0>
    <LastHandOff xmlns="90312ced-24b1-4a04-9112-3ea331aa5919" xsi:nil="true"/>
    <Milestone xmlns="90312ced-24b1-4a04-9112-3ea331aa5919" xsi:nil="true"/>
    <OriginalRelease xmlns="90312ced-24b1-4a04-9112-3ea331aa5919">15</OriginalRelease>
    <RecommendationsModifier xmlns="90312ced-24b1-4a04-9112-3ea331aa5919" xsi:nil="true"/>
    <ScenarioTagsTaxHTField0 xmlns="90312ced-24b1-4a04-9112-3ea331aa5919">
      <Terms xmlns="http://schemas.microsoft.com/office/infopath/2007/PartnerControls"/>
    </ScenarioTagsTaxHTField0>
    <UANotes xmlns="90312ced-24b1-4a04-9112-3ea331aa5919" xsi:nil="true"/>
    <Component xmlns="41ef7931-2f43-42ee-9374-56eb6ce620f4" xsi:nil="true"/>
    <Description0 xmlns="41ef7931-2f43-42ee-9374-56eb6ce620f4" xsi:nil="true"/>
  </documentManagement>
</p:properties>
</file>

<file path=customXml/itemProps1.xml><?xml version="1.0" encoding="utf-8"?>
<ds:datastoreItem xmlns:ds="http://schemas.openxmlformats.org/officeDocument/2006/customXml" ds:itemID="{800EDC7B-5355-47B4-87F4-29ABACABBE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312ced-24b1-4a04-9112-3ea331aa5919"/>
    <ds:schemaRef ds:uri="41ef7931-2f43-42ee-9374-56eb6ce620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E6BE00-DBCA-405A-B5FF-9A5F32AB1AA0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41ef7931-2f43-42ee-9374-56eb6ce620f4"/>
    <ds:schemaRef ds:uri="90312ced-24b1-4a04-9112-3ea331aa5919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tf03431374</Template>
  <TotalTime>0</TotalTime>
  <Words>575</Words>
  <Application>Microsoft Office PowerPoint</Application>
  <PresentationFormat>مخصص</PresentationFormat>
  <Paragraphs>112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tf03431374</vt:lpstr>
      <vt:lpstr>أبعاد الجودة</vt:lpstr>
      <vt:lpstr>ما المقصود بأبعاد الجودة:</vt:lpstr>
      <vt:lpstr>ما المقصود بأبعاد الجودة:</vt:lpstr>
      <vt:lpstr>ما المقصود بأبعاد الجودة:</vt:lpstr>
      <vt:lpstr>ما المقصود بأبعاد الجودة:</vt:lpstr>
      <vt:lpstr>عرض تقديمي في PowerPoint</vt:lpstr>
      <vt:lpstr>حدد ديفيد غارفين  Garvin 1987 أبعاد الجودة في المنتج والتي ينبغي تحقيقها للوصول لمتطلبات المستهلك فيما يلي: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2017-02-11T12:43:43Z</dcterms:created>
  <dcterms:modified xsi:type="dcterms:W3CDTF">2017-03-10T22:30:07Z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0x010100A527E9BDFA242146B59EAA0A2BBC516804009EC5643677B736459CE4ACB8094A990F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HiddenCategoryTags">
    <vt:lpwstr/>
  </property>
  <property fmtid="{D5CDD505-2E9C-101B-9397-08002B2CF9AE}" pid="9" name="CategoryTags">
    <vt:lpwstr/>
  </property>
  <property fmtid="{D5CDD505-2E9C-101B-9397-08002B2CF9AE}" pid="10" name="CategoryTagsTaxHTField0">
    <vt:lpwstr/>
  </property>
  <property fmtid="{D5CDD505-2E9C-101B-9397-08002B2CF9AE}" pid="11" name="HiddenCategoryTagsTaxHTField0">
    <vt:lpwstr/>
  </property>
</Properties>
</file>