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DZ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422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C32C17D-F9D7-4810-95FB-237CFA6291F9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DZ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DZ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F7F2711-970C-45CE-BF61-27260AFD4F1D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3461124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A4A80C-E64B-4CE8-B938-3DBD67613BF4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ar-DZ" smtClean="0"/>
              <a:t>01</a:t>
            </a:r>
            <a:endParaRPr lang="ar-DZ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DD3DA-D3D0-447A-9753-C0BB4026192F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01</a:t>
            </a:r>
            <a:endParaRPr lang="ar-DZ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7F73D-4B02-4990-8DD7-F3F5CFA0E84C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01</a:t>
            </a:r>
            <a:endParaRPr lang="ar-DZ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CBD91B-D156-4991-8C18-60F956DE799C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ar-DZ" smtClean="0"/>
              <a:t>01</a:t>
            </a:r>
            <a:endParaRPr lang="ar-D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885936-7B21-4F83-842E-0B409A28A4E0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ar-DZ" smtClean="0"/>
              <a:t>01</a:t>
            </a:r>
            <a:endParaRPr lang="ar-DZ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7F0E-F5EF-40E5-9CC3-C81FF2F5B08D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01</a:t>
            </a:r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DF8B-44AB-4F2F-B6CD-CBEAC323D6D9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01</a:t>
            </a:r>
            <a:endParaRPr lang="ar-DZ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03D4E2-24B4-4A52-8ACD-23C9362970C9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ar-DZ" smtClean="0"/>
              <a:t>01</a:t>
            </a:r>
            <a:endParaRPr lang="ar-D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C082-2FAD-4CA1-92AF-22F64271ACA5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DZ" smtClean="0"/>
              <a:t>01</a:t>
            </a:r>
            <a:endParaRPr lang="ar-DZ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72A326-C9CA-4BE1-B3C6-BA62373DDEF3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ar-DZ" smtClean="0"/>
              <a:t>01</a:t>
            </a:r>
            <a:endParaRPr lang="ar-D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A10A07-AE7A-46DE-A25C-4450A44C1FDB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ar-DZ" smtClean="0"/>
              <a:t>01</a:t>
            </a:r>
            <a:endParaRPr lang="ar-D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F7A83AF-40FC-4488-8AFA-648305015D06}" type="datetime8">
              <a:rPr lang="ar-DZ" smtClean="0"/>
              <a:t>10 آذار، 17</a:t>
            </a:fld>
            <a:endParaRPr lang="ar-DZ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ar-DZ" smtClean="0"/>
              <a:t>01</a:t>
            </a:r>
            <a:endParaRPr lang="ar-DZ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C0B3D6D-A550-488D-BDB6-D6BEBF606892}" type="slidenum">
              <a:rPr lang="ar-DZ" smtClean="0"/>
              <a:t>‹#›</a:t>
            </a:fld>
            <a:endParaRPr lang="ar-D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32448" y="1108373"/>
            <a:ext cx="4588024" cy="742234"/>
          </a:xfrm>
        </p:spPr>
        <p:txBody>
          <a:bodyPr>
            <a:noAutofit/>
          </a:bodyPr>
          <a:lstStyle/>
          <a:p>
            <a:pPr algn="r"/>
            <a:r>
              <a:rPr lang="ar-DZ" sz="4800" dirty="0" smtClean="0">
                <a:solidFill>
                  <a:schemeClr val="accent6">
                    <a:lumMod val="50000"/>
                  </a:schemeClr>
                </a:solidFill>
                <a:cs typeface="Farsi Simple Bold" pitchFamily="2" charset="-78"/>
              </a:rPr>
              <a:t>محاضرات في إدارة الجودة</a:t>
            </a:r>
            <a:endParaRPr lang="ar-DZ" sz="4800" dirty="0">
              <a:solidFill>
                <a:schemeClr val="accent6">
                  <a:lumMod val="50000"/>
                </a:schemeClr>
              </a:solidFill>
              <a:cs typeface="Farsi Simple Bold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5435370"/>
            <a:ext cx="4950296" cy="130599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ar-DZ" sz="2400" dirty="0" smtClean="0">
                <a:solidFill>
                  <a:schemeClr val="accent6">
                    <a:lumMod val="50000"/>
                  </a:schemeClr>
                </a:solidFill>
              </a:rPr>
              <a:t>د. فوزي محيريق </a:t>
            </a:r>
            <a:r>
              <a:rPr lang="ar-DZ" sz="2000" dirty="0" smtClean="0"/>
              <a:t>/ </a:t>
            </a:r>
            <a:r>
              <a:rPr lang="ar-DZ" sz="2000" dirty="0"/>
              <a:t>أستاذ محاضر بكلية  الاقتصاد</a:t>
            </a:r>
          </a:p>
          <a:p>
            <a:pPr algn="ctr"/>
            <a:r>
              <a:rPr lang="ar-DZ" sz="2000" dirty="0" smtClean="0"/>
              <a:t>مسؤول خلية ضمان الجودة </a:t>
            </a:r>
          </a:p>
          <a:p>
            <a:pPr algn="ctr"/>
            <a:r>
              <a:rPr lang="ar-DZ" sz="2000" dirty="0" smtClean="0"/>
              <a:t>جامعة الشهيد حمه لخضر </a:t>
            </a:r>
            <a:r>
              <a:rPr lang="ar-DZ" sz="2000" dirty="0" smtClean="0"/>
              <a:t>بالوادي</a:t>
            </a:r>
          </a:p>
          <a:p>
            <a:pPr algn="ctr"/>
            <a:r>
              <a:rPr lang="ar-DZ" sz="2000" dirty="0" smtClean="0"/>
              <a:t>2017م</a:t>
            </a:r>
            <a:endParaRPr lang="ar-DZ" sz="2000" dirty="0"/>
          </a:p>
        </p:txBody>
      </p:sp>
      <p:pic>
        <p:nvPicPr>
          <p:cNvPr id="4" name="صورة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r="14643" b="24643"/>
          <a:stretch/>
        </p:blipFill>
        <p:spPr bwMode="auto">
          <a:xfrm>
            <a:off x="828146" y="3356992"/>
            <a:ext cx="914906" cy="11521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340768"/>
            <a:ext cx="4896544" cy="367240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2" t="8518" r="12125" b="9235"/>
          <a:stretch/>
        </p:blipFill>
        <p:spPr>
          <a:xfrm>
            <a:off x="1742490" y="404664"/>
            <a:ext cx="2037422" cy="2149653"/>
          </a:xfrm>
          <a:prstGeom prst="rect">
            <a:avLst/>
          </a:prstGeom>
        </p:spPr>
      </p:pic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>
          <a:xfrm>
            <a:off x="5413829" y="6453488"/>
            <a:ext cx="3657600" cy="384048"/>
          </a:xfrm>
        </p:spPr>
        <p:txBody>
          <a:bodyPr/>
          <a:lstStyle/>
          <a:p>
            <a:pPr algn="r"/>
            <a:r>
              <a:rPr lang="ar-DZ" dirty="0" smtClean="0"/>
              <a:t>01</a:t>
            </a:r>
            <a:endParaRPr lang="ar-DZ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1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10465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67744" y="620688"/>
            <a:ext cx="4536504" cy="65293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ar-DZ" sz="31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إدارة الجودة </a:t>
            </a:r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الشاملة </a:t>
            </a:r>
            <a:r>
              <a:rPr lang="fr-FR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QTM</a:t>
            </a:r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ar-DZ" sz="31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899592" y="1412776"/>
            <a:ext cx="7467600" cy="4680520"/>
          </a:xfrm>
        </p:spPr>
        <p:txBody>
          <a:bodyPr>
            <a:noAutofit/>
          </a:bodyPr>
          <a:lstStyle/>
          <a:p>
            <a:pPr algn="justLow">
              <a:buFont typeface="Wingdings" pitchFamily="2" charset="2"/>
              <a:buChar char="q"/>
            </a:pPr>
            <a:r>
              <a:rPr lang="ar-DZ" b="1" dirty="0"/>
              <a:t>إ</a:t>
            </a:r>
            <a:r>
              <a:rPr lang="ar-DZ" b="1" dirty="0" smtClean="0"/>
              <a:t>دارة </a:t>
            </a:r>
            <a:r>
              <a:rPr lang="ar-DZ" b="1" dirty="0"/>
              <a:t>:</a:t>
            </a:r>
            <a:r>
              <a:rPr lang="ar-DZ" dirty="0"/>
              <a:t> التخطيط </a:t>
            </a:r>
            <a:r>
              <a:rPr lang="ar-DZ" dirty="0" smtClean="0"/>
              <a:t>والتنظيم والتوجيه والمراقبة، </a:t>
            </a:r>
            <a:r>
              <a:rPr lang="ar-DZ" dirty="0"/>
              <a:t>والتنسيق وتطوير امكانيات المؤسسة من </a:t>
            </a:r>
            <a:r>
              <a:rPr lang="ar-DZ" dirty="0" smtClean="0"/>
              <a:t>أجل </a:t>
            </a:r>
            <a:r>
              <a:rPr lang="ar-DZ" dirty="0"/>
              <a:t>التحسين المستمر للجودة.</a:t>
            </a:r>
            <a:endParaRPr lang="en-US" dirty="0"/>
          </a:p>
          <a:p>
            <a:pPr algn="justLow">
              <a:buFont typeface="Wingdings" pitchFamily="2" charset="2"/>
              <a:buChar char="q"/>
            </a:pPr>
            <a:r>
              <a:rPr lang="ar-DZ" b="1" dirty="0"/>
              <a:t>الجودة :</a:t>
            </a:r>
            <a:r>
              <a:rPr lang="ar-DZ" dirty="0"/>
              <a:t> الخصائص والمواصفات التي تلبي </a:t>
            </a:r>
            <a:r>
              <a:rPr lang="ar-DZ" dirty="0" smtClean="0"/>
              <a:t>احتياجات </a:t>
            </a:r>
            <a:r>
              <a:rPr lang="ar-DZ" dirty="0"/>
              <a:t>العميل بل </a:t>
            </a:r>
            <a:r>
              <a:rPr lang="ar-DZ" dirty="0" smtClean="0"/>
              <a:t>وتتجاوزها، </a:t>
            </a:r>
            <a:r>
              <a:rPr lang="ar-DZ" dirty="0"/>
              <a:t>مع </a:t>
            </a:r>
            <a:r>
              <a:rPr lang="ar-DZ" dirty="0" smtClean="0"/>
              <a:t>تطابق أهداف </a:t>
            </a:r>
            <a:r>
              <a:rPr lang="ar-DZ" dirty="0"/>
              <a:t>المؤسسة مع هذه الاحتياجات والمتطلبات.</a:t>
            </a:r>
            <a:endParaRPr lang="en-US" dirty="0"/>
          </a:p>
          <a:p>
            <a:pPr algn="justLow">
              <a:buFont typeface="Wingdings" pitchFamily="2" charset="2"/>
              <a:buChar char="q"/>
            </a:pPr>
            <a:r>
              <a:rPr lang="ar-DZ" b="1" dirty="0"/>
              <a:t>الشاملة</a:t>
            </a:r>
            <a:r>
              <a:rPr lang="ar-DZ" dirty="0"/>
              <a:t> " الكلية" : تطبيق برنامج الجودة في جميع جوانب العمل بدءا من التعرف على احتياجات العميل </a:t>
            </a:r>
            <a:r>
              <a:rPr lang="ar-DZ" dirty="0" smtClean="0"/>
              <a:t>وانتهاء </a:t>
            </a:r>
            <a:r>
              <a:rPr lang="ar-DZ" dirty="0"/>
              <a:t>بتقييم مدى رضاه عن الخدمة </a:t>
            </a:r>
            <a:r>
              <a:rPr lang="ar-DZ" dirty="0" smtClean="0"/>
              <a:t>أو </a:t>
            </a:r>
            <a:r>
              <a:rPr lang="ar-DZ" dirty="0"/>
              <a:t>المنتج ، وذلك يشمل التنسيق والتكامل بين </a:t>
            </a:r>
            <a:r>
              <a:rPr lang="ar-DZ" dirty="0" smtClean="0"/>
              <a:t>انشطة</a:t>
            </a:r>
          </a:p>
          <a:p>
            <a:pPr marL="0" indent="266700" algn="justLow">
              <a:buNone/>
              <a:tabLst>
                <a:tab pos="355600" algn="l"/>
              </a:tabLst>
            </a:pPr>
            <a:r>
              <a:rPr lang="ar-DZ" dirty="0" smtClean="0"/>
              <a:t> </a:t>
            </a:r>
            <a:r>
              <a:rPr lang="ar-DZ" dirty="0"/>
              <a:t>عملية تصميم الجودة  </a:t>
            </a:r>
            <a:r>
              <a:rPr lang="ar-DZ" dirty="0" smtClean="0"/>
              <a:t>والضبط</a:t>
            </a:r>
          </a:p>
          <a:p>
            <a:pPr marL="0" indent="266700" algn="justLow">
              <a:buNone/>
              <a:tabLst>
                <a:tab pos="355600" algn="l"/>
              </a:tabLst>
            </a:pPr>
            <a:r>
              <a:rPr lang="ar-DZ" dirty="0" smtClean="0"/>
              <a:t>والتحسين </a:t>
            </a:r>
            <a:r>
              <a:rPr lang="ar-DZ" dirty="0"/>
              <a:t>ومشاركة </a:t>
            </a:r>
            <a:r>
              <a:rPr lang="ar-DZ" dirty="0" smtClean="0"/>
              <a:t>فاعلة</a:t>
            </a:r>
          </a:p>
          <a:p>
            <a:pPr marL="0" indent="266700" algn="justLow">
              <a:buNone/>
              <a:tabLst>
                <a:tab pos="355600" algn="l"/>
              </a:tabLst>
            </a:pPr>
            <a:r>
              <a:rPr lang="ar-DZ" dirty="0" smtClean="0"/>
              <a:t>من </a:t>
            </a:r>
            <a:r>
              <a:rPr lang="ar-DZ" dirty="0"/>
              <a:t>جميع العاملين بالمنشأة </a:t>
            </a:r>
            <a:endParaRPr lang="ar-DZ" dirty="0" smtClean="0"/>
          </a:p>
          <a:p>
            <a:pPr marL="0" indent="266700" algn="justLow">
              <a:buNone/>
              <a:tabLst>
                <a:tab pos="355600" algn="l"/>
              </a:tabLst>
            </a:pPr>
            <a:r>
              <a:rPr lang="ar-DZ" dirty="0" smtClean="0"/>
              <a:t>ومن </a:t>
            </a:r>
            <a:r>
              <a:rPr lang="ar-DZ" dirty="0"/>
              <a:t>ثم فالجودة </a:t>
            </a:r>
            <a:r>
              <a:rPr lang="ar-DZ" dirty="0" smtClean="0"/>
              <a:t>مسؤولية</a:t>
            </a:r>
          </a:p>
          <a:p>
            <a:pPr marL="0" indent="266700" algn="justLow">
              <a:buNone/>
              <a:tabLst>
                <a:tab pos="355600" algn="l"/>
              </a:tabLst>
            </a:pPr>
            <a:r>
              <a:rPr lang="ar-DZ" dirty="0" smtClean="0"/>
              <a:t> </a:t>
            </a:r>
            <a:r>
              <a:rPr lang="ar-DZ" dirty="0"/>
              <a:t>الجميع.</a:t>
            </a:r>
            <a:endParaRPr lang="en-US" dirty="0"/>
          </a:p>
          <a:p>
            <a:pPr marL="177800" indent="-177800" algn="justLow">
              <a:lnSpc>
                <a:spcPct val="200000"/>
              </a:lnSpc>
              <a:buNone/>
            </a:pPr>
            <a:endParaRPr lang="ar-DZ" dirty="0" smtClean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10</a:t>
            </a:fld>
            <a:endParaRPr lang="ar-DZ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EEECEA"/>
              </a:clrFrom>
              <a:clrTo>
                <a:srgbClr val="EEEC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68600"/>
            <a:ext cx="5040560" cy="300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69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537750" y="2505670"/>
            <a:ext cx="6139822" cy="923330"/>
          </a:xfrm>
          <a:prstGeom prst="rect">
            <a:avLst/>
          </a:prstGeom>
          <a:solidFill>
            <a:srgbClr val="0070C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DZ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شكرا لكم على كرم الإصغاء</a:t>
            </a:r>
            <a:endParaRPr lang="ar-SA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362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98014" y="1556792"/>
            <a:ext cx="6336704" cy="1224136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DZ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مفاهيم أساسية في إدارة الجودة</a:t>
            </a:r>
            <a:endParaRPr lang="ar-DZ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616" y="3356992"/>
            <a:ext cx="4381500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2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374127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79712" y="620688"/>
            <a:ext cx="5328592" cy="65293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DZ" sz="3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مفهوم </a:t>
            </a:r>
            <a:r>
              <a:rPr lang="ar-DZ" sz="34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أولي الجودة: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7467600" cy="4873752"/>
          </a:xfrm>
        </p:spPr>
        <p:txBody>
          <a:bodyPr/>
          <a:lstStyle/>
          <a:p>
            <a:pPr marL="0" indent="0" algn="justLow">
              <a:lnSpc>
                <a:spcPct val="150000"/>
              </a:lnSpc>
              <a:buNone/>
            </a:pPr>
            <a:r>
              <a:rPr lang="ar-DZ" sz="2800" dirty="0" smtClean="0">
                <a:latin typeface="Arial" pitchFamily="34" charset="0"/>
                <a:cs typeface="Arial" pitchFamily="34" charset="0"/>
              </a:rPr>
              <a:t>الجودة هي 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مجموعة الخصائص والمواصفات التي يتمتع بها المنتج تؤثر في قدرته على تلبية </a:t>
            </a:r>
            <a:r>
              <a:rPr lang="ar-DZ" sz="2800" b="1" dirty="0">
                <a:latin typeface="Arial" pitchFamily="34" charset="0"/>
                <a:cs typeface="Arial" pitchFamily="34" charset="0"/>
              </a:rPr>
              <a:t>الحاجات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 المعلنة والضمنية من استخدامه( مواصفات مطابقة / متميزة /راقية /....).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marL="0" indent="0" algn="justLow">
              <a:lnSpc>
                <a:spcPct val="150000"/>
              </a:lnSpc>
              <a:buNone/>
            </a:pPr>
            <a:r>
              <a:rPr lang="ar-DZ" sz="2800" dirty="0">
                <a:latin typeface="Arial" pitchFamily="34" charset="0"/>
                <a:cs typeface="Arial" pitchFamily="34" charset="0"/>
              </a:rPr>
              <a:t>وتترجم هذه</a:t>
            </a:r>
            <a:r>
              <a:rPr lang="ar-DZ" sz="2800" b="1" dirty="0">
                <a:latin typeface="Arial" pitchFamily="34" charset="0"/>
                <a:cs typeface="Arial" pitchFamily="34" charset="0"/>
              </a:rPr>
              <a:t> الحاجات 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إلى خصائص ومعايير وتتضمن هذه الحاجات: صفات الأداء، قابلية الاستعمال وسهولته والسلامة والمطابقة مع المتطلبات الاقتصادية.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endParaRPr lang="ar-DZ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1600200" cy="1704975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3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40010327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048672" cy="65293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تعريفات </a:t>
            </a:r>
            <a:r>
              <a:rPr lang="ar-DZ" sz="31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أخرى للجودة من زوايا مختلفة</a:t>
            </a:r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endParaRPr lang="ar-DZ" sz="31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7467600" cy="4873752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ar-DZ" sz="2800" dirty="0">
                <a:latin typeface="Arial" pitchFamily="34" charset="0"/>
                <a:cs typeface="Arial" pitchFamily="34" charset="0"/>
              </a:rPr>
              <a:t>1.2. تلبية احتياجات العملاء </a:t>
            </a:r>
            <a:r>
              <a:rPr lang="ar-DZ" sz="2800" dirty="0" smtClean="0">
                <a:latin typeface="Arial" pitchFamily="34" charset="0"/>
                <a:cs typeface="Arial" pitchFamily="34" charset="0"/>
              </a:rPr>
              <a:t>بأقل 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تكلفة ممكنة. "</a:t>
            </a:r>
            <a:r>
              <a:rPr lang="ar-DZ" sz="2800" dirty="0" err="1">
                <a:latin typeface="Arial" pitchFamily="34" charset="0"/>
                <a:cs typeface="Arial" pitchFamily="34" charset="0"/>
              </a:rPr>
              <a:t>جوتشر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 وكوفي".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ar-DZ" sz="2800" dirty="0">
                <a:latin typeface="Arial" pitchFamily="34" charset="0"/>
                <a:cs typeface="Arial" pitchFamily="34" charset="0"/>
              </a:rPr>
              <a:t>2.2. ملائمة الاستعمال. "جوران وجرينا".</a:t>
            </a:r>
          </a:p>
          <a:p>
            <a:pPr marL="623888" indent="-623888">
              <a:lnSpc>
                <a:spcPct val="200000"/>
              </a:lnSpc>
              <a:buNone/>
            </a:pPr>
            <a:r>
              <a:rPr lang="ar-DZ" sz="2800" dirty="0">
                <a:latin typeface="Arial" pitchFamily="34" charset="0"/>
                <a:cs typeface="Arial" pitchFamily="34" charset="0"/>
              </a:rPr>
              <a:t>3.2. الصفات المميزة لمنتج أو خدمة ما، التي يقرن المستفيد بها قيمة هذه الصفات بالجودة. "</a:t>
            </a:r>
            <a:r>
              <a:rPr lang="ar-DZ" sz="2800" dirty="0" err="1">
                <a:latin typeface="Arial" pitchFamily="34" charset="0"/>
                <a:cs typeface="Arial" pitchFamily="34" charset="0"/>
              </a:rPr>
              <a:t>جابلونسكي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".</a:t>
            </a:r>
          </a:p>
          <a:p>
            <a:pPr marL="536575" indent="-536575">
              <a:buNone/>
            </a:pPr>
            <a:r>
              <a:rPr lang="ar-DZ" sz="2800" dirty="0">
                <a:latin typeface="Arial" pitchFamily="34" charset="0"/>
                <a:cs typeface="Arial" pitchFamily="34" charset="0"/>
              </a:rPr>
              <a:t>4.2. إنجاز الاعمال الصحيحة بشكل صحيح. "</a:t>
            </a:r>
            <a:r>
              <a:rPr lang="ar-DZ" sz="2800" dirty="0" err="1">
                <a:latin typeface="Arial" pitchFamily="34" charset="0"/>
                <a:cs typeface="Arial" pitchFamily="34" charset="0"/>
              </a:rPr>
              <a:t>ليبوف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" </a:t>
            </a:r>
            <a:r>
              <a:rPr lang="ar-DZ" sz="2800" dirty="0" err="1">
                <a:latin typeface="Arial" pitchFamily="34" charset="0"/>
                <a:cs typeface="Arial" pitchFamily="34" charset="0"/>
              </a:rPr>
              <a:t>و"وارسوز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".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endParaRPr lang="ar-DZ" sz="32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4</a:t>
            </a:fld>
            <a:endParaRPr lang="ar-DZ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20349"/>
            <a:ext cx="1718320" cy="169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582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048672" cy="65293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تعريفات </a:t>
            </a:r>
            <a:r>
              <a:rPr lang="ar-DZ" sz="31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أخرى للجودة من زوايا مختلفة</a:t>
            </a:r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endParaRPr lang="ar-DZ" sz="31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7467600" cy="4873752"/>
          </a:xfrm>
        </p:spPr>
        <p:txBody>
          <a:bodyPr>
            <a:normAutofit/>
          </a:bodyPr>
          <a:lstStyle/>
          <a:p>
            <a:pPr marL="622300" indent="-622300" algn="justLow">
              <a:lnSpc>
                <a:spcPct val="200000"/>
              </a:lnSpc>
              <a:buNone/>
            </a:pPr>
            <a:r>
              <a:rPr lang="ar-DZ" sz="2800" dirty="0" smtClean="0">
                <a:latin typeface="Arial" pitchFamily="34" charset="0"/>
                <a:cs typeface="Arial" pitchFamily="34" charset="0"/>
              </a:rPr>
              <a:t>5.2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. </a:t>
            </a:r>
            <a:r>
              <a:rPr lang="ar-DZ" sz="2800" dirty="0" smtClean="0">
                <a:latin typeface="Arial" pitchFamily="34" charset="0"/>
                <a:cs typeface="Arial" pitchFamily="34" charset="0"/>
              </a:rPr>
              <a:t>الجودة 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قد يتسع مداها لتشمل جودة العمل والخدمة والمعلومات والتشغيل والنظام وجودة عمل الموظفين، وجودة الشركة وغير ذلك، مما يجعل الجودة وأبعادها المتعددة أكثر شمولية " </a:t>
            </a:r>
            <a:r>
              <a:rPr lang="ar-DZ" sz="2800" dirty="0" err="1">
                <a:latin typeface="Arial" pitchFamily="34" charset="0"/>
                <a:cs typeface="Arial" pitchFamily="34" charset="0"/>
              </a:rPr>
              <a:t>إيشيكاوا</a:t>
            </a:r>
            <a:r>
              <a:rPr lang="ar-DZ" sz="2800" dirty="0">
                <a:latin typeface="Arial" pitchFamily="34" charset="0"/>
                <a:cs typeface="Arial" pitchFamily="34" charset="0"/>
              </a:rPr>
              <a:t>".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marL="622300" indent="-622300" algn="justLow">
              <a:lnSpc>
                <a:spcPct val="200000"/>
              </a:lnSpc>
              <a:buNone/>
            </a:pPr>
            <a:r>
              <a:rPr lang="ar-DZ" sz="2800" dirty="0"/>
              <a:t>6.2. أداء الشيء الصحيح بطريقة صحيحة من أول مرة وكل مرة.</a:t>
            </a:r>
            <a:endParaRPr lang="en-US" sz="2800" dirty="0"/>
          </a:p>
          <a:p>
            <a:pPr marL="622300" indent="-622300" algn="justLow">
              <a:lnSpc>
                <a:spcPct val="200000"/>
              </a:lnSpc>
              <a:buNone/>
            </a:pPr>
            <a:endParaRPr lang="ar-DZ" sz="2800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200000"/>
              </a:lnSpc>
              <a:buNone/>
            </a:pPr>
            <a:endParaRPr lang="ar-DZ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5</a:t>
            </a:fld>
            <a:endParaRPr lang="ar-DZ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149080"/>
            <a:ext cx="2880320" cy="153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75617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048672" cy="65293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تعريفات </a:t>
            </a:r>
            <a:r>
              <a:rPr lang="ar-DZ" sz="31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أخرى للجودة من زوايا مختلفة</a:t>
            </a:r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endParaRPr lang="ar-DZ" sz="31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7467600" cy="5184576"/>
          </a:xfrm>
        </p:spPr>
        <p:txBody>
          <a:bodyPr>
            <a:noAutofit/>
          </a:bodyPr>
          <a:lstStyle/>
          <a:p>
            <a:pPr marL="533400" indent="-533400">
              <a:lnSpc>
                <a:spcPct val="200000"/>
              </a:lnSpc>
              <a:buNone/>
            </a:pPr>
            <a:r>
              <a:rPr lang="ar-DZ" dirty="0" smtClean="0">
                <a:latin typeface="Arial" pitchFamily="34" charset="0"/>
                <a:cs typeface="Arial" pitchFamily="34" charset="0"/>
              </a:rPr>
              <a:t>7.2</a:t>
            </a:r>
            <a:r>
              <a:rPr lang="ar-DZ" dirty="0">
                <a:latin typeface="Arial" pitchFamily="34" charset="0"/>
                <a:cs typeface="Arial" pitchFamily="34" charset="0"/>
              </a:rPr>
              <a:t>. القيام بالعمل الصحيح بشكل صحيح ومن أول وهله، مع الاعتماد على تقييم العميل في معرفة مدى تحسن الأداء</a:t>
            </a:r>
            <a:r>
              <a:rPr lang="ar-DZ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33400" indent="-533400">
              <a:lnSpc>
                <a:spcPct val="200000"/>
              </a:lnSpc>
              <a:buNone/>
            </a:pPr>
            <a:r>
              <a:rPr lang="ar-DZ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DZ" sz="2000" dirty="0">
                <a:latin typeface="Arial" pitchFamily="34" charset="0"/>
                <a:cs typeface="Arial" pitchFamily="34" charset="0"/>
              </a:rPr>
              <a:t>"معهد الجودة الفيدرالي بالولايات المتحدة الامريكية</a:t>
            </a:r>
            <a:r>
              <a:rPr lang="ar-DZ" sz="2000" dirty="0" smtClean="0">
                <a:latin typeface="Arial" pitchFamily="34" charset="0"/>
                <a:cs typeface="Arial" pitchFamily="34" charset="0"/>
              </a:rPr>
              <a:t>".</a:t>
            </a:r>
          </a:p>
          <a:p>
            <a:pPr marL="533400" indent="-533400">
              <a:lnSpc>
                <a:spcPct val="200000"/>
              </a:lnSpc>
              <a:buNone/>
            </a:pPr>
            <a:r>
              <a:rPr lang="ar-DZ" dirty="0">
                <a:latin typeface="Arial" pitchFamily="34" charset="0"/>
                <a:cs typeface="Arial" pitchFamily="34" charset="0"/>
              </a:rPr>
              <a:t>8.2. الجودة عبارة عن تخفيض مستمر للخسائر وتحسين مستمر للعمل في جميع النشاطات. "</a:t>
            </a:r>
            <a:r>
              <a:rPr lang="ar-DZ" dirty="0" err="1">
                <a:latin typeface="Arial" pitchFamily="34" charset="0"/>
                <a:cs typeface="Arial" pitchFamily="34" charset="0"/>
              </a:rPr>
              <a:t>ديمنج</a:t>
            </a:r>
            <a:r>
              <a:rPr lang="ar-DZ" dirty="0">
                <a:latin typeface="Arial" pitchFamily="34" charset="0"/>
                <a:cs typeface="Arial" pitchFamily="34" charset="0"/>
              </a:rPr>
              <a:t>".</a:t>
            </a:r>
          </a:p>
          <a:p>
            <a:pPr marL="533400" indent="-533400">
              <a:lnSpc>
                <a:spcPct val="200000"/>
              </a:lnSpc>
              <a:buNone/>
            </a:pPr>
            <a:r>
              <a:rPr lang="ar-DZ" dirty="0">
                <a:latin typeface="Arial" pitchFamily="34" charset="0"/>
                <a:cs typeface="Arial" pitchFamily="34" charset="0"/>
              </a:rPr>
              <a:t>9.2. التطابق مع الاحتياجات أو </a:t>
            </a:r>
            <a:r>
              <a:rPr lang="ar-DZ" dirty="0" smtClean="0">
                <a:latin typeface="Arial" pitchFamily="34" charset="0"/>
                <a:cs typeface="Arial" pitchFamily="34" charset="0"/>
              </a:rPr>
              <a:t>المواصفات</a:t>
            </a:r>
            <a:r>
              <a:rPr lang="ar-DZ" sz="2000" dirty="0" smtClean="0">
                <a:latin typeface="Arial" pitchFamily="34" charset="0"/>
                <a:cs typeface="Arial" pitchFamily="34" charset="0"/>
              </a:rPr>
              <a:t>." </a:t>
            </a:r>
            <a:r>
              <a:rPr lang="ar-DZ" sz="2000" dirty="0">
                <a:latin typeface="Arial" pitchFamily="34" charset="0"/>
                <a:cs typeface="Arial" pitchFamily="34" charset="0"/>
              </a:rPr>
              <a:t>كروسبي صحاب نظرية صناعة بلا عيوب</a:t>
            </a:r>
            <a:r>
              <a:rPr lang="ar-DZ" sz="2000" dirty="0" smtClean="0">
                <a:latin typeface="Arial" pitchFamily="34" charset="0"/>
                <a:cs typeface="Arial" pitchFamily="34" charset="0"/>
              </a:rPr>
              <a:t>".</a:t>
            </a:r>
            <a:endParaRPr lang="ar-DZ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6</a:t>
            </a:fld>
            <a:endParaRPr lang="ar-DZ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48880"/>
            <a:ext cx="2494785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09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696744" cy="65293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ضمان الجودة، وضبط الجودة، </a:t>
            </a:r>
            <a:r>
              <a:rPr lang="ar-DZ" sz="31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وتحسين الجودة: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7467600" cy="4680520"/>
          </a:xfrm>
        </p:spPr>
        <p:txBody>
          <a:bodyPr>
            <a:noAutofit/>
          </a:bodyPr>
          <a:lstStyle/>
          <a:p>
            <a:pPr marL="533400" indent="-533400" algn="justLow">
              <a:lnSpc>
                <a:spcPct val="200000"/>
              </a:lnSpc>
              <a:buNone/>
            </a:pPr>
            <a:r>
              <a:rPr lang="ar-DZ" dirty="0" smtClean="0">
                <a:latin typeface="Arial" pitchFamily="34" charset="0"/>
                <a:cs typeface="Arial" pitchFamily="34" charset="0"/>
              </a:rPr>
              <a:t>ضمان </a:t>
            </a:r>
            <a:r>
              <a:rPr lang="ar-DZ" dirty="0">
                <a:latin typeface="Arial" pitchFamily="34" charset="0"/>
                <a:cs typeface="Arial" pitchFamily="34" charset="0"/>
              </a:rPr>
              <a:t>الجودة </a:t>
            </a:r>
            <a:r>
              <a:rPr lang="ar-DZ" dirty="0" smtClean="0">
                <a:latin typeface="Arial" pitchFamily="34" charset="0"/>
                <a:cs typeface="Arial" pitchFamily="34" charset="0"/>
              </a:rPr>
              <a:t>يعني </a:t>
            </a:r>
            <a:r>
              <a:rPr lang="ar-DZ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الثقة </a:t>
            </a:r>
            <a:r>
              <a:rPr lang="ar-DZ" dirty="0">
                <a:latin typeface="Arial" pitchFamily="34" charset="0"/>
                <a:cs typeface="Arial" pitchFamily="34" charset="0"/>
              </a:rPr>
              <a:t>والتأكد من أن المنتج او الخدمة يتمتع بالخصائص والمواصفات المرغوبة</a:t>
            </a:r>
            <a:r>
              <a:rPr lang="ar-DZ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88900" indent="-88900" algn="justLow">
              <a:lnSpc>
                <a:spcPct val="200000"/>
              </a:lnSpc>
              <a:buNone/>
            </a:pPr>
            <a:r>
              <a:rPr lang="ar-DZ" b="1" dirty="0" smtClean="0">
                <a:latin typeface="Arial" pitchFamily="34" charset="0"/>
                <a:cs typeface="Arial" pitchFamily="34" charset="0"/>
              </a:rPr>
              <a:t>ويتحقق </a:t>
            </a:r>
            <a:r>
              <a:rPr lang="ar-DZ" b="1" dirty="0">
                <a:latin typeface="Arial" pitchFamily="34" charset="0"/>
                <a:cs typeface="Arial" pitchFamily="34" charset="0"/>
              </a:rPr>
              <a:t>ضمان الجودة </a:t>
            </a:r>
            <a:r>
              <a:rPr lang="ar-DZ" dirty="0">
                <a:latin typeface="Arial" pitchFamily="34" charset="0"/>
                <a:cs typeface="Arial" pitchFamily="34" charset="0"/>
              </a:rPr>
              <a:t>بمجموعة الأنشطة </a:t>
            </a:r>
            <a:r>
              <a:rPr lang="ar-DZ" dirty="0" smtClean="0">
                <a:latin typeface="Arial" pitchFamily="34" charset="0"/>
                <a:cs typeface="Arial" pitchFamily="34" charset="0"/>
              </a:rPr>
              <a:t>المنهجية</a:t>
            </a:r>
          </a:p>
          <a:p>
            <a:pPr marL="88900" indent="-88900" algn="justLow">
              <a:lnSpc>
                <a:spcPct val="200000"/>
              </a:lnSpc>
              <a:buNone/>
            </a:pPr>
            <a:r>
              <a:rPr lang="ar-DZ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DZ" dirty="0">
                <a:latin typeface="Arial" pitchFamily="34" charset="0"/>
                <a:cs typeface="Arial" pitchFamily="34" charset="0"/>
              </a:rPr>
              <a:t>المخطط لها والمنفذة ضمن نظام الجودة والتي </a:t>
            </a:r>
            <a:r>
              <a:rPr lang="ar-DZ" dirty="0" smtClean="0">
                <a:latin typeface="Arial" pitchFamily="34" charset="0"/>
                <a:cs typeface="Arial" pitchFamily="34" charset="0"/>
              </a:rPr>
              <a:t>تعطي</a:t>
            </a:r>
          </a:p>
          <a:p>
            <a:pPr marL="88900" indent="-88900" algn="justLow">
              <a:lnSpc>
                <a:spcPct val="200000"/>
              </a:lnSpc>
              <a:buNone/>
            </a:pPr>
            <a:r>
              <a:rPr lang="ar-DZ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DZ" dirty="0">
                <a:latin typeface="Arial" pitchFamily="34" charset="0"/>
                <a:cs typeface="Arial" pitchFamily="34" charset="0"/>
              </a:rPr>
              <a:t>الثقة بأن المنتَج أو الخدمة يلبي متطلبات </a:t>
            </a:r>
            <a:r>
              <a:rPr lang="ar-DZ" dirty="0" smtClean="0">
                <a:latin typeface="Arial" pitchFamily="34" charset="0"/>
                <a:cs typeface="Arial" pitchFamily="34" charset="0"/>
              </a:rPr>
              <a:t>الجودة.</a:t>
            </a:r>
            <a:endParaRPr lang="ar-D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7</a:t>
            </a:fld>
            <a:endParaRPr lang="ar-DZ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4" t="5185" r="11278" b="6257"/>
          <a:stretch/>
        </p:blipFill>
        <p:spPr>
          <a:xfrm>
            <a:off x="595086" y="3077029"/>
            <a:ext cx="2191657" cy="2598058"/>
          </a:xfrm>
          <a:prstGeom prst="rect">
            <a:avLst/>
          </a:prstGeom>
        </p:spPr>
      </p:pic>
      <p:sp>
        <p:nvSpPr>
          <p:cNvPr id="8" name="عنوان 1"/>
          <p:cNvSpPr txBox="1">
            <a:spLocks/>
          </p:cNvSpPr>
          <p:nvPr/>
        </p:nvSpPr>
        <p:spPr>
          <a:xfrm rot="21431143">
            <a:off x="5810470" y="1409360"/>
            <a:ext cx="2810062" cy="65293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anchor="b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ضمان الجودة: </a:t>
            </a:r>
            <a:r>
              <a:rPr lang="fr-FR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QA</a:t>
            </a:r>
            <a:endParaRPr lang="ar-DZ" sz="31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27708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696744" cy="65293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ضمان الجودة، وضبط الجودة، </a:t>
            </a:r>
            <a:r>
              <a:rPr lang="ar-DZ" sz="31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وتحسين الجودة: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7467600" cy="4680520"/>
          </a:xfrm>
        </p:spPr>
        <p:txBody>
          <a:bodyPr>
            <a:noAutofit/>
          </a:bodyPr>
          <a:lstStyle/>
          <a:p>
            <a:pPr marL="177800" indent="-177800" algn="justLow">
              <a:lnSpc>
                <a:spcPct val="200000"/>
              </a:lnSpc>
              <a:buNone/>
            </a:pPr>
            <a:r>
              <a:rPr lang="ar-DZ" dirty="0">
                <a:latin typeface="Arial" pitchFamily="34" charset="0"/>
                <a:cs typeface="Arial" pitchFamily="34" charset="0"/>
              </a:rPr>
              <a:t>ضبط الجودة يعني تقييم المنتج واتخاذ الاجراءات التصحيحية المناسبة، وذلك بوضع المؤشرات وقياس الفروقات والاختلافات </a:t>
            </a:r>
            <a:endParaRPr lang="ar-DZ" dirty="0" smtClean="0">
              <a:latin typeface="Arial" pitchFamily="34" charset="0"/>
              <a:cs typeface="Arial" pitchFamily="34" charset="0"/>
            </a:endParaRPr>
          </a:p>
          <a:p>
            <a:pPr marL="177800" indent="-177800" algn="justLow">
              <a:lnSpc>
                <a:spcPct val="200000"/>
              </a:lnSpc>
              <a:buNone/>
            </a:pPr>
            <a:r>
              <a:rPr lang="ar-DZ" dirty="0" smtClean="0">
                <a:latin typeface="Arial" pitchFamily="34" charset="0"/>
                <a:cs typeface="Arial" pitchFamily="34" charset="0"/>
              </a:rPr>
              <a:t>بين </a:t>
            </a:r>
            <a:r>
              <a:rPr lang="ar-DZ" dirty="0">
                <a:latin typeface="Arial" pitchFamily="34" charset="0"/>
                <a:cs typeface="Arial" pitchFamily="34" charset="0"/>
              </a:rPr>
              <a:t>الواقع الحالي والوضع المأمول.</a:t>
            </a:r>
          </a:p>
          <a:p>
            <a:pPr marL="177800" indent="-177800" algn="justLow">
              <a:lnSpc>
                <a:spcPct val="200000"/>
              </a:lnSpc>
              <a:buNone/>
            </a:pPr>
            <a:r>
              <a:rPr lang="ar-DZ" dirty="0">
                <a:latin typeface="Arial" pitchFamily="34" charset="0"/>
                <a:cs typeface="Arial" pitchFamily="34" charset="0"/>
              </a:rPr>
              <a:t>فضبط الجودة هو "عملية قياس الجودة وتحليل مواطن </a:t>
            </a:r>
            <a:r>
              <a:rPr lang="ar-DZ" dirty="0" smtClean="0">
                <a:latin typeface="Arial" pitchFamily="34" charset="0"/>
                <a:cs typeface="Arial" pitchFamily="34" charset="0"/>
              </a:rPr>
              <a:t>الخلل</a:t>
            </a:r>
          </a:p>
          <a:p>
            <a:pPr marL="177800" indent="-177800" algn="justLow">
              <a:lnSpc>
                <a:spcPct val="200000"/>
              </a:lnSpc>
              <a:buNone/>
            </a:pPr>
            <a:r>
              <a:rPr lang="ar-DZ" dirty="0" smtClean="0">
                <a:latin typeface="Arial" pitchFamily="34" charset="0"/>
                <a:cs typeface="Arial" pitchFamily="34" charset="0"/>
              </a:rPr>
              <a:t>المكتشفة </a:t>
            </a:r>
            <a:r>
              <a:rPr lang="ar-DZ" dirty="0">
                <a:latin typeface="Arial" pitchFamily="34" charset="0"/>
                <a:cs typeface="Arial" pitchFamily="34" charset="0"/>
              </a:rPr>
              <a:t>واتخاذ الإجراءات لتحسين الأداء وقياس الجودة ثانية لمعرفة مدى التحسن، إنها نشاط منهجي منظم ينطوي على استخدام معايير القياس" 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8</a:t>
            </a:fld>
            <a:endParaRPr lang="ar-DZ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 rot="21431143">
            <a:off x="5810470" y="1409360"/>
            <a:ext cx="2810062" cy="65293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b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ضبط الجودة:</a:t>
            </a:r>
            <a:endParaRPr lang="ar-DZ" sz="31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80928"/>
            <a:ext cx="3024336" cy="255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6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696744" cy="65293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ضمان الجودة، وضبط الجودة، </a:t>
            </a:r>
            <a:r>
              <a:rPr lang="ar-DZ" sz="31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وتحسين الجودة: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7467600" cy="4680520"/>
          </a:xfrm>
        </p:spPr>
        <p:txBody>
          <a:bodyPr>
            <a:noAutofit/>
          </a:bodyPr>
          <a:lstStyle/>
          <a:p>
            <a:pPr marL="177800" indent="-177800" algn="justLow">
              <a:lnSpc>
                <a:spcPct val="200000"/>
              </a:lnSpc>
              <a:buNone/>
            </a:pPr>
            <a:endParaRPr lang="ar-DZ" dirty="0" smtClean="0"/>
          </a:p>
          <a:p>
            <a:pPr marL="177800" indent="-177800" algn="justLow">
              <a:lnSpc>
                <a:spcPct val="200000"/>
              </a:lnSpc>
              <a:buNone/>
            </a:pPr>
            <a:r>
              <a:rPr lang="ar-DZ" dirty="0" smtClean="0"/>
              <a:t>العمليات </a:t>
            </a:r>
            <a:r>
              <a:rPr lang="ar-DZ" dirty="0"/>
              <a:t>المستمرة والمنهجية </a:t>
            </a:r>
            <a:r>
              <a:rPr lang="ar-DZ" dirty="0" smtClean="0"/>
              <a:t>والمنتظمة</a:t>
            </a:r>
          </a:p>
          <a:p>
            <a:pPr marL="177800" indent="-177800" algn="justLow">
              <a:lnSpc>
                <a:spcPct val="200000"/>
              </a:lnSpc>
              <a:buNone/>
            </a:pPr>
            <a:r>
              <a:rPr lang="ar-DZ" dirty="0" smtClean="0"/>
              <a:t> </a:t>
            </a:r>
            <a:r>
              <a:rPr lang="ar-DZ" dirty="0"/>
              <a:t>لتضييق الفجوة بين الأداء الحالي </a:t>
            </a:r>
            <a:endParaRPr lang="ar-DZ" dirty="0" smtClean="0"/>
          </a:p>
          <a:p>
            <a:pPr marL="177800" indent="-177800" algn="justLow">
              <a:lnSpc>
                <a:spcPct val="200000"/>
              </a:lnSpc>
              <a:buNone/>
            </a:pPr>
            <a:r>
              <a:rPr lang="ar-DZ" dirty="0" smtClean="0"/>
              <a:t>والنتائج </a:t>
            </a:r>
            <a:r>
              <a:rPr lang="ar-DZ" dirty="0"/>
              <a:t>المرغوب </a:t>
            </a:r>
            <a:r>
              <a:rPr lang="ar-DZ" dirty="0" smtClean="0"/>
              <a:t>فيها. </a:t>
            </a:r>
            <a:endParaRPr lang="ar-D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C0B3D6D-A550-488D-BDB6-D6BEBF606892}" type="slidenum">
              <a:rPr lang="ar-DZ" smtClean="0"/>
              <a:t>9</a:t>
            </a:fld>
            <a:endParaRPr lang="ar-DZ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 rot="21431143">
            <a:off x="5810470" y="1409360"/>
            <a:ext cx="2810062" cy="65293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b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DZ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تحسين الجودة:</a:t>
            </a:r>
            <a:endParaRPr lang="ar-DZ" sz="31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4" t="4814" r="12917" b="1851"/>
          <a:stretch/>
        </p:blipFill>
        <p:spPr>
          <a:xfrm>
            <a:off x="323528" y="2492896"/>
            <a:ext cx="3689228" cy="338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3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دفق الهواء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دفق الهواء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</TotalTime>
  <Words>538</Words>
  <Application>Microsoft Office PowerPoint</Application>
  <PresentationFormat>عرض على الشاشة (3:4)‏</PresentationFormat>
  <Paragraphs>61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مشربية</vt:lpstr>
      <vt:lpstr>محاضرات في إدارة الجودة</vt:lpstr>
      <vt:lpstr>مفاهيم أساسية في إدارة الجودة</vt:lpstr>
      <vt:lpstr>1. مفهوم أولي الجودة: </vt:lpstr>
      <vt:lpstr>2. تعريفات أخرى للجودة من زوايا مختلفة: </vt:lpstr>
      <vt:lpstr>2. تعريفات أخرى للجودة من زوايا مختلفة: </vt:lpstr>
      <vt:lpstr>2. تعريفات أخرى للجودة من زوايا مختلفة: </vt:lpstr>
      <vt:lpstr>3. ضمان الجودة، وضبط الجودة، وتحسين الجودة:</vt:lpstr>
      <vt:lpstr>3. ضمان الجودة، وضبط الجودة، وتحسين الجودة:</vt:lpstr>
      <vt:lpstr>3. ضمان الجودة، وضبط الجودة، وتحسين الجودة:</vt:lpstr>
      <vt:lpstr>4. إدارة الجودة الشاملة QTM: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UTILISATEUR</dc:creator>
  <cp:lastModifiedBy>UTILISATEUR</cp:lastModifiedBy>
  <cp:revision>33</cp:revision>
  <dcterms:created xsi:type="dcterms:W3CDTF">2017-01-28T09:56:46Z</dcterms:created>
  <dcterms:modified xsi:type="dcterms:W3CDTF">2017-03-10T22:35:20Z</dcterms:modified>
</cp:coreProperties>
</file>