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60" r:id="rId2"/>
    <p:sldId id="256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ar-DZ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عنوان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16" name="عنصر نائب للتاريخ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9241D-7EA2-4964-B105-261CF7BBE8FF}" type="datetimeFigureOut">
              <a:rPr lang="ar-DZ" smtClean="0"/>
              <a:t>10-06-1438</a:t>
            </a:fld>
            <a:endParaRPr lang="ar-DZ"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4B85DAD-17E0-448E-89A6-8AFFC38985F5}" type="slidenum">
              <a:rPr lang="ar-DZ" smtClean="0"/>
              <a:t>‹#›</a:t>
            </a:fld>
            <a:endParaRPr lang="ar-D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9241D-7EA2-4964-B105-261CF7BBE8FF}" type="datetimeFigureOut">
              <a:rPr lang="ar-DZ" smtClean="0"/>
              <a:t>10-06-1438</a:t>
            </a:fld>
            <a:endParaRPr lang="ar-DZ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85DAD-17E0-448E-89A6-8AFFC38985F5}" type="slidenum">
              <a:rPr lang="ar-DZ" smtClean="0"/>
              <a:t>‹#›</a:t>
            </a:fld>
            <a:endParaRPr lang="ar-D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9241D-7EA2-4964-B105-261CF7BBE8FF}" type="datetimeFigureOut">
              <a:rPr lang="ar-DZ" smtClean="0"/>
              <a:t>10-06-1438</a:t>
            </a:fld>
            <a:endParaRPr lang="ar-DZ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85DAD-17E0-448E-89A6-8AFFC38985F5}" type="slidenum">
              <a:rPr lang="ar-DZ" smtClean="0"/>
              <a:t>‹#›</a:t>
            </a:fld>
            <a:endParaRPr lang="ar-D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وان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7" name="عنصر نائب للمحتوى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9241D-7EA2-4964-B105-261CF7BBE8FF}" type="datetimeFigureOut">
              <a:rPr lang="ar-DZ" smtClean="0"/>
              <a:t>10-06-1438</a:t>
            </a:fld>
            <a:endParaRPr lang="ar-DZ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ar-DZ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4B85DAD-17E0-448E-89A6-8AFFC38985F5}" type="slidenum">
              <a:rPr lang="ar-DZ" smtClean="0"/>
              <a:t>‹#›</a:t>
            </a:fld>
            <a:endParaRPr lang="ar-D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9" name="عنصر نائب للتاريخ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9241D-7EA2-4964-B105-261CF7BBE8FF}" type="datetimeFigureOut">
              <a:rPr lang="ar-DZ" smtClean="0"/>
              <a:t>10-06-1438</a:t>
            </a:fld>
            <a:endParaRPr lang="ar-DZ"/>
          </a:p>
        </p:txBody>
      </p:sp>
      <p:sp>
        <p:nvSpPr>
          <p:cNvPr id="11" name="عنصر نائب للتذييل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85DAD-17E0-448E-89A6-8AFFC38985F5}" type="slidenum">
              <a:rPr lang="ar-DZ" smtClean="0"/>
              <a:t>‹#›</a:t>
            </a:fld>
            <a:endParaRPr lang="ar-DZ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عنوان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9241D-7EA2-4964-B105-261CF7BBE8FF}" type="datetimeFigureOut">
              <a:rPr lang="ar-DZ" smtClean="0"/>
              <a:t>10-06-1438</a:t>
            </a:fld>
            <a:endParaRPr lang="ar-DZ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85DAD-17E0-448E-89A6-8AFFC38985F5}" type="slidenum">
              <a:rPr lang="ar-DZ" smtClean="0"/>
              <a:t>‹#›</a:t>
            </a:fld>
            <a:endParaRPr lang="ar-D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وان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5" name="عنصر نائب للنص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8" name="عنصر نائب للمحتوى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9241D-7EA2-4964-B105-261CF7BBE8FF}" type="datetimeFigureOut">
              <a:rPr lang="ar-DZ" smtClean="0"/>
              <a:t>10-06-1438</a:t>
            </a:fld>
            <a:endParaRPr lang="ar-DZ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4B85DAD-17E0-448E-89A6-8AFFC38985F5}" type="slidenum">
              <a:rPr lang="ar-DZ" smtClean="0"/>
              <a:t>‹#›</a:t>
            </a:fld>
            <a:endParaRPr lang="ar-DZ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عنوان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9241D-7EA2-4964-B105-261CF7BBE8FF}" type="datetimeFigureOut">
              <a:rPr lang="ar-DZ" smtClean="0"/>
              <a:t>10-06-1438</a:t>
            </a:fld>
            <a:endParaRPr lang="ar-DZ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85DAD-17E0-448E-89A6-8AFFC38985F5}" type="slidenum">
              <a:rPr lang="ar-DZ" smtClean="0"/>
              <a:t>‹#›</a:t>
            </a:fld>
            <a:endParaRPr lang="ar-D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9241D-7EA2-4964-B105-261CF7BBE8FF}" type="datetimeFigureOut">
              <a:rPr lang="ar-DZ" smtClean="0"/>
              <a:t>10-06-1438</a:t>
            </a:fld>
            <a:endParaRPr lang="ar-DZ"/>
          </a:p>
        </p:txBody>
      </p:sp>
      <p:sp>
        <p:nvSpPr>
          <p:cNvPr id="24" name="عنصر نائب للتذييل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85DAD-17E0-448E-89A6-8AFFC38985F5}" type="slidenum">
              <a:rPr lang="ar-DZ" smtClean="0"/>
              <a:t>‹#›</a:t>
            </a:fld>
            <a:endParaRPr lang="ar-D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9241D-7EA2-4964-B105-261CF7BBE8FF}" type="datetimeFigureOut">
              <a:rPr lang="ar-DZ" smtClean="0"/>
              <a:t>10-06-1438</a:t>
            </a:fld>
            <a:endParaRPr lang="ar-DZ"/>
          </a:p>
        </p:txBody>
      </p:sp>
      <p:sp>
        <p:nvSpPr>
          <p:cNvPr id="29" name="عنصر نائب للتذييل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85DAD-17E0-448E-89A6-8AFFC38985F5}" type="slidenum">
              <a:rPr lang="ar-DZ" smtClean="0"/>
              <a:t>‹#›</a:t>
            </a:fld>
            <a:endParaRPr lang="ar-D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عنصر نائب للصورة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9241D-7EA2-4964-B105-261CF7BBE8FF}" type="datetimeFigureOut">
              <a:rPr lang="ar-DZ" smtClean="0"/>
              <a:t>10-06-1438</a:t>
            </a:fld>
            <a:endParaRPr lang="ar-DZ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85DAD-17E0-448E-89A6-8AFFC38985F5}" type="slidenum">
              <a:rPr lang="ar-DZ" smtClean="0"/>
              <a:t>‹#›</a:t>
            </a:fld>
            <a:endParaRPr lang="ar-DZ"/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عنصر نائب للنص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تاريخ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0D9241D-7EA2-4964-B105-261CF7BBE8FF}" type="datetimeFigureOut">
              <a:rPr lang="ar-DZ" smtClean="0"/>
              <a:t>10-06-1438</a:t>
            </a:fld>
            <a:endParaRPr lang="ar-DZ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ar-DZ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4B85DAD-17E0-448E-89A6-8AFFC38985F5}" type="slidenum">
              <a:rPr lang="ar-DZ" smtClean="0"/>
              <a:t>‹#›</a:t>
            </a:fld>
            <a:endParaRPr lang="ar-DZ"/>
          </a:p>
        </p:txBody>
      </p:sp>
      <p:sp>
        <p:nvSpPr>
          <p:cNvPr id="10" name="عنصر نائب للعنوان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39552" y="2204864"/>
            <a:ext cx="8458200" cy="1222375"/>
          </a:xfrm>
        </p:spPr>
        <p:txBody>
          <a:bodyPr>
            <a:normAutofit/>
          </a:bodyPr>
          <a:lstStyle/>
          <a:p>
            <a:pPr algn="ctr"/>
            <a:r>
              <a:rPr lang="ar-DZ" sz="6600" dirty="0" smtClean="0"/>
              <a:t>الورشة الأولى</a:t>
            </a:r>
            <a:endParaRPr lang="ar-DZ" sz="66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DZ" dirty="0"/>
          </a:p>
        </p:txBody>
      </p:sp>
    </p:spTree>
    <p:extLst>
      <p:ext uri="{BB962C8B-B14F-4D97-AF65-F5344CB8AC3E}">
        <p14:creationId xmlns:p14="http://schemas.microsoft.com/office/powerpoint/2010/main" val="378269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DZ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4464593"/>
              </p:ext>
            </p:extLst>
          </p:nvPr>
        </p:nvGraphicFramePr>
        <p:xfrm>
          <a:off x="971600" y="476671"/>
          <a:ext cx="7632847" cy="5616625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7632847"/>
              </a:tblGrid>
              <a:tr h="1123325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3200">
                          <a:effectLst/>
                        </a:rPr>
                        <a:t>التهديدات</a:t>
                      </a:r>
                      <a:endParaRPr lang="en-US" sz="3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123325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3200">
                          <a:effectLst/>
                        </a:rPr>
                        <a:t>غياب وسائل التكوين</a:t>
                      </a:r>
                      <a:endParaRPr lang="en-US" sz="3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123325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3200">
                          <a:effectLst/>
                        </a:rPr>
                        <a:t>عدم قناعة الأساتذة بالتكوين</a:t>
                      </a:r>
                      <a:endParaRPr lang="en-US" sz="3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123325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3200">
                          <a:effectLst/>
                        </a:rPr>
                        <a:t>عدم وضع خطة إستراتيجية</a:t>
                      </a:r>
                      <a:endParaRPr lang="en-US" sz="3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123325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3200" dirty="0">
                          <a:effectLst/>
                        </a:rPr>
                        <a:t>عدم التزام المتكونين بتنفيذ المادة العلمية عمليا</a:t>
                      </a:r>
                      <a:endParaRPr lang="en-US" sz="3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351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6192687"/>
          </a:xfrm>
        </p:spPr>
        <p:txBody>
          <a:bodyPr>
            <a:normAutofit fontScale="90000"/>
          </a:bodyPr>
          <a:lstStyle/>
          <a:p>
            <a:pPr algn="r"/>
            <a:r>
              <a:rPr lang="ar-DZ" b="1" dirty="0"/>
              <a:t>نقاط القوة :</a:t>
            </a:r>
            <a:r>
              <a:rPr lang="en-US" dirty="0"/>
              <a:t/>
            </a:r>
            <a:br>
              <a:rPr lang="en-US" dirty="0"/>
            </a:br>
            <a:r>
              <a:rPr lang="ar-DZ" b="1" dirty="0"/>
              <a:t>1 – توفر طاقم تكويني ذو كفاءة عالية </a:t>
            </a:r>
            <a:r>
              <a:rPr lang="en-US" dirty="0"/>
              <a:t/>
            </a:r>
            <a:br>
              <a:rPr lang="en-US" dirty="0"/>
            </a:br>
            <a:r>
              <a:rPr lang="ar-DZ" b="1" dirty="0"/>
              <a:t>2 – إرادة قوية في تحقيق أهداف التكوين وفق البرامج المستهدفة من الوصاية ,</a:t>
            </a:r>
            <a:r>
              <a:rPr lang="en-US" dirty="0"/>
              <a:t/>
            </a:r>
            <a:br>
              <a:rPr lang="en-US" dirty="0"/>
            </a:br>
            <a:r>
              <a:rPr lang="ar-DZ" b="1" dirty="0"/>
              <a:t>3 – توفر قيادة رشيدة و فريق متمكن ,</a:t>
            </a:r>
            <a:r>
              <a:rPr lang="en-US" dirty="0"/>
              <a:t/>
            </a:r>
            <a:br>
              <a:rPr lang="en-US" dirty="0"/>
            </a:br>
            <a:r>
              <a:rPr lang="ar-DZ" b="1" dirty="0"/>
              <a:t>4 – توفر هياكل و وسائل مناسبة لسيرورة مراحل التكوين,</a:t>
            </a:r>
            <a:r>
              <a:rPr lang="en-US" dirty="0"/>
              <a:t/>
            </a:r>
            <a:br>
              <a:rPr lang="en-US" dirty="0"/>
            </a:br>
            <a:r>
              <a:rPr lang="ar-DZ" b="1" dirty="0"/>
              <a:t>5 – شمولية و ثراء البرنامج التكويني.</a:t>
            </a:r>
            <a:r>
              <a:rPr lang="en-US" dirty="0"/>
              <a:t/>
            </a:r>
            <a:br>
              <a:rPr lang="en-US" dirty="0"/>
            </a:br>
            <a:r>
              <a:rPr lang="ar-DZ" b="1" dirty="0"/>
              <a:t>6 – وجود إطار قانوني ينظم عمل الخلية و البرنامج التكويني.</a:t>
            </a:r>
            <a:r>
              <a:rPr lang="en-US" dirty="0"/>
              <a:t/>
            </a:r>
            <a:br>
              <a:rPr lang="en-US" dirty="0"/>
            </a:br>
            <a:r>
              <a:rPr lang="ar-DZ" b="1" dirty="0"/>
              <a:t>7 – تفريغ </a:t>
            </a:r>
            <a:r>
              <a:rPr lang="ar-DZ" b="1" dirty="0" err="1"/>
              <a:t>المتكوينين</a:t>
            </a:r>
            <a:r>
              <a:rPr lang="ar-DZ" b="1" dirty="0"/>
              <a:t> خلال التكوين</a:t>
            </a:r>
            <a:r>
              <a:rPr lang="ar-DZ" b="1" dirty="0" smtClean="0"/>
              <a:t>.</a:t>
            </a:r>
            <a:endParaRPr lang="ar-DZ" dirty="0"/>
          </a:p>
        </p:txBody>
      </p:sp>
    </p:spTree>
    <p:extLst>
      <p:ext uri="{BB962C8B-B14F-4D97-AF65-F5344CB8AC3E}">
        <p14:creationId xmlns:p14="http://schemas.microsoft.com/office/powerpoint/2010/main" val="3320813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539552" y="404664"/>
            <a:ext cx="79928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DZ" sz="4000" b="1" dirty="0" smtClean="0"/>
              <a:t>نقاط الضعف: </a:t>
            </a:r>
            <a:br>
              <a:rPr lang="ar-DZ" sz="4000" b="1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ar-DZ" sz="4000" b="1" dirty="0" smtClean="0"/>
              <a:t>بعض الحصص التكوينية غير مجدية .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ar-DZ" sz="4000" b="1" dirty="0" smtClean="0"/>
              <a:t>عدم مناسبة الحجم الساعي لبعض الموضوعات.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ar-DZ" sz="4000" b="1" dirty="0" smtClean="0"/>
              <a:t>تداخل و تكرار بعض الحصص التكوينية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ar-DZ" sz="4000" b="1" dirty="0" err="1" smtClean="0"/>
              <a:t>إقتصار</a:t>
            </a:r>
            <a:r>
              <a:rPr lang="ar-DZ" sz="4000" b="1" dirty="0" smtClean="0"/>
              <a:t> البرنامج التكويني على الأساتذة حديثي التوظيف.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ar-DZ" sz="4000" b="1" dirty="0" smtClean="0"/>
              <a:t>تذبذب برمجة أماكن التكوين.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ar-DZ" sz="4000" dirty="0"/>
          </a:p>
        </p:txBody>
      </p:sp>
    </p:spTree>
    <p:extLst>
      <p:ext uri="{BB962C8B-B14F-4D97-AF65-F5344CB8AC3E}">
        <p14:creationId xmlns:p14="http://schemas.microsoft.com/office/powerpoint/2010/main" val="285534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611560" y="1052736"/>
            <a:ext cx="795637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DZ" sz="4400" b="1" dirty="0"/>
              <a:t>الفرص: </a:t>
            </a:r>
            <a:endParaRPr lang="en-US" sz="4400" dirty="0"/>
          </a:p>
          <a:p>
            <a:r>
              <a:rPr lang="ar-DZ" sz="4400" b="1" dirty="0"/>
              <a:t>1 – مساهمة الأساتذة الجدد في العمليات التكوينية .</a:t>
            </a:r>
            <a:endParaRPr lang="en-US" sz="4400" dirty="0"/>
          </a:p>
          <a:p>
            <a:r>
              <a:rPr lang="ar-DZ" sz="4400" b="1" dirty="0"/>
              <a:t>2 – احتواء الجامعة على كفاءات عالية الجودة في ت . إ . إ.</a:t>
            </a:r>
            <a:endParaRPr lang="en-US" sz="4400" dirty="0"/>
          </a:p>
          <a:p>
            <a:r>
              <a:rPr lang="ar-DZ" sz="4400" b="1" dirty="0"/>
              <a:t>3 – </a:t>
            </a:r>
            <a:r>
              <a:rPr lang="ar-DZ" sz="4400" b="1" dirty="0" err="1"/>
              <a:t>تعيم</a:t>
            </a:r>
            <a:r>
              <a:rPr lang="ar-DZ" sz="4400" b="1" dirty="0"/>
              <a:t> التكوين على باقي الأساتذة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09373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55576" y="476672"/>
            <a:ext cx="792088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DZ" sz="4400" b="1" dirty="0"/>
              <a:t> </a:t>
            </a:r>
            <a:endParaRPr lang="en-US" sz="4400" dirty="0"/>
          </a:p>
          <a:p>
            <a:r>
              <a:rPr lang="ar-DZ" sz="4400" b="1" dirty="0"/>
              <a:t>التهديدات : </a:t>
            </a:r>
            <a:endParaRPr lang="en-US" sz="4400" dirty="0"/>
          </a:p>
          <a:p>
            <a:r>
              <a:rPr lang="ar-DZ" sz="4400" b="1" dirty="0"/>
              <a:t>1 – عدم اهتمام الأستاذ لتطبيق المهارات المكتسبة .</a:t>
            </a:r>
            <a:endParaRPr lang="en-US" sz="4400" dirty="0"/>
          </a:p>
          <a:p>
            <a:r>
              <a:rPr lang="ar-DZ" sz="4400" b="1" dirty="0"/>
              <a:t>2 – تغيير القوانين المنظمة لعمل الخلية .</a:t>
            </a:r>
            <a:endParaRPr lang="en-US" sz="4400" dirty="0"/>
          </a:p>
          <a:p>
            <a:r>
              <a:rPr lang="ar-DZ" sz="4400" b="1" dirty="0"/>
              <a:t>3 – عدم مواكبة المؤسسة لمحتويات التكوين.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22220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ar-DZ" sz="7200" dirty="0" smtClean="0"/>
              <a:t>الورشة الثانية</a:t>
            </a:r>
            <a:endParaRPr lang="ar-DZ" sz="7200" dirty="0"/>
          </a:p>
        </p:txBody>
      </p:sp>
    </p:spTree>
    <p:extLst>
      <p:ext uri="{BB962C8B-B14F-4D97-AF65-F5344CB8AC3E}">
        <p14:creationId xmlns:p14="http://schemas.microsoft.com/office/powerpoint/2010/main" val="10175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DZ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9726659"/>
              </p:ext>
            </p:extLst>
          </p:nvPr>
        </p:nvGraphicFramePr>
        <p:xfrm>
          <a:off x="316552" y="404667"/>
          <a:ext cx="8287896" cy="6471672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8287896"/>
              </a:tblGrid>
              <a:tr h="43803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800">
                          <a:effectLst/>
                        </a:rPr>
                        <a:t>نقاط القوة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3803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800">
                          <a:effectLst/>
                        </a:rPr>
                        <a:t>وجود قرار وزاري  والتزام الإدارة بتنفيذه 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3803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800">
                          <a:effectLst/>
                        </a:rPr>
                        <a:t>توفر الإمكانيات المادية والتقنية  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3803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800">
                          <a:effectLst/>
                        </a:rPr>
                        <a:t>توفر نخبة من الأساتذة المكونين الأكفاء 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90617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800">
                          <a:effectLst/>
                        </a:rPr>
                        <a:t>وجود تجربة سابقة في ميدان التكوين للأساتذة الجدد 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3803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800">
                          <a:effectLst/>
                        </a:rPr>
                        <a:t>تنوع وشمولية المادة العلمية المقدمة 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3803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800">
                          <a:effectLst/>
                        </a:rPr>
                        <a:t>التكوين والتعليم عن بعد  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3803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800">
                          <a:effectLst/>
                        </a:rPr>
                        <a:t>انضباط المتكونين 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90617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800" dirty="0">
                          <a:effectLst/>
                        </a:rPr>
                        <a:t>تثمين التكوين بإدراجه في الملف الخاص بالتثبيت للأستاذ 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3803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800">
                          <a:effectLst/>
                        </a:rPr>
                        <a:t>وجود بعض الحوافز 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3803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800">
                          <a:effectLst/>
                        </a:rPr>
                        <a:t>استعمال وسائل الاتصال الحديثة 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3803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800" dirty="0">
                          <a:effectLst/>
                        </a:rPr>
                        <a:t>روح التعاون والمشاركة بين المتكونين والمكونين 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871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DZ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DZ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8378417"/>
              </p:ext>
            </p:extLst>
          </p:nvPr>
        </p:nvGraphicFramePr>
        <p:xfrm>
          <a:off x="971600" y="548680"/>
          <a:ext cx="7317298" cy="6040064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7317298"/>
              </a:tblGrid>
              <a:tr h="76402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3200">
                          <a:effectLst/>
                        </a:rPr>
                        <a:t>نقاط الضعف</a:t>
                      </a:r>
                      <a:endParaRPr lang="en-US" sz="3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580485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3200">
                          <a:effectLst/>
                        </a:rPr>
                        <a:t>طول الحجم الساعي للتكوين وعدم توافقه مع التزامات المتدربين</a:t>
                      </a:r>
                      <a:endParaRPr lang="en-US" sz="3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6402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3200">
                          <a:effectLst/>
                        </a:rPr>
                        <a:t>تداخل المحاور التكوين وعدم التنسيق بين المدربين</a:t>
                      </a:r>
                      <a:endParaRPr lang="en-US" sz="3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6402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3200">
                          <a:effectLst/>
                        </a:rPr>
                        <a:t>التكوين الجماعي لكل التخصصات معا</a:t>
                      </a:r>
                      <a:endParaRPr lang="en-US" sz="3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6402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3200">
                          <a:effectLst/>
                        </a:rPr>
                        <a:t>تعارض بين التكوين النظري والعملي</a:t>
                      </a:r>
                      <a:endParaRPr lang="en-US" sz="32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6402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3200" dirty="0">
                          <a:effectLst/>
                        </a:rPr>
                        <a:t>عدم المرافقة أثناء التكوين عن بعد بقسنطينة</a:t>
                      </a:r>
                      <a:endParaRPr lang="en-US" sz="3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654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DZ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857083"/>
              </p:ext>
            </p:extLst>
          </p:nvPr>
        </p:nvGraphicFramePr>
        <p:xfrm>
          <a:off x="1259632" y="692699"/>
          <a:ext cx="7200799" cy="5805497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7200799"/>
              </a:tblGrid>
              <a:tr h="78180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800">
                          <a:effectLst/>
                        </a:rPr>
                        <a:t>الفرص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8180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800">
                          <a:effectLst/>
                        </a:rPr>
                        <a:t>تحسين برامج التكوين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8180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800">
                          <a:effectLst/>
                        </a:rPr>
                        <a:t>مراعاة المحتوى وزمن التكوين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8180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800">
                          <a:effectLst/>
                        </a:rPr>
                        <a:t>وجود دفعة سابقة 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8180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800">
                          <a:effectLst/>
                        </a:rPr>
                        <a:t>تخصيص ميزانية اكبر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8180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800">
                          <a:effectLst/>
                        </a:rPr>
                        <a:t>الاستعانة بمدربين اكفىء من خارج المؤسسة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8180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800" dirty="0">
                          <a:effectLst/>
                        </a:rPr>
                        <a:t>فيما يخص التكوين في اللغات يكون في مؤسسة خاصة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880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رحلة">
  <a:themeElements>
    <a:clrScheme name="رحلة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رحلة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رحلة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41</TotalTime>
  <Words>184</Words>
  <Application>Microsoft Office PowerPoint</Application>
  <PresentationFormat>عرض على الشاشة (3:4)‏</PresentationFormat>
  <Paragraphs>43</Paragraphs>
  <Slides>10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رحلة</vt:lpstr>
      <vt:lpstr>الورشة الأولى</vt:lpstr>
      <vt:lpstr>نقاط القوة : 1 – توفر طاقم تكويني ذو كفاءة عالية  2 – إرادة قوية في تحقيق أهداف التكوين وفق البرامج المستهدفة من الوصاية , 3 – توفر قيادة رشيدة و فريق متمكن , 4 – توفر هياكل و وسائل مناسبة لسيرورة مراحل التكوين, 5 – شمولية و ثراء البرنامج التكويني. 6 – وجود إطار قانوني ينظم عمل الخلية و البرنامج التكويني. 7 – تفريغ المتكوينين خلال التكوين.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الورشة الأولى</dc:title>
  <dc:creator>UTILISATEUR</dc:creator>
  <cp:lastModifiedBy>UTILISATEUR</cp:lastModifiedBy>
  <cp:revision>2</cp:revision>
  <dcterms:created xsi:type="dcterms:W3CDTF">2017-03-08T10:37:34Z</dcterms:created>
  <dcterms:modified xsi:type="dcterms:W3CDTF">2017-03-08T11:19:00Z</dcterms:modified>
</cp:coreProperties>
</file>