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4" r:id="rId7"/>
    <p:sldId id="263" r:id="rId8"/>
    <p:sldId id="262" r:id="rId9"/>
    <p:sldId id="260" r:id="rId10"/>
    <p:sldId id="267" r:id="rId11"/>
    <p:sldId id="265" r:id="rId12"/>
    <p:sldId id="266"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164" y="-8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B0A3697-3023-4379-9DE1-C3AD80CB8A10}" type="datetimeFigureOut">
              <a:rPr lang="fr-FR" smtClean="0"/>
              <a:t>10/02/2017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B0A3697-3023-4379-9DE1-C3AD80CB8A10}" type="datetimeFigureOut">
              <a:rPr lang="fr-FR" smtClean="0"/>
              <a:t>10/02/2017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FB0A3697-3023-4379-9DE1-C3AD80CB8A10}" type="datetimeFigureOut">
              <a:rPr lang="fr-FR" smtClean="0"/>
              <a:t>10/02/2017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B0A3697-3023-4379-9DE1-C3AD80CB8A10}" type="datetimeFigureOut">
              <a:rPr lang="fr-FR" smtClean="0"/>
              <a:t>10/02/2017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B0A3697-3023-4379-9DE1-C3AD80CB8A10}" type="datetimeFigureOut">
              <a:rPr lang="fr-FR" smtClean="0"/>
              <a:t>10/02/2017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B0A3697-3023-4379-9DE1-C3AD80CB8A10}" type="datetimeFigureOut">
              <a:rPr lang="fr-FR" smtClean="0"/>
              <a:t>10/02/2017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CB34F18-53EB-4BF7-84F5-B948B18BD585}"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0A3697-3023-4379-9DE1-C3AD80CB8A10}" type="datetimeFigureOut">
              <a:rPr lang="fr-FR" smtClean="0"/>
              <a:t>10/02/2017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B34F18-53EB-4BF7-84F5-B948B18BD585}"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142976" y="1428712"/>
            <a:ext cx="6400800" cy="5429288"/>
          </a:xfrm>
        </p:spPr>
        <p:txBody>
          <a:bodyPr>
            <a:noAutofit/>
          </a:bodyPr>
          <a:lstStyle/>
          <a:p>
            <a:r>
              <a:rPr lang="fr-FR" sz="2800" b="1" u="sng" dirty="0">
                <a:solidFill>
                  <a:schemeClr val="tx1"/>
                </a:solidFill>
              </a:rPr>
              <a:t>Introduction</a:t>
            </a:r>
            <a:r>
              <a:rPr lang="fr-FR" sz="1600" b="1" dirty="0">
                <a:solidFill>
                  <a:schemeClr val="tx1"/>
                </a:solidFill>
              </a:rPr>
              <a:t>.</a:t>
            </a:r>
          </a:p>
          <a:p>
            <a:r>
              <a:rPr lang="fr-FR" sz="2000" b="1" dirty="0">
                <a:solidFill>
                  <a:schemeClr val="tx1"/>
                </a:solidFill>
              </a:rPr>
              <a:t>Le stage, voilà une occasion de vous faire des contacts professionnels, d'apprendre un maximum... </a:t>
            </a:r>
          </a:p>
          <a:p>
            <a:r>
              <a:rPr lang="fr-FR" sz="2000" b="1" dirty="0">
                <a:solidFill>
                  <a:schemeClr val="tx1"/>
                </a:solidFill>
              </a:rPr>
              <a:t>Un stage en alternance ou non passe souvent très vite et il faut en profiter au maximum. </a:t>
            </a:r>
          </a:p>
          <a:p>
            <a:pPr lvl="0"/>
            <a:r>
              <a:rPr lang="fr-FR" sz="2000" b="1" dirty="0">
                <a:solidFill>
                  <a:schemeClr val="tx1"/>
                </a:solidFill>
              </a:rPr>
              <a:t>Comment réussir son stage ? </a:t>
            </a:r>
          </a:p>
          <a:p>
            <a:r>
              <a:rPr lang="fr-FR" sz="2000" b="1" dirty="0">
                <a:solidFill>
                  <a:schemeClr val="tx1"/>
                </a:solidFill>
              </a:rPr>
              <a:t>Comment tirer le plus d'enseignements et d'avantages de votre stage pour au final concrétiser cette expérience en levier pour un travail futur à court ou moyen terme </a:t>
            </a:r>
            <a:r>
              <a:rPr lang="fr-FR" sz="2000" b="1" dirty="0" smtClean="0">
                <a:solidFill>
                  <a:schemeClr val="tx1"/>
                </a:solidFill>
              </a:rPr>
              <a:t>? </a:t>
            </a:r>
          </a:p>
          <a:p>
            <a:endParaRPr lang="fr-FR" sz="1600" b="1" dirty="0">
              <a:solidFill>
                <a:schemeClr val="tx1"/>
              </a:solidFill>
            </a:endParaRPr>
          </a:p>
          <a:p>
            <a:r>
              <a:rPr lang="fr-FR" sz="2800" b="1" dirty="0" smtClean="0">
                <a:solidFill>
                  <a:srgbClr val="FF0000"/>
                </a:solidFill>
              </a:rPr>
              <a:t>Voici donc, quelques conseils pour réussir le premier stage de mise en situation professionnelle, et pour vous aider à rédiger votre rapport de stage.</a:t>
            </a:r>
          </a:p>
          <a:p>
            <a:endParaRPr lang="fr-FR" sz="1600" b="1" dirty="0">
              <a:solidFill>
                <a:schemeClr val="tx1"/>
              </a:solidFill>
            </a:endParaRPr>
          </a:p>
          <a:p>
            <a:pPr lvl="0"/>
            <a:endParaRPr lang="fr-FR" sz="1600" b="1" dirty="0" smtClean="0">
              <a:solidFill>
                <a:schemeClr val="tx1"/>
              </a:solidFill>
            </a:endParaRPr>
          </a:p>
          <a:p>
            <a:pPr lvl="0"/>
            <a:endParaRPr lang="fr-FR" sz="1600" b="1" dirty="0">
              <a:solidFill>
                <a:schemeClr val="tx1"/>
              </a:solidFill>
            </a:endParaRPr>
          </a:p>
          <a:p>
            <a:pPr lvl="0"/>
            <a:endParaRPr lang="fr-FR" sz="1600" b="1" dirty="0">
              <a:solidFill>
                <a:schemeClr val="tx1"/>
              </a:solidFill>
            </a:endParaRPr>
          </a:p>
          <a:p>
            <a:endParaRPr lang="fr-FR" sz="1600" b="1" dirty="0">
              <a:solidFill>
                <a:schemeClr val="tx1"/>
              </a:solidFill>
            </a:endParaRPr>
          </a:p>
        </p:txBody>
      </p:sp>
      <p:sp>
        <p:nvSpPr>
          <p:cNvPr id="6" name="ZoneTexte 5"/>
          <p:cNvSpPr txBox="1"/>
          <p:nvPr/>
        </p:nvSpPr>
        <p:spPr>
          <a:xfrm>
            <a:off x="357158" y="214290"/>
            <a:ext cx="8286808" cy="1323439"/>
          </a:xfrm>
          <a:prstGeom prst="rect">
            <a:avLst/>
          </a:prstGeom>
          <a:noFill/>
        </p:spPr>
        <p:txBody>
          <a:bodyPr wrap="square" rtlCol="0">
            <a:spAutoFit/>
          </a:bodyPr>
          <a:lstStyle/>
          <a:p>
            <a:pPr algn="ctr"/>
            <a:r>
              <a:rPr lang="fr-FR" sz="4000" b="1" u="sng" dirty="0" smtClean="0">
                <a:solidFill>
                  <a:srgbClr val="00B050"/>
                </a:solidFill>
              </a:rPr>
              <a:t>Stage de mise en situation professionnelle.</a:t>
            </a:r>
            <a:endParaRPr lang="fr-FR"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85720" y="357166"/>
            <a:ext cx="8858280" cy="1846659"/>
          </a:xfrm>
          <a:prstGeom prst="rect">
            <a:avLst/>
          </a:prstGeom>
          <a:noFill/>
        </p:spPr>
        <p:txBody>
          <a:bodyPr wrap="square" rtlCol="0">
            <a:spAutoFit/>
          </a:bodyPr>
          <a:lstStyle/>
          <a:p>
            <a:r>
              <a:rPr lang="fr-FR" sz="2400" b="1" dirty="0">
                <a:solidFill>
                  <a:srgbClr val="0070C0"/>
                </a:solidFill>
              </a:rPr>
              <a:t>Conclusion du rapport de stage.</a:t>
            </a:r>
            <a:endParaRPr lang="fr-FR" sz="2400" dirty="0">
              <a:solidFill>
                <a:srgbClr val="0070C0"/>
              </a:solidFill>
            </a:endParaRPr>
          </a:p>
          <a:p>
            <a:pPr algn="just"/>
            <a:r>
              <a:rPr lang="fr-FR" dirty="0"/>
              <a:t>La conclusion résume bien sur, dans une première partie, les principales conclusions de votre rapport de stage. Mais la conclusion permet aussi dans une deuxième partie de vous interroger sur la suite, sur l'avenir de l'entreprise, sur le service, et de mettre en perspective votre stage dans votre formation et dans  votre projet professionnel.</a:t>
            </a:r>
          </a:p>
          <a:p>
            <a:endParaRPr lang="fr-FR" dirty="0"/>
          </a:p>
        </p:txBody>
      </p:sp>
      <p:sp>
        <p:nvSpPr>
          <p:cNvPr id="3" name="ZoneTexte 2"/>
          <p:cNvSpPr txBox="1"/>
          <p:nvPr/>
        </p:nvSpPr>
        <p:spPr>
          <a:xfrm>
            <a:off x="500034" y="2000240"/>
            <a:ext cx="7715304" cy="1846659"/>
          </a:xfrm>
          <a:prstGeom prst="rect">
            <a:avLst/>
          </a:prstGeom>
          <a:noFill/>
        </p:spPr>
        <p:txBody>
          <a:bodyPr wrap="square" rtlCol="0">
            <a:spAutoFit/>
          </a:bodyPr>
          <a:lstStyle/>
          <a:p>
            <a:r>
              <a:rPr lang="fr-FR" sz="2400" b="1" dirty="0">
                <a:solidFill>
                  <a:srgbClr val="0070C0"/>
                </a:solidFill>
              </a:rPr>
              <a:t>Les annexes / Bibliographie.</a:t>
            </a:r>
            <a:endParaRPr lang="fr-FR" sz="2400" dirty="0">
              <a:solidFill>
                <a:srgbClr val="0070C0"/>
              </a:solidFill>
            </a:endParaRPr>
          </a:p>
          <a:p>
            <a:pPr algn="just"/>
            <a:r>
              <a:rPr lang="fr-FR" dirty="0"/>
              <a:t>Placez les documents, les rapports sur lesquels vous avez travaillé qui permettent de mieux illustrer les missions ou apports du stage, les ouvrages qui vous ont apportés des théories applicables durant votre stage. </a:t>
            </a:r>
          </a:p>
          <a:p>
            <a:pPr algn="just"/>
            <a:r>
              <a:rPr lang="fr-FR" dirty="0"/>
              <a:t>Attention tous les documents placés en annexe/bibliographie doivent avoir été introduit lors du développement en faisant référence à l'annexe</a:t>
            </a:r>
            <a:r>
              <a:rPr lang="fr-FR" dirty="0" smtClean="0"/>
              <a:t>.</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714348" y="285728"/>
            <a:ext cx="7572428" cy="646331"/>
          </a:xfrm>
          <a:prstGeom prst="rect">
            <a:avLst/>
          </a:prstGeom>
          <a:noFill/>
        </p:spPr>
        <p:txBody>
          <a:bodyPr wrap="square" rtlCol="0">
            <a:spAutoFit/>
          </a:bodyPr>
          <a:lstStyle/>
          <a:p>
            <a:pPr algn="ctr"/>
            <a:r>
              <a:rPr lang="fr-FR" sz="3600" b="1" dirty="0" smtClean="0">
                <a:solidFill>
                  <a:srgbClr val="FF0000"/>
                </a:solidFill>
              </a:rPr>
              <a:t>III. </a:t>
            </a:r>
            <a:r>
              <a:rPr lang="fr-FR" sz="3600" b="1" dirty="0">
                <a:solidFill>
                  <a:srgbClr val="FF0000"/>
                </a:solidFill>
              </a:rPr>
              <a:t>Evaluation du rapport de </a:t>
            </a:r>
            <a:r>
              <a:rPr lang="fr-FR" sz="3600" b="1" dirty="0" smtClean="0">
                <a:solidFill>
                  <a:srgbClr val="FF0000"/>
                </a:solidFill>
              </a:rPr>
              <a:t>stage</a:t>
            </a:r>
            <a:r>
              <a:rPr lang="fr-FR" sz="3600" b="1" dirty="0">
                <a:solidFill>
                  <a:srgbClr val="FF0000"/>
                </a:solidFill>
              </a:rPr>
              <a:t> </a:t>
            </a:r>
            <a:endParaRPr lang="fr-FR" sz="3600" dirty="0"/>
          </a:p>
        </p:txBody>
      </p:sp>
      <p:graphicFrame>
        <p:nvGraphicFramePr>
          <p:cNvPr id="7" name="Tableau 6"/>
          <p:cNvGraphicFramePr>
            <a:graphicFrameLocks noGrp="1"/>
          </p:cNvGraphicFramePr>
          <p:nvPr/>
        </p:nvGraphicFramePr>
        <p:xfrm>
          <a:off x="285720" y="1285864"/>
          <a:ext cx="8358245" cy="4907280"/>
        </p:xfrm>
        <a:graphic>
          <a:graphicData uri="http://schemas.openxmlformats.org/drawingml/2006/table">
            <a:tbl>
              <a:tblPr/>
              <a:tblGrid>
                <a:gridCol w="4399788"/>
                <a:gridCol w="2042482"/>
                <a:gridCol w="1915975"/>
              </a:tblGrid>
              <a:tr h="341222">
                <a:tc>
                  <a:txBody>
                    <a:bodyPr/>
                    <a:lstStyle/>
                    <a:p>
                      <a:pPr algn="ctr">
                        <a:lnSpc>
                          <a:spcPct val="115000"/>
                        </a:lnSpc>
                        <a:spcAft>
                          <a:spcPts val="0"/>
                        </a:spcAft>
                      </a:pPr>
                      <a:r>
                        <a:rPr lang="fr-FR" sz="2000" b="1" dirty="0">
                          <a:latin typeface="+mn-lt"/>
                          <a:ea typeface="Calibri"/>
                          <a:cs typeface="Arial"/>
                        </a:rPr>
                        <a:t>Forme</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latin typeface="+mn-lt"/>
                          <a:ea typeface="Calibri"/>
                          <a:cs typeface="Arial"/>
                        </a:rPr>
                        <a:t>Note</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fr-FR" sz="2000" b="1">
                          <a:latin typeface="+mn-lt"/>
                          <a:ea typeface="Calibri"/>
                          <a:cs typeface="Arial"/>
                        </a:rPr>
                        <a:t>Observations</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Plan et cohérence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latin typeface="+mn-lt"/>
                          <a:ea typeface="Calibri"/>
                          <a:cs typeface="Arial"/>
                        </a:rPr>
                        <a:t>/2</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Méthodologie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latin typeface="+mn-lt"/>
                          <a:ea typeface="Calibri"/>
                          <a:cs typeface="Arial"/>
                        </a:rPr>
                        <a:t>/2</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Références et bibliographie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latin typeface="+mn-lt"/>
                          <a:ea typeface="Calibri"/>
                          <a:cs typeface="Arial"/>
                        </a:rPr>
                        <a:t>/2</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Présentation générale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latin typeface="+mn-lt"/>
                          <a:ea typeface="Calibri"/>
                          <a:cs typeface="Arial"/>
                        </a:rPr>
                        <a:t>/2</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gn="ctr">
                        <a:lnSpc>
                          <a:spcPct val="115000"/>
                        </a:lnSpc>
                        <a:spcAft>
                          <a:spcPts val="0"/>
                        </a:spcAft>
                      </a:pPr>
                      <a:r>
                        <a:rPr lang="fr-FR" sz="2000" b="1" dirty="0">
                          <a:latin typeface="+mn-lt"/>
                          <a:ea typeface="Calibri"/>
                          <a:cs typeface="Arial"/>
                        </a:rPr>
                        <a:t>Fond</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Développement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latin typeface="+mn-lt"/>
                          <a:ea typeface="Calibri"/>
                          <a:cs typeface="Arial"/>
                        </a:rPr>
                        <a:t>/3</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dirty="0">
                          <a:latin typeface="+mn-lt"/>
                          <a:ea typeface="Calibri"/>
                          <a:cs typeface="Arial"/>
                        </a:rPr>
                        <a:t>Idées et informations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a:latin typeface="+mn-lt"/>
                          <a:ea typeface="Calibri"/>
                          <a:cs typeface="Arial"/>
                        </a:rPr>
                        <a:t>/3</a:t>
                      </a:r>
                      <a:endParaRPr lang="fr-FR" sz="200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a:latin typeface="+mn-lt"/>
                          <a:ea typeface="Calibri"/>
                          <a:cs typeface="Arial"/>
                        </a:rPr>
                        <a:t>Analyse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latin typeface="+mn-lt"/>
                          <a:ea typeface="Calibri"/>
                          <a:cs typeface="Arial"/>
                        </a:rPr>
                        <a:t>/3</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2475">
                <a:tc>
                  <a:txBody>
                    <a:bodyPr/>
                    <a:lstStyle/>
                    <a:p>
                      <a:pPr>
                        <a:lnSpc>
                          <a:spcPct val="115000"/>
                        </a:lnSpc>
                        <a:spcAft>
                          <a:spcPts val="0"/>
                        </a:spcAft>
                      </a:pPr>
                      <a:r>
                        <a:rPr lang="fr-FR" sz="2000">
                          <a:latin typeface="+mn-lt"/>
                          <a:ea typeface="Calibri"/>
                          <a:cs typeface="Arial"/>
                        </a:rPr>
                        <a:t>Apport de l’étudiant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latin typeface="+mn-lt"/>
                          <a:ea typeface="Calibri"/>
                          <a:cs typeface="Arial"/>
                        </a:rPr>
                        <a:t>/3</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9903">
                <a:tc>
                  <a:txBody>
                    <a:bodyPr/>
                    <a:lstStyle/>
                    <a:p>
                      <a:pPr>
                        <a:lnSpc>
                          <a:spcPct val="115000"/>
                        </a:lnSpc>
                        <a:spcAft>
                          <a:spcPts val="0"/>
                        </a:spcAft>
                      </a:pPr>
                      <a:r>
                        <a:rPr lang="fr-FR" sz="2000" b="1" dirty="0">
                          <a:latin typeface="+mn-lt"/>
                          <a:ea typeface="Calibri"/>
                          <a:cs typeface="Arial"/>
                        </a:rPr>
                        <a:t>Appréciation générale :</a:t>
                      </a:r>
                      <a:endParaRPr lang="fr-FR" sz="2000" dirty="0">
                        <a:latin typeface="+mn-lt"/>
                        <a:ea typeface="Calibri"/>
                        <a:cs typeface="Arial"/>
                      </a:endParaRPr>
                    </a:p>
                    <a:p>
                      <a:pPr>
                        <a:lnSpc>
                          <a:spcPct val="115000"/>
                        </a:lnSpc>
                        <a:spcAft>
                          <a:spcPts val="0"/>
                        </a:spcAft>
                      </a:pPr>
                      <a:r>
                        <a:rPr lang="fr-FR" sz="2000" dirty="0">
                          <a:latin typeface="+mn-lt"/>
                          <a:ea typeface="Calibri"/>
                          <a:cs typeface="Arial"/>
                        </a:rPr>
                        <a:t>………………………………………..</a:t>
                      </a:r>
                    </a:p>
                    <a:p>
                      <a:pPr>
                        <a:lnSpc>
                          <a:spcPct val="115000"/>
                        </a:lnSpc>
                        <a:spcAft>
                          <a:spcPts val="0"/>
                        </a:spcAft>
                      </a:pPr>
                      <a:r>
                        <a:rPr lang="fr-FR" sz="2000" dirty="0">
                          <a:latin typeface="+mn-lt"/>
                          <a:ea typeface="Calibri"/>
                          <a:cs typeface="Arial"/>
                        </a:rPr>
                        <a:t>………………………………………..</a:t>
                      </a:r>
                    </a:p>
                    <a:p>
                      <a:pPr>
                        <a:lnSpc>
                          <a:spcPct val="115000"/>
                        </a:lnSpc>
                        <a:spcAft>
                          <a:spcPts val="0"/>
                        </a:spcAft>
                      </a:pPr>
                      <a:r>
                        <a:rPr lang="fr-FR" sz="2000" dirty="0">
                          <a:latin typeface="+mn-lt"/>
                          <a:ea typeface="Calibri"/>
                          <a:cs typeface="Arial"/>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b="1" dirty="0">
                          <a:latin typeface="+mn-lt"/>
                          <a:ea typeface="Calibri"/>
                          <a:cs typeface="Arial"/>
                        </a:rPr>
                        <a:t>Note finale</a:t>
                      </a:r>
                      <a:endParaRPr lang="fr-FR" sz="2000" dirty="0">
                        <a:latin typeface="+mn-lt"/>
                        <a:ea typeface="Calibri"/>
                        <a:cs typeface="Arial"/>
                      </a:endParaRPr>
                    </a:p>
                    <a:p>
                      <a:pPr algn="ctr">
                        <a:lnSpc>
                          <a:spcPct val="115000"/>
                        </a:lnSpc>
                        <a:spcAft>
                          <a:spcPts val="0"/>
                        </a:spcAft>
                      </a:pPr>
                      <a:r>
                        <a:rPr lang="fr-FR" sz="2000" b="1" dirty="0">
                          <a:latin typeface="+mn-lt"/>
                          <a:ea typeface="Calibri"/>
                          <a:cs typeface="Arial"/>
                        </a:rPr>
                        <a:t>…. /20</a:t>
                      </a: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fr-FR" sz="2000" dirty="0">
                        <a:latin typeface="+mn-lt"/>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57224" y="1071546"/>
            <a:ext cx="7643866" cy="2308324"/>
          </a:xfrm>
          <a:prstGeom prst="rect">
            <a:avLst/>
          </a:prstGeom>
          <a:noFill/>
        </p:spPr>
        <p:txBody>
          <a:bodyPr wrap="square" rtlCol="0">
            <a:spAutoFit/>
          </a:bodyPr>
          <a:lstStyle/>
          <a:p>
            <a:pPr algn="ctr"/>
            <a:r>
              <a:rPr lang="fr-FR" sz="7200" b="1" dirty="0" smtClean="0">
                <a:solidFill>
                  <a:srgbClr val="FF0000"/>
                </a:solidFill>
              </a:rPr>
              <a:t>MERCI POUR VOTRE ATTENTION</a:t>
            </a:r>
            <a:endParaRPr lang="fr-FR" sz="72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42852"/>
            <a:ext cx="8929718" cy="857256"/>
          </a:xfrm>
        </p:spPr>
        <p:txBody>
          <a:bodyPr>
            <a:noAutofit/>
          </a:bodyPr>
          <a:lstStyle/>
          <a:p>
            <a:pPr lvl="0"/>
            <a:r>
              <a:rPr lang="fr-FR" sz="4000" b="1" u="sng" dirty="0" err="1" smtClean="0">
                <a:solidFill>
                  <a:srgbClr val="00B050"/>
                </a:solidFill>
              </a:rPr>
              <a:t>I.Dix</a:t>
            </a:r>
            <a:r>
              <a:rPr lang="fr-FR" sz="4000" b="1" u="sng" dirty="0" smtClean="0">
                <a:solidFill>
                  <a:srgbClr val="00B050"/>
                </a:solidFill>
              </a:rPr>
              <a:t> </a:t>
            </a:r>
            <a:r>
              <a:rPr lang="fr-FR" sz="4000" b="1" u="sng" dirty="0">
                <a:solidFill>
                  <a:srgbClr val="00B050"/>
                </a:solidFill>
              </a:rPr>
              <a:t>bons réflexes pour réussir son stage</a:t>
            </a:r>
            <a:r>
              <a:rPr lang="fr-FR" sz="4000" b="1" u="sng" dirty="0" smtClean="0">
                <a:solidFill>
                  <a:srgbClr val="00B050"/>
                </a:solidFill>
              </a:rPr>
              <a:t>.</a:t>
            </a:r>
            <a:endParaRPr lang="fr-FR" sz="4000" u="sng" dirty="0">
              <a:solidFill>
                <a:srgbClr val="00B050"/>
              </a:solidFill>
            </a:endParaRPr>
          </a:p>
        </p:txBody>
      </p:sp>
      <p:sp>
        <p:nvSpPr>
          <p:cNvPr id="4" name="ZoneTexte 3"/>
          <p:cNvSpPr txBox="1"/>
          <p:nvPr/>
        </p:nvSpPr>
        <p:spPr>
          <a:xfrm>
            <a:off x="642910" y="1071546"/>
            <a:ext cx="8072494" cy="2123658"/>
          </a:xfrm>
          <a:prstGeom prst="rect">
            <a:avLst/>
          </a:prstGeom>
          <a:noFill/>
        </p:spPr>
        <p:txBody>
          <a:bodyPr wrap="square" rtlCol="0">
            <a:spAutoFit/>
          </a:bodyPr>
          <a:lstStyle/>
          <a:p>
            <a:r>
              <a:rPr lang="fr-FR" sz="2400" b="1" dirty="0">
                <a:solidFill>
                  <a:srgbClr val="FF0000"/>
                </a:solidFill>
              </a:rPr>
              <a:t>1 - Faire le point sur ses espoirs et ses objectifs.</a:t>
            </a:r>
          </a:p>
          <a:p>
            <a:pPr algn="just"/>
            <a:r>
              <a:rPr lang="fr-FR" dirty="0"/>
              <a:t>Transformer un contact avec le monde du travail en une expérience réussie vers un emploi, nécessite d'être préalablement au clair sur vos priorités personnelles et professionnelles. Votre stage doit être cohérent par rapport à votre projet professionnel, à vos espoirs et à vos motivations. Déterminez comment ce stage s'articule dans la construction de votre cursus... quels apparences, quelles missions seront les plus importants pour vous </a:t>
            </a:r>
            <a:r>
              <a:rPr lang="fr-FR" dirty="0" smtClean="0"/>
              <a:t>?</a:t>
            </a:r>
            <a:endParaRPr lang="fr-FR" dirty="0"/>
          </a:p>
        </p:txBody>
      </p:sp>
      <p:sp>
        <p:nvSpPr>
          <p:cNvPr id="6" name="ZoneTexte 5"/>
          <p:cNvSpPr txBox="1"/>
          <p:nvPr/>
        </p:nvSpPr>
        <p:spPr>
          <a:xfrm>
            <a:off x="785786" y="3214686"/>
            <a:ext cx="7429552" cy="1292662"/>
          </a:xfrm>
          <a:prstGeom prst="rect">
            <a:avLst/>
          </a:prstGeom>
          <a:noFill/>
        </p:spPr>
        <p:txBody>
          <a:bodyPr wrap="square" rtlCol="0">
            <a:spAutoFit/>
          </a:bodyPr>
          <a:lstStyle/>
          <a:p>
            <a:r>
              <a:rPr lang="fr-FR" sz="2400" b="1" dirty="0">
                <a:solidFill>
                  <a:srgbClr val="FF0000"/>
                </a:solidFill>
              </a:rPr>
              <a:t>2 - Préparer son arrivée</a:t>
            </a:r>
          </a:p>
          <a:p>
            <a:pPr algn="just"/>
            <a:r>
              <a:rPr lang="fr-FR" dirty="0"/>
              <a:t>Afin d'être le plus à l'aise possible dès les premiers jours, il est utile de se renseigner sur l'entreprise avant votre arrivée. A cet effet, il faut recueillir le maximum d'informations sur les activités, le secteur et l'organigramme</a:t>
            </a:r>
            <a:r>
              <a:rPr lang="fr-FR" dirty="0" smtClean="0"/>
              <a:t>.</a:t>
            </a:r>
            <a:endParaRPr lang="fr-FR" dirty="0"/>
          </a:p>
        </p:txBody>
      </p:sp>
      <p:sp>
        <p:nvSpPr>
          <p:cNvPr id="7" name="ZoneTexte 6"/>
          <p:cNvSpPr txBox="1"/>
          <p:nvPr/>
        </p:nvSpPr>
        <p:spPr>
          <a:xfrm>
            <a:off x="642910" y="4549676"/>
            <a:ext cx="7929618" cy="1908215"/>
          </a:xfrm>
          <a:prstGeom prst="rect">
            <a:avLst/>
          </a:prstGeom>
          <a:noFill/>
        </p:spPr>
        <p:txBody>
          <a:bodyPr wrap="square" rtlCol="0">
            <a:spAutoFit/>
          </a:bodyPr>
          <a:lstStyle/>
          <a:p>
            <a:r>
              <a:rPr lang="fr-FR" sz="2800" b="1" dirty="0">
                <a:solidFill>
                  <a:srgbClr val="FF0000"/>
                </a:solidFill>
              </a:rPr>
              <a:t>3 - S'adapter à la culture de l'entreprise</a:t>
            </a:r>
          </a:p>
          <a:p>
            <a:pPr algn="just"/>
            <a:r>
              <a:rPr lang="fr-FR" dirty="0"/>
              <a:t>S'intégrer, c'est d'abord respecter les règles, les codes et les horaires propres à l'entreprise. En clair, conformez-vous aux autres salariés en respectant les codes vestimentaires (costume chemise</a:t>
            </a:r>
            <a:r>
              <a:rPr lang="fr-FR" dirty="0" smtClean="0"/>
              <a:t>,...), </a:t>
            </a:r>
            <a:r>
              <a:rPr lang="fr-FR" dirty="0"/>
              <a:t>les horaires de travail (heure d'arrivée et de départ, temps de pause...) et les usages (déjeuners entre collègues...), dans un premier temps: observez, puis passez à plus de liberté</a:t>
            </a:r>
            <a:r>
              <a:rPr lang="fr-FR" dirty="0" smtClean="0"/>
              <a:t>.</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28596" y="285728"/>
            <a:ext cx="8429684" cy="2123658"/>
          </a:xfrm>
          <a:prstGeom prst="rect">
            <a:avLst/>
          </a:prstGeom>
          <a:noFill/>
        </p:spPr>
        <p:txBody>
          <a:bodyPr wrap="square" rtlCol="0">
            <a:spAutoFit/>
          </a:bodyPr>
          <a:lstStyle/>
          <a:p>
            <a:r>
              <a:rPr lang="fr-FR" sz="2400" b="1" dirty="0">
                <a:solidFill>
                  <a:srgbClr val="FF0000"/>
                </a:solidFill>
              </a:rPr>
              <a:t>4 - Multiplier les contacts en entreprise</a:t>
            </a:r>
            <a:endParaRPr lang="fr-FR" sz="2400" dirty="0">
              <a:solidFill>
                <a:srgbClr val="FF0000"/>
              </a:solidFill>
            </a:endParaRPr>
          </a:p>
          <a:p>
            <a:pPr algn="just"/>
            <a:r>
              <a:rPr lang="fr-FR" dirty="0"/>
              <a:t>En arrivant dans l'entreprise, votre maitre de stage sera votre plus précieux contact dans l’entreprise, mais il faut aussi que vous tissiez des liens avec un maximum de personnes... et que vous sautiez sur toutes occasions pour rencontrer de nouveaux collègues, qui eux aussi vous feront partager leurs expériences, et pourront aussi, être vecteur de recrutement futur. Soyez poli et respectueux avec chaque membre de l'entreprise et le tuteur de stage</a:t>
            </a:r>
            <a:r>
              <a:rPr lang="fr-FR" dirty="0" smtClean="0"/>
              <a:t>.</a:t>
            </a:r>
            <a:endParaRPr lang="fr-FR" dirty="0"/>
          </a:p>
        </p:txBody>
      </p:sp>
      <p:sp>
        <p:nvSpPr>
          <p:cNvPr id="6" name="ZoneTexte 5"/>
          <p:cNvSpPr txBox="1"/>
          <p:nvPr/>
        </p:nvSpPr>
        <p:spPr>
          <a:xfrm>
            <a:off x="500034" y="2428868"/>
            <a:ext cx="8215370" cy="1292662"/>
          </a:xfrm>
          <a:prstGeom prst="rect">
            <a:avLst/>
          </a:prstGeom>
          <a:noFill/>
        </p:spPr>
        <p:txBody>
          <a:bodyPr wrap="square" rtlCol="0">
            <a:spAutoFit/>
          </a:bodyPr>
          <a:lstStyle/>
          <a:p>
            <a:r>
              <a:rPr lang="fr-FR" sz="2400" b="1" dirty="0">
                <a:solidFill>
                  <a:srgbClr val="FF0000"/>
                </a:solidFill>
              </a:rPr>
              <a:t>5 - Rester modeste et humble</a:t>
            </a:r>
            <a:endParaRPr lang="fr-FR" sz="2400" dirty="0">
              <a:solidFill>
                <a:srgbClr val="FF0000"/>
              </a:solidFill>
            </a:endParaRPr>
          </a:p>
          <a:p>
            <a:pPr algn="just"/>
            <a:r>
              <a:rPr lang="fr-FR" dirty="0"/>
              <a:t>Vous êtes jeune et peut-être très compétent que certains salariés de l'entreprise. N'adoptez surtout pas un comportement orgueilleux mais profitez-en plutôt pour favoriser les échanges de connaissances</a:t>
            </a:r>
            <a:r>
              <a:rPr lang="fr-FR" dirty="0" smtClean="0"/>
              <a:t>.</a:t>
            </a:r>
            <a:endParaRPr lang="fr-FR" dirty="0"/>
          </a:p>
        </p:txBody>
      </p:sp>
      <p:sp>
        <p:nvSpPr>
          <p:cNvPr id="7" name="ZoneTexte 6"/>
          <p:cNvSpPr txBox="1"/>
          <p:nvPr/>
        </p:nvSpPr>
        <p:spPr>
          <a:xfrm>
            <a:off x="571472" y="3786190"/>
            <a:ext cx="8215370" cy="2123658"/>
          </a:xfrm>
          <a:prstGeom prst="rect">
            <a:avLst/>
          </a:prstGeom>
          <a:noFill/>
        </p:spPr>
        <p:txBody>
          <a:bodyPr wrap="square" rtlCol="0">
            <a:spAutoFit/>
          </a:bodyPr>
          <a:lstStyle/>
          <a:p>
            <a:r>
              <a:rPr lang="fr-FR" sz="2400" b="1" dirty="0">
                <a:solidFill>
                  <a:srgbClr val="FF0000"/>
                </a:solidFill>
              </a:rPr>
              <a:t>6 - Faire preuve d'initiative</a:t>
            </a:r>
            <a:endParaRPr lang="fr-FR" sz="2400" dirty="0">
              <a:solidFill>
                <a:srgbClr val="FF0000"/>
              </a:solidFill>
            </a:endParaRPr>
          </a:p>
          <a:p>
            <a:pPr algn="just"/>
            <a:r>
              <a:rPr lang="fr-FR" dirty="0"/>
              <a:t>Pour un maitre de stage, un stagiaire, c'est une fois encore un jeune avec de l'énergie, des idées, des propositions et un regard neuf sur l'entreprise. Essayez de vous débarrasser de cette attitude scolaire dont se plaignent souvent les tuteurs de stage. </a:t>
            </a:r>
          </a:p>
          <a:p>
            <a:pPr algn="just"/>
            <a:r>
              <a:rPr lang="fr-FR" dirty="0"/>
              <a:t>Si votre stage manque de contenu, soyez proactif en réclamant des missions ou en proposant des idées... mais seulement après avoir réalisé le travail demandé..., avancez étape par étape</a:t>
            </a:r>
            <a:r>
              <a:rPr lang="fr-FR" dirty="0" smtClean="0"/>
              <a:t>.</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500034" y="500042"/>
            <a:ext cx="7929618" cy="2739211"/>
          </a:xfrm>
          <a:prstGeom prst="rect">
            <a:avLst/>
          </a:prstGeom>
          <a:noFill/>
        </p:spPr>
        <p:txBody>
          <a:bodyPr wrap="square" rtlCol="0">
            <a:spAutoFit/>
          </a:bodyPr>
          <a:lstStyle/>
          <a:p>
            <a:r>
              <a:rPr lang="fr-FR" sz="2800" b="1" dirty="0">
                <a:solidFill>
                  <a:srgbClr val="FF0000"/>
                </a:solidFill>
              </a:rPr>
              <a:t>7 - Anticiper la rédaction du rapport.</a:t>
            </a:r>
            <a:endParaRPr lang="fr-FR" sz="2800" dirty="0">
              <a:solidFill>
                <a:srgbClr val="FF0000"/>
              </a:solidFill>
            </a:endParaRPr>
          </a:p>
          <a:p>
            <a:pPr algn="just"/>
            <a:r>
              <a:rPr lang="fr-FR" dirty="0"/>
              <a:t> Prendre des notes et classer les informations recueillies au fur et à mesure du stage, ce qui vous évitera de vous retrouver dépourvu le moment de la rédaction venu. </a:t>
            </a:r>
          </a:p>
          <a:p>
            <a:pPr algn="just"/>
            <a:r>
              <a:rPr lang="fr-FR" dirty="0"/>
              <a:t>Chaque jour, essayez de vous dire : - « </a:t>
            </a:r>
            <a:r>
              <a:rPr lang="fr-FR" i="1" dirty="0"/>
              <a:t>quels éléments ai je appris </a:t>
            </a:r>
            <a:r>
              <a:rPr lang="fr-FR" dirty="0"/>
              <a:t>? »</a:t>
            </a:r>
          </a:p>
          <a:p>
            <a:pPr algn="just"/>
            <a:r>
              <a:rPr lang="fr-FR" dirty="0"/>
              <a:t> </a:t>
            </a:r>
            <a:r>
              <a:rPr lang="fr-FR" dirty="0" smtClean="0"/>
              <a:t>«</a:t>
            </a:r>
            <a:r>
              <a:rPr lang="fr-FR" dirty="0"/>
              <a:t> </a:t>
            </a:r>
            <a:r>
              <a:rPr lang="fr-FR" i="1" dirty="0"/>
              <a:t>qu'est ce que je pourrais mettre dans mon rapport</a:t>
            </a:r>
            <a:r>
              <a:rPr lang="fr-FR" dirty="0"/>
              <a:t> ?». </a:t>
            </a:r>
          </a:p>
          <a:p>
            <a:pPr algn="just"/>
            <a:r>
              <a:rPr lang="fr-FR" dirty="0"/>
              <a:t>Avant de conserver des documents officiels de l'entreprise, demandez à votre maitre de stage son avis sur la pertinence de faire sortir de l'entreprise des données confidentielles ou non</a:t>
            </a:r>
            <a:r>
              <a:rPr lang="fr-FR" dirty="0" smtClean="0"/>
              <a:t>.</a:t>
            </a:r>
            <a:endParaRPr lang="fr-FR" dirty="0"/>
          </a:p>
        </p:txBody>
      </p:sp>
      <p:sp>
        <p:nvSpPr>
          <p:cNvPr id="6" name="ZoneTexte 5"/>
          <p:cNvSpPr txBox="1"/>
          <p:nvPr/>
        </p:nvSpPr>
        <p:spPr>
          <a:xfrm>
            <a:off x="571472" y="3286124"/>
            <a:ext cx="7786742" cy="1569660"/>
          </a:xfrm>
          <a:prstGeom prst="rect">
            <a:avLst/>
          </a:prstGeom>
          <a:noFill/>
        </p:spPr>
        <p:txBody>
          <a:bodyPr wrap="square" rtlCol="0">
            <a:spAutoFit/>
          </a:bodyPr>
          <a:lstStyle/>
          <a:p>
            <a:r>
              <a:rPr lang="fr-FR" sz="2400" b="1" dirty="0">
                <a:solidFill>
                  <a:srgbClr val="FF0000"/>
                </a:solidFill>
              </a:rPr>
              <a:t>8 - Faire le bilan.</a:t>
            </a:r>
            <a:endParaRPr lang="fr-FR" sz="2400" dirty="0">
              <a:solidFill>
                <a:srgbClr val="FF0000"/>
              </a:solidFill>
            </a:endParaRPr>
          </a:p>
          <a:p>
            <a:pPr algn="just"/>
            <a:r>
              <a:rPr lang="fr-FR" dirty="0"/>
              <a:t>Avant la fin du stage, un rendez-vous avec votre maitre de stage s'impose. C'est un moment enrichissant où il vous exposera vos points forts et vos points à améliorer. Vous pourrez également en profiter pour lui soumettre votre rapport de stage ou évoquer une prochaine collaboration...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14282" y="500042"/>
            <a:ext cx="8358246" cy="3447098"/>
          </a:xfrm>
          <a:prstGeom prst="rect">
            <a:avLst/>
          </a:prstGeom>
          <a:noFill/>
        </p:spPr>
        <p:txBody>
          <a:bodyPr wrap="square" rtlCol="0">
            <a:spAutoFit/>
          </a:bodyPr>
          <a:lstStyle/>
          <a:p>
            <a:r>
              <a:rPr lang="fr-FR" sz="2800" b="1" dirty="0">
                <a:solidFill>
                  <a:srgbClr val="FF0000"/>
                </a:solidFill>
              </a:rPr>
              <a:t>9 - Garder le contact.</a:t>
            </a:r>
            <a:endParaRPr lang="fr-FR" sz="2800" dirty="0">
              <a:solidFill>
                <a:srgbClr val="FF0000"/>
              </a:solidFill>
            </a:endParaRPr>
          </a:p>
          <a:p>
            <a:pPr algn="just"/>
            <a:r>
              <a:rPr lang="fr-FR" dirty="0"/>
              <a:t>Que vous ayez </a:t>
            </a:r>
            <a:r>
              <a:rPr lang="fr-FR" b="1" dirty="0"/>
              <a:t>estimé</a:t>
            </a:r>
            <a:r>
              <a:rPr lang="fr-FR" dirty="0"/>
              <a:t> ou non votre stage, quittez votre entreprise en bons termes. Chaque stage est l'occasion d'étoffer votre carnet d'adresses professionnel avec les noms, fonctions, numéros et adresses électroniques de vos ex-collègues. N'hésitez pas à leur écrire régulièrement pour donner de vos nouvelles (vœux, obtention de diplôme...). Partez les mains pleines de contacts.</a:t>
            </a:r>
          </a:p>
          <a:p>
            <a:r>
              <a:rPr lang="fr-FR" sz="2800" b="1" dirty="0" smtClean="0">
                <a:solidFill>
                  <a:srgbClr val="FF0000"/>
                </a:solidFill>
              </a:rPr>
              <a:t>10 </a:t>
            </a:r>
            <a:r>
              <a:rPr lang="fr-FR" sz="2800" b="1" dirty="0">
                <a:solidFill>
                  <a:srgbClr val="FF0000"/>
                </a:solidFill>
              </a:rPr>
              <a:t>- Valoriser votre stage.</a:t>
            </a:r>
            <a:endParaRPr lang="fr-FR" sz="2800" dirty="0">
              <a:solidFill>
                <a:srgbClr val="FF0000"/>
              </a:solidFill>
            </a:endParaRPr>
          </a:p>
          <a:p>
            <a:pPr algn="just"/>
            <a:r>
              <a:rPr lang="fr-FR" dirty="0"/>
              <a:t>Ne résumez pas simplement votre stage à quelques lignes. Mettez en avant les compétences et connaissances (d'un secteur d'activité, d'une fonction...) acquises susceptibles d'intéresser votre futur recruteur.</a:t>
            </a:r>
          </a:p>
          <a:p>
            <a:endParaRPr lang="fr-FR" dirty="0"/>
          </a:p>
        </p:txBody>
      </p:sp>
      <p:sp>
        <p:nvSpPr>
          <p:cNvPr id="5" name="ZoneTexte 4"/>
          <p:cNvSpPr txBox="1"/>
          <p:nvPr/>
        </p:nvSpPr>
        <p:spPr>
          <a:xfrm>
            <a:off x="285720" y="3929066"/>
            <a:ext cx="8001056" cy="2092881"/>
          </a:xfrm>
          <a:prstGeom prst="rect">
            <a:avLst/>
          </a:prstGeom>
          <a:noFill/>
        </p:spPr>
        <p:txBody>
          <a:bodyPr wrap="square" rtlCol="0">
            <a:spAutoFit/>
          </a:bodyPr>
          <a:lstStyle/>
          <a:p>
            <a:pPr lvl="0" algn="ctr"/>
            <a:r>
              <a:rPr lang="fr-FR" sz="4000" b="1" u="sng" dirty="0" err="1" smtClean="0">
                <a:solidFill>
                  <a:srgbClr val="FF0000"/>
                </a:solidFill>
              </a:rPr>
              <a:t>II.Le</a:t>
            </a:r>
            <a:r>
              <a:rPr lang="fr-FR" sz="4000" b="1" u="sng" dirty="0" smtClean="0">
                <a:solidFill>
                  <a:srgbClr val="FF0000"/>
                </a:solidFill>
              </a:rPr>
              <a:t> </a:t>
            </a:r>
            <a:r>
              <a:rPr lang="fr-FR" sz="4000" b="1" u="sng" dirty="0">
                <a:solidFill>
                  <a:srgbClr val="FF0000"/>
                </a:solidFill>
              </a:rPr>
              <a:t>Rapport de </a:t>
            </a:r>
            <a:r>
              <a:rPr lang="fr-FR" sz="4000" b="1" u="sng" dirty="0" smtClean="0">
                <a:solidFill>
                  <a:srgbClr val="FF0000"/>
                </a:solidFill>
              </a:rPr>
              <a:t>stage</a:t>
            </a:r>
          </a:p>
          <a:p>
            <a:pPr lvl="0" algn="just"/>
            <a:r>
              <a:rPr lang="fr-FR" dirty="0"/>
              <a:t>Le rapport de stage est le résumé de votre expérience acquise lors de votre stage en entreprise, à la fois pour le correcteur mais aussi pour vous, pour vous aider à faire le point sur votre future carrière... Voici un guide de rédaction de votre rapport de stage avec le style à adopter, les attentes des enseignants</a:t>
            </a:r>
            <a:endParaRPr lang="fr-FR" b="1" dirty="0">
              <a:solidFill>
                <a:srgbClr val="FF0000"/>
              </a:solidFill>
            </a:endParaRPr>
          </a:p>
          <a:p>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57158" y="285729"/>
            <a:ext cx="8572560" cy="3293209"/>
          </a:xfrm>
          <a:prstGeom prst="rect">
            <a:avLst/>
          </a:prstGeom>
          <a:noFill/>
        </p:spPr>
        <p:txBody>
          <a:bodyPr wrap="square" rtlCol="0">
            <a:spAutoFit/>
          </a:bodyPr>
          <a:lstStyle/>
          <a:p>
            <a:pPr algn="just"/>
            <a:r>
              <a:rPr lang="fr-FR" sz="2800" b="1" dirty="0">
                <a:solidFill>
                  <a:srgbClr val="FF0000"/>
                </a:solidFill>
              </a:rPr>
              <a:t>II.1. Le contenu du rapport de stage : </a:t>
            </a:r>
            <a:r>
              <a:rPr lang="fr-FR" dirty="0"/>
              <a:t/>
            </a:r>
            <a:br>
              <a:rPr lang="fr-FR" dirty="0"/>
            </a:br>
            <a:r>
              <a:rPr lang="fr-FR" dirty="0"/>
              <a:t>Le correcteur souhaite analyser et comprendre l'utilité de votre stage, et son apport sur votre futur cursus (formation, carrière), vous devez démontrer lors de la rédaction de votre rapport que votre stage vous a permis de : </a:t>
            </a:r>
            <a:br>
              <a:rPr lang="fr-FR" dirty="0"/>
            </a:br>
            <a:r>
              <a:rPr lang="fr-FR" b="1" dirty="0"/>
              <a:t>• acquérir une connaissance approfondie d'un secteur d'activité</a:t>
            </a:r>
            <a:br>
              <a:rPr lang="fr-FR" b="1" dirty="0"/>
            </a:br>
            <a:r>
              <a:rPr lang="fr-FR" b="1" dirty="0"/>
              <a:t>• avoir une vision globale de l'entreprise / sa structure et ses activités.</a:t>
            </a:r>
            <a:br>
              <a:rPr lang="fr-FR" b="1" dirty="0"/>
            </a:br>
            <a:r>
              <a:rPr lang="fr-FR" b="1" dirty="0"/>
              <a:t>• approfondir les connaissances d'un métier / découvrir de nouveaux métiers</a:t>
            </a:r>
            <a:br>
              <a:rPr lang="fr-FR" b="1" dirty="0"/>
            </a:br>
            <a:r>
              <a:rPr lang="fr-FR" b="1" dirty="0"/>
              <a:t>• assimiler des connaissances pratiques / assimiler des processus</a:t>
            </a:r>
            <a:br>
              <a:rPr lang="fr-FR" b="1" dirty="0"/>
            </a:br>
            <a:r>
              <a:rPr lang="fr-FR" b="1" dirty="0"/>
              <a:t>• maîtriser et comprendre les enjeux des missions qu'on vous a confiées</a:t>
            </a:r>
            <a:br>
              <a:rPr lang="fr-FR" b="1" dirty="0"/>
            </a:br>
            <a:r>
              <a:rPr lang="fr-FR" b="1" dirty="0"/>
              <a:t>• faire face et résoudre des situations de blocages, de difficulté</a:t>
            </a:r>
            <a:br>
              <a:rPr lang="fr-FR" b="1" dirty="0"/>
            </a:br>
            <a:r>
              <a:rPr lang="fr-FR" b="1" dirty="0"/>
              <a:t>• développer des compétences (rigueur, esprit d'équipe, créativité, gestion de projet</a:t>
            </a:r>
            <a:r>
              <a:rPr lang="fr-FR" b="1" dirty="0" smtClean="0"/>
              <a:t>)</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85720" y="714356"/>
            <a:ext cx="8643998" cy="4616648"/>
          </a:xfrm>
          <a:prstGeom prst="rect">
            <a:avLst/>
          </a:prstGeom>
          <a:noFill/>
        </p:spPr>
        <p:txBody>
          <a:bodyPr wrap="square" rtlCol="0">
            <a:spAutoFit/>
          </a:bodyPr>
          <a:lstStyle/>
          <a:p>
            <a:pPr algn="just"/>
            <a:r>
              <a:rPr lang="fr-FR" sz="3200" dirty="0">
                <a:solidFill>
                  <a:srgbClr val="FF0000"/>
                </a:solidFill>
              </a:rPr>
              <a:t>Aussi vous devez faire un point sur votre projet de carrière, le rapport de stage doit répondre aux questions suivantes :</a:t>
            </a:r>
          </a:p>
          <a:p>
            <a:r>
              <a:rPr lang="fr-FR" b="1" dirty="0"/>
              <a:t> • Pourquoi ce stage ? </a:t>
            </a:r>
            <a:endParaRPr lang="fr-FR" dirty="0"/>
          </a:p>
          <a:p>
            <a:r>
              <a:rPr lang="fr-FR" b="1" dirty="0"/>
              <a:t>• qu’attendez-vous de ce stage au début ?</a:t>
            </a:r>
            <a:br>
              <a:rPr lang="fr-FR" b="1" dirty="0"/>
            </a:br>
            <a:r>
              <a:rPr lang="fr-FR" b="1" dirty="0"/>
              <a:t>• Avez-vous estimé ce stage, et pour quelles raisons ? </a:t>
            </a:r>
            <a:endParaRPr lang="fr-FR" dirty="0"/>
          </a:p>
          <a:p>
            <a:r>
              <a:rPr lang="fr-FR" b="1" dirty="0"/>
              <a:t>• Le stage, a t-il répondu à vos espoirs et objectifs "fixés" une fois le stage choisi ?</a:t>
            </a:r>
            <a:br>
              <a:rPr lang="fr-FR" b="1" dirty="0"/>
            </a:br>
            <a:r>
              <a:rPr lang="fr-FR" b="1" dirty="0"/>
              <a:t>• Avez-vous été apprécié comme stagiaire et pour quelles raisons ? </a:t>
            </a:r>
            <a:endParaRPr lang="fr-FR" dirty="0"/>
          </a:p>
          <a:p>
            <a:r>
              <a:rPr lang="fr-FR" b="1" dirty="0"/>
              <a:t>• Votre personnalité, vos résultats ont ils été remarqués ? </a:t>
            </a:r>
            <a:endParaRPr lang="fr-FR" dirty="0"/>
          </a:p>
          <a:p>
            <a:r>
              <a:rPr lang="fr-FR" b="1" dirty="0"/>
              <a:t>• Votre capacité de travail, votre sens du travail en équipe ou relationnel, a t-il été utile pour le service dans lequel vous travailliez ?</a:t>
            </a:r>
            <a:br>
              <a:rPr lang="fr-FR" b="1" dirty="0"/>
            </a:br>
            <a:r>
              <a:rPr lang="fr-FR" b="1" dirty="0"/>
              <a:t>• Quelles conséquences ce stage, a sur votre projet de carrière ? </a:t>
            </a:r>
            <a:endParaRPr lang="fr-FR" dirty="0"/>
          </a:p>
          <a:p>
            <a:r>
              <a:rPr lang="fr-FR" b="1" dirty="0"/>
              <a:t>• Allez-vous orienter votre recherche d'emploi ou la poursuite de votre formation différemment suite à ce stage ?</a:t>
            </a:r>
            <a:r>
              <a:rPr lang="fr-FR" dirty="0"/>
              <a:t> </a:t>
            </a:r>
          </a:p>
        </p:txBody>
      </p:sp>
      <p:sp>
        <p:nvSpPr>
          <p:cNvPr id="4" name="ZoneTexte 3"/>
          <p:cNvSpPr txBox="1"/>
          <p:nvPr/>
        </p:nvSpPr>
        <p:spPr>
          <a:xfrm>
            <a:off x="357158" y="5380672"/>
            <a:ext cx="8143932" cy="1200329"/>
          </a:xfrm>
          <a:prstGeom prst="rect">
            <a:avLst/>
          </a:prstGeom>
          <a:noFill/>
        </p:spPr>
        <p:txBody>
          <a:bodyPr wrap="square" rtlCol="0">
            <a:spAutoFit/>
          </a:bodyPr>
          <a:lstStyle/>
          <a:p>
            <a:pPr algn="just"/>
            <a:r>
              <a:rPr lang="fr-FR" dirty="0">
                <a:solidFill>
                  <a:srgbClr val="00B050"/>
                </a:solidFill>
              </a:rPr>
              <a:t>Pour approfondir votre rapport : essayez aussi de montrer en quoi des théories, résultats théoriques et empiriques publiés ou étudiés lors de votre formation ont pu vous aider dans votre stage. Faites apparaître dans votre rapport une illustration pertinente d'un schéma théorique étudié en cours</a:t>
            </a:r>
            <a:r>
              <a:rPr lang="fr-FR" dirty="0" smtClean="0">
                <a:solidFill>
                  <a:srgbClr val="00B050"/>
                </a:solidFill>
              </a:rPr>
              <a:t>.</a:t>
            </a:r>
            <a:endParaRPr lang="fr-FR" dirty="0">
              <a:solidFill>
                <a:srgbClr val="00B05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0" y="428604"/>
            <a:ext cx="8858280" cy="1384995"/>
          </a:xfrm>
          <a:prstGeom prst="rect">
            <a:avLst/>
          </a:prstGeom>
          <a:noFill/>
        </p:spPr>
        <p:txBody>
          <a:bodyPr wrap="square" rtlCol="0">
            <a:spAutoFit/>
          </a:bodyPr>
          <a:lstStyle/>
          <a:p>
            <a:pPr lvl="0"/>
            <a:r>
              <a:rPr lang="fr-FR" sz="2800" b="1" u="sng" dirty="0">
                <a:solidFill>
                  <a:srgbClr val="FF0000"/>
                </a:solidFill>
              </a:rPr>
              <a:t>Plan type d'un rapport de stage : </a:t>
            </a:r>
            <a:endParaRPr lang="fr-FR" sz="2800" dirty="0">
              <a:solidFill>
                <a:srgbClr val="FF0000"/>
              </a:solidFill>
            </a:endParaRPr>
          </a:p>
          <a:p>
            <a:r>
              <a:rPr lang="fr-FR" sz="2800" dirty="0"/>
              <a:t>Un exemple de rapport de stage pour vous aider à écrire le </a:t>
            </a:r>
            <a:r>
              <a:rPr lang="fr-FR" sz="2800" dirty="0" smtClean="0"/>
              <a:t>votre</a:t>
            </a:r>
            <a:endParaRPr lang="fr-FR" sz="2800" dirty="0"/>
          </a:p>
        </p:txBody>
      </p:sp>
      <p:sp>
        <p:nvSpPr>
          <p:cNvPr id="3" name="ZoneTexte 2"/>
          <p:cNvSpPr txBox="1"/>
          <p:nvPr/>
        </p:nvSpPr>
        <p:spPr>
          <a:xfrm>
            <a:off x="214282" y="1928802"/>
            <a:ext cx="8501122" cy="2123658"/>
          </a:xfrm>
          <a:prstGeom prst="rect">
            <a:avLst/>
          </a:prstGeom>
          <a:noFill/>
        </p:spPr>
        <p:txBody>
          <a:bodyPr wrap="square" rtlCol="0">
            <a:spAutoFit/>
          </a:bodyPr>
          <a:lstStyle/>
          <a:p>
            <a:r>
              <a:rPr lang="fr-FR" sz="2400" b="1" dirty="0">
                <a:solidFill>
                  <a:srgbClr val="0070C0"/>
                </a:solidFill>
              </a:rPr>
              <a:t>Page de garde du rapport de stage</a:t>
            </a:r>
            <a:r>
              <a:rPr lang="fr-FR" sz="2400" dirty="0">
                <a:solidFill>
                  <a:srgbClr val="0070C0"/>
                </a:solidFill>
              </a:rPr>
              <a:t> (1 page)</a:t>
            </a:r>
          </a:p>
          <a:p>
            <a:r>
              <a:rPr lang="fr-FR" dirty="0"/>
              <a:t>Cette page de garde (la couverture) doit contenir </a:t>
            </a:r>
            <a:r>
              <a:rPr lang="fr-FR" dirty="0" smtClean="0"/>
              <a:t>: </a:t>
            </a:r>
            <a:r>
              <a:rPr lang="fr-FR" dirty="0"/>
              <a:t/>
            </a:r>
            <a:br>
              <a:rPr lang="fr-FR" dirty="0"/>
            </a:br>
            <a:r>
              <a:rPr lang="fr-FR" dirty="0"/>
              <a:t>• votre nom, prénom </a:t>
            </a:r>
            <a:br>
              <a:rPr lang="fr-FR" dirty="0"/>
            </a:br>
            <a:r>
              <a:rPr lang="fr-FR" dirty="0"/>
              <a:t>• intitulé (titre ou poste) de votre stage </a:t>
            </a:r>
            <a:r>
              <a:rPr lang="fr-FR" dirty="0" smtClean="0"/>
              <a:t> . dates </a:t>
            </a:r>
            <a:r>
              <a:rPr lang="fr-FR" dirty="0"/>
              <a:t>/ période du stage.</a:t>
            </a:r>
            <a:br>
              <a:rPr lang="fr-FR" dirty="0"/>
            </a:br>
            <a:r>
              <a:rPr lang="fr-FR" dirty="0"/>
              <a:t>• Nom + logo de votre université ou école ou formation + adresses postales.</a:t>
            </a:r>
            <a:br>
              <a:rPr lang="fr-FR" dirty="0"/>
            </a:br>
            <a:r>
              <a:rPr lang="fr-FR" dirty="0"/>
              <a:t>• Le nom de votre maître de stage + intitulé du poste.).</a:t>
            </a:r>
            <a:br>
              <a:rPr lang="fr-FR" dirty="0"/>
            </a:br>
            <a:endParaRPr lang="fr-FR" dirty="0"/>
          </a:p>
        </p:txBody>
      </p:sp>
      <p:sp>
        <p:nvSpPr>
          <p:cNvPr id="4" name="ZoneTexte 3"/>
          <p:cNvSpPr txBox="1"/>
          <p:nvPr/>
        </p:nvSpPr>
        <p:spPr>
          <a:xfrm>
            <a:off x="0" y="3643314"/>
            <a:ext cx="8858280" cy="2677656"/>
          </a:xfrm>
          <a:prstGeom prst="rect">
            <a:avLst/>
          </a:prstGeom>
          <a:noFill/>
        </p:spPr>
        <p:txBody>
          <a:bodyPr wrap="square" rtlCol="0">
            <a:spAutoFit/>
          </a:bodyPr>
          <a:lstStyle/>
          <a:p>
            <a:r>
              <a:rPr lang="fr-FR" sz="2400" b="1" dirty="0">
                <a:solidFill>
                  <a:srgbClr val="0070C0"/>
                </a:solidFill>
              </a:rPr>
              <a:t>Le sommaire du rapport de stage (ou table des matières)</a:t>
            </a:r>
            <a:r>
              <a:rPr lang="fr-FR" sz="2400" dirty="0">
                <a:solidFill>
                  <a:srgbClr val="0070C0"/>
                </a:solidFill>
              </a:rPr>
              <a:t> (1 page)</a:t>
            </a:r>
          </a:p>
          <a:p>
            <a:pPr algn="just"/>
            <a:r>
              <a:rPr lang="fr-FR" dirty="0"/>
              <a:t>Il s'agit du plan de votre rapport. Attention les lecteurs les plus pressés ne liront que cette page et la conclusion. Choisissez avec précision les termes de vos titres pour que très rapidement la structure et le contenu de votre rapport soient identifiables. En lisant votre plan, il est déjà possible aux enseignants de juger votre travail ; il traduit la problématique que vous allez développer, c'est-à-dire votre analyse du sujet (si votre rapport de stage doit contenir un sujet/problématique transversale à votre stage).</a:t>
            </a:r>
          </a:p>
          <a:p>
            <a:pPr algn="just"/>
            <a:r>
              <a:rPr lang="fr-FR" dirty="0"/>
              <a:t>Numérotez les parties, sections, paragraphes afin d'obtenir une bonne lisibilité. Indiquez la pagination dans le plan</a:t>
            </a:r>
            <a:r>
              <a:rPr lang="fr-FR" dirty="0" smtClean="0"/>
              <a:t>.</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71472" y="214290"/>
            <a:ext cx="8001056" cy="2123658"/>
          </a:xfrm>
          <a:prstGeom prst="rect">
            <a:avLst/>
          </a:prstGeom>
          <a:noFill/>
        </p:spPr>
        <p:txBody>
          <a:bodyPr wrap="square" rtlCol="0">
            <a:spAutoFit/>
          </a:bodyPr>
          <a:lstStyle/>
          <a:p>
            <a:r>
              <a:rPr lang="fr-FR" sz="2400" b="1" dirty="0">
                <a:solidFill>
                  <a:srgbClr val="0070C0"/>
                </a:solidFill>
              </a:rPr>
              <a:t>Les remerciements du rapport de stage</a:t>
            </a:r>
            <a:r>
              <a:rPr lang="fr-FR" sz="2400" dirty="0">
                <a:solidFill>
                  <a:srgbClr val="0070C0"/>
                </a:solidFill>
              </a:rPr>
              <a:t> (1 page)</a:t>
            </a:r>
          </a:p>
          <a:p>
            <a:r>
              <a:rPr lang="fr-FR" dirty="0"/>
              <a:t>Les remerciements du rapport de stage sont généralement destinés à votre maître de stage et à une ou deux autres personnes ayant joué un rôle important dans votre stage. Citez le nom, le poste de chaque personne et la justification de votre remerciement.</a:t>
            </a:r>
          </a:p>
          <a:p>
            <a:r>
              <a:rPr lang="fr-FR" dirty="0"/>
              <a:t>Attention, généralement, votre maître de stage ne lira que cette partie : alors faites lui plaisir.</a:t>
            </a:r>
          </a:p>
        </p:txBody>
      </p:sp>
      <p:sp>
        <p:nvSpPr>
          <p:cNvPr id="4" name="ZoneTexte 3"/>
          <p:cNvSpPr txBox="1"/>
          <p:nvPr/>
        </p:nvSpPr>
        <p:spPr>
          <a:xfrm>
            <a:off x="500034" y="2143116"/>
            <a:ext cx="8215370" cy="1292662"/>
          </a:xfrm>
          <a:prstGeom prst="rect">
            <a:avLst/>
          </a:prstGeom>
          <a:noFill/>
        </p:spPr>
        <p:txBody>
          <a:bodyPr wrap="square" rtlCol="0">
            <a:spAutoFit/>
          </a:bodyPr>
          <a:lstStyle/>
          <a:p>
            <a:r>
              <a:rPr lang="fr-FR" sz="2400" b="1" dirty="0">
                <a:solidFill>
                  <a:srgbClr val="0070C0"/>
                </a:solidFill>
              </a:rPr>
              <a:t>L'introduction : </a:t>
            </a:r>
            <a:r>
              <a:rPr lang="fr-FR" sz="2400" dirty="0">
                <a:solidFill>
                  <a:srgbClr val="0070C0"/>
                </a:solidFill>
              </a:rPr>
              <a:t>(1 à 2 pages)</a:t>
            </a:r>
          </a:p>
          <a:p>
            <a:r>
              <a:rPr lang="fr-FR" dirty="0"/>
              <a:t>Précisez-ici pourquoi vous avez choisi ce stage, pour quelles raisons avez-vous choisi ce poste et pourquoi dans cette entreprise ou secteur d'activité. Présentez ainsi de manière très globale l'entreprise et les missions de votre stage</a:t>
            </a:r>
            <a:r>
              <a:rPr lang="fr-FR" dirty="0" smtClean="0"/>
              <a:t>.</a:t>
            </a:r>
            <a:endParaRPr lang="fr-FR" dirty="0"/>
          </a:p>
        </p:txBody>
      </p:sp>
      <p:sp>
        <p:nvSpPr>
          <p:cNvPr id="5" name="ZoneTexte 4"/>
          <p:cNvSpPr txBox="1"/>
          <p:nvPr/>
        </p:nvSpPr>
        <p:spPr>
          <a:xfrm>
            <a:off x="428596" y="3429000"/>
            <a:ext cx="8429684" cy="3508653"/>
          </a:xfrm>
          <a:prstGeom prst="rect">
            <a:avLst/>
          </a:prstGeom>
          <a:noFill/>
        </p:spPr>
        <p:txBody>
          <a:bodyPr wrap="square" rtlCol="0">
            <a:spAutoFit/>
          </a:bodyPr>
          <a:lstStyle/>
          <a:p>
            <a:r>
              <a:rPr lang="fr-FR" sz="2400" b="1" dirty="0">
                <a:solidFill>
                  <a:srgbClr val="0070C0"/>
                </a:solidFill>
              </a:rPr>
              <a:t>Développement - Plan type</a:t>
            </a:r>
            <a:endParaRPr lang="fr-FR" sz="2400" dirty="0">
              <a:solidFill>
                <a:srgbClr val="0070C0"/>
              </a:solidFill>
            </a:endParaRPr>
          </a:p>
          <a:p>
            <a:r>
              <a:rPr lang="fr-FR" dirty="0"/>
              <a:t>Voici un exemple de plan utilisable pour votre rapport de stage, </a:t>
            </a:r>
            <a:r>
              <a:rPr lang="fr-FR" dirty="0" smtClean="0"/>
              <a:t>racontez uniquement </a:t>
            </a:r>
            <a:r>
              <a:rPr lang="fr-FR" dirty="0"/>
              <a:t>les faits majeurs, les objectifs, les méthodes et moyens employés, les résultats obtenus, les difficultés rencontrées, les solutions apportées, les personnes avec qui vous étiez en contact, les enjeux de la mission.</a:t>
            </a:r>
          </a:p>
          <a:p>
            <a:r>
              <a:rPr lang="fr-FR" b="1" dirty="0"/>
              <a:t>1.</a:t>
            </a:r>
            <a:r>
              <a:rPr lang="fr-FR" dirty="0"/>
              <a:t> l'entreprise et son secteur d'activité.</a:t>
            </a:r>
            <a:br>
              <a:rPr lang="fr-FR" dirty="0"/>
            </a:br>
            <a:r>
              <a:rPr lang="fr-FR" b="1" dirty="0"/>
              <a:t>2.</a:t>
            </a:r>
            <a:r>
              <a:rPr lang="fr-FR" dirty="0"/>
              <a:t> mon stage </a:t>
            </a:r>
            <a:br>
              <a:rPr lang="fr-FR" dirty="0"/>
            </a:br>
            <a:r>
              <a:rPr lang="fr-FR" b="1" dirty="0"/>
              <a:t>21.</a:t>
            </a:r>
            <a:r>
              <a:rPr lang="fr-FR" dirty="0"/>
              <a:t> les missions (responsabilité, tâches à effectuer, dossiers confiés, objectifs)</a:t>
            </a:r>
            <a:br>
              <a:rPr lang="fr-FR" dirty="0"/>
            </a:br>
            <a:r>
              <a:rPr lang="fr-FR" b="1" dirty="0"/>
              <a:t>22.</a:t>
            </a:r>
            <a:r>
              <a:rPr lang="fr-FR" dirty="0"/>
              <a:t> Le bilan</a:t>
            </a:r>
            <a:br>
              <a:rPr lang="fr-FR" dirty="0"/>
            </a:br>
            <a:r>
              <a:rPr lang="fr-FR" dirty="0"/>
              <a:t>-résultats obtenus (appréciation du maître de stage)</a:t>
            </a:r>
            <a:br>
              <a:rPr lang="fr-FR" dirty="0"/>
            </a:br>
            <a:r>
              <a:rPr lang="fr-FR" dirty="0"/>
              <a:t>-difficultés rencontrées et solutions apportées</a:t>
            </a:r>
            <a:br>
              <a:rPr lang="fr-FR" dirty="0"/>
            </a:br>
            <a:r>
              <a:rPr lang="fr-FR" dirty="0"/>
              <a:t>-enseignements/apports du stage (connaissances </a:t>
            </a:r>
            <a:r>
              <a:rPr lang="fr-FR" dirty="0" smtClean="0"/>
              <a:t>– </a:t>
            </a:r>
            <a:r>
              <a:rPr lang="fr-FR" dirty="0"/>
              <a:t>compétences</a:t>
            </a:r>
            <a:r>
              <a:rPr lang="fr-FR" dirty="0" smtClean="0"/>
              <a:t>)</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1366</Words>
  <Application>Microsoft Office PowerPoint</Application>
  <PresentationFormat>Affichage à l'écran (4:3)</PresentationFormat>
  <Paragraphs>95</Paragraphs>
  <Slides>12</Slides>
  <Notes>0</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Diapositive 1</vt:lpstr>
      <vt:lpstr>I.Dix bons réflexes pour réussir son stage.</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 de mise en situation professionnelle.</dc:title>
  <dc:creator>admin</dc:creator>
  <cp:lastModifiedBy>admin</cp:lastModifiedBy>
  <cp:revision>31</cp:revision>
  <dcterms:created xsi:type="dcterms:W3CDTF">2017-02-10T18:01:45Z</dcterms:created>
  <dcterms:modified xsi:type="dcterms:W3CDTF">2017-02-10T19:19:06Z</dcterms:modified>
</cp:coreProperties>
</file>