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87" r:id="rId3"/>
    <p:sldId id="285" r:id="rId4"/>
    <p:sldId id="286" r:id="rId5"/>
    <p:sldId id="282" r:id="rId6"/>
    <p:sldId id="283" r:id="rId7"/>
    <p:sldId id="288" r:id="rId8"/>
    <p:sldId id="289" r:id="rId9"/>
    <p:sldId id="290" r:id="rId10"/>
    <p:sldId id="306" r:id="rId11"/>
    <p:sldId id="257" r:id="rId12"/>
    <p:sldId id="258" r:id="rId13"/>
    <p:sldId id="264" r:id="rId14"/>
    <p:sldId id="266" r:id="rId15"/>
    <p:sldId id="304" r:id="rId16"/>
    <p:sldId id="267" r:id="rId17"/>
    <p:sldId id="305" r:id="rId18"/>
    <p:sldId id="268" r:id="rId19"/>
    <p:sldId id="269" r:id="rId20"/>
    <p:sldId id="270" r:id="rId21"/>
    <p:sldId id="271" r:id="rId22"/>
    <p:sldId id="259" r:id="rId23"/>
    <p:sldId id="260" r:id="rId24"/>
    <p:sldId id="276" r:id="rId25"/>
    <p:sldId id="303" r:id="rId26"/>
    <p:sldId id="291" r:id="rId27"/>
    <p:sldId id="293" r:id="rId28"/>
    <p:sldId id="295" r:id="rId29"/>
    <p:sldId id="297" r:id="rId30"/>
    <p:sldId id="296" r:id="rId31"/>
    <p:sldId id="298" r:id="rId32"/>
    <p:sldId id="299" r:id="rId33"/>
    <p:sldId id="300" r:id="rId34"/>
    <p:sldId id="308" r:id="rId35"/>
    <p:sldId id="309" r:id="rId36"/>
    <p:sldId id="310" r:id="rId37"/>
    <p:sldId id="311" r:id="rId38"/>
    <p:sldId id="312" r:id="rId39"/>
    <p:sldId id="313" r:id="rId40"/>
    <p:sldId id="314" r:id="rId41"/>
    <p:sldId id="315" r:id="rId42"/>
    <p:sldId id="316" r:id="rId43"/>
    <p:sldId id="317" r:id="rId44"/>
    <p:sldId id="318" r:id="rId45"/>
    <p:sldId id="319" r:id="rId46"/>
    <p:sldId id="322" r:id="rId47"/>
    <p:sldId id="321" r:id="rId48"/>
    <p:sldId id="307" r:id="rId4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60" d="100"/>
          <a:sy n="60" d="100"/>
        </p:scale>
        <p:origin x="-1644" y="-22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82D8A92-A0BC-4CB5-BED1-F3D9ED151B3A}" type="datetimeFigureOut">
              <a:rPr lang="ar-SA" smtClean="0"/>
              <a:t>11/05/1438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1764D1-FE30-44AE-BA9F-902E33BE7E4D}" type="slidenum">
              <a:rPr lang="ar-SA" smtClean="0"/>
              <a:t>‹#›</a:t>
            </a:fld>
            <a:endParaRPr lang="ar-SA"/>
          </a:p>
        </p:txBody>
      </p:sp>
    </p:spTree>
    <p:extLst>
      <p:ext uri="{BB962C8B-B14F-4D97-AF65-F5344CB8AC3E}">
        <p14:creationId xmlns:p14="http://schemas.microsoft.com/office/powerpoint/2010/main" val="960670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82D8A92-A0BC-4CB5-BED1-F3D9ED151B3A}" type="datetimeFigureOut">
              <a:rPr lang="ar-SA" smtClean="0"/>
              <a:t>11/05/1438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1764D1-FE30-44AE-BA9F-902E33BE7E4D}" type="slidenum">
              <a:rPr lang="ar-SA" smtClean="0"/>
              <a:t>‹#›</a:t>
            </a:fld>
            <a:endParaRPr lang="ar-SA"/>
          </a:p>
        </p:txBody>
      </p:sp>
    </p:spTree>
    <p:extLst>
      <p:ext uri="{BB962C8B-B14F-4D97-AF65-F5344CB8AC3E}">
        <p14:creationId xmlns:p14="http://schemas.microsoft.com/office/powerpoint/2010/main" val="1628747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82D8A92-A0BC-4CB5-BED1-F3D9ED151B3A}" type="datetimeFigureOut">
              <a:rPr lang="ar-SA" smtClean="0"/>
              <a:t>11/05/1438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1764D1-FE30-44AE-BA9F-902E33BE7E4D}" type="slidenum">
              <a:rPr lang="ar-SA" smtClean="0"/>
              <a:t>‹#›</a:t>
            </a:fld>
            <a:endParaRPr lang="ar-SA"/>
          </a:p>
        </p:txBody>
      </p:sp>
    </p:spTree>
    <p:extLst>
      <p:ext uri="{BB962C8B-B14F-4D97-AF65-F5344CB8AC3E}">
        <p14:creationId xmlns:p14="http://schemas.microsoft.com/office/powerpoint/2010/main" val="3626736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82D8A92-A0BC-4CB5-BED1-F3D9ED151B3A}" type="datetimeFigureOut">
              <a:rPr lang="ar-SA" smtClean="0"/>
              <a:t>11/05/1438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1764D1-FE30-44AE-BA9F-902E33BE7E4D}" type="slidenum">
              <a:rPr lang="ar-SA" smtClean="0"/>
              <a:t>‹#›</a:t>
            </a:fld>
            <a:endParaRPr lang="ar-SA"/>
          </a:p>
        </p:txBody>
      </p:sp>
    </p:spTree>
    <p:extLst>
      <p:ext uri="{BB962C8B-B14F-4D97-AF65-F5344CB8AC3E}">
        <p14:creationId xmlns:p14="http://schemas.microsoft.com/office/powerpoint/2010/main" val="1564773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82D8A92-A0BC-4CB5-BED1-F3D9ED151B3A}" type="datetimeFigureOut">
              <a:rPr lang="ar-SA" smtClean="0"/>
              <a:t>11/05/1438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1764D1-FE30-44AE-BA9F-902E33BE7E4D}" type="slidenum">
              <a:rPr lang="ar-SA" smtClean="0"/>
              <a:t>‹#›</a:t>
            </a:fld>
            <a:endParaRPr lang="ar-SA"/>
          </a:p>
        </p:txBody>
      </p:sp>
    </p:spTree>
    <p:extLst>
      <p:ext uri="{BB962C8B-B14F-4D97-AF65-F5344CB8AC3E}">
        <p14:creationId xmlns:p14="http://schemas.microsoft.com/office/powerpoint/2010/main" val="3852347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82D8A92-A0BC-4CB5-BED1-F3D9ED151B3A}" type="datetimeFigureOut">
              <a:rPr lang="ar-SA" smtClean="0"/>
              <a:t>11/05/1438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C1764D1-FE30-44AE-BA9F-902E33BE7E4D}" type="slidenum">
              <a:rPr lang="ar-SA" smtClean="0"/>
              <a:t>‹#›</a:t>
            </a:fld>
            <a:endParaRPr lang="ar-SA"/>
          </a:p>
        </p:txBody>
      </p:sp>
    </p:spTree>
    <p:extLst>
      <p:ext uri="{BB962C8B-B14F-4D97-AF65-F5344CB8AC3E}">
        <p14:creationId xmlns:p14="http://schemas.microsoft.com/office/powerpoint/2010/main" val="3820759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82D8A92-A0BC-4CB5-BED1-F3D9ED151B3A}" type="datetimeFigureOut">
              <a:rPr lang="ar-SA" smtClean="0"/>
              <a:t>11/05/1438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C1764D1-FE30-44AE-BA9F-902E33BE7E4D}" type="slidenum">
              <a:rPr lang="ar-SA" smtClean="0"/>
              <a:t>‹#›</a:t>
            </a:fld>
            <a:endParaRPr lang="ar-SA"/>
          </a:p>
        </p:txBody>
      </p:sp>
    </p:spTree>
    <p:extLst>
      <p:ext uri="{BB962C8B-B14F-4D97-AF65-F5344CB8AC3E}">
        <p14:creationId xmlns:p14="http://schemas.microsoft.com/office/powerpoint/2010/main" val="3225256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82D8A92-A0BC-4CB5-BED1-F3D9ED151B3A}" type="datetimeFigureOut">
              <a:rPr lang="ar-SA" smtClean="0"/>
              <a:t>11/05/1438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C1764D1-FE30-44AE-BA9F-902E33BE7E4D}" type="slidenum">
              <a:rPr lang="ar-SA" smtClean="0"/>
              <a:t>‹#›</a:t>
            </a:fld>
            <a:endParaRPr lang="ar-SA"/>
          </a:p>
        </p:txBody>
      </p:sp>
    </p:spTree>
    <p:extLst>
      <p:ext uri="{BB962C8B-B14F-4D97-AF65-F5344CB8AC3E}">
        <p14:creationId xmlns:p14="http://schemas.microsoft.com/office/powerpoint/2010/main" val="564844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82D8A92-A0BC-4CB5-BED1-F3D9ED151B3A}" type="datetimeFigureOut">
              <a:rPr lang="ar-SA" smtClean="0"/>
              <a:t>11/05/1438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C1764D1-FE30-44AE-BA9F-902E33BE7E4D}" type="slidenum">
              <a:rPr lang="ar-SA" smtClean="0"/>
              <a:t>‹#›</a:t>
            </a:fld>
            <a:endParaRPr lang="ar-SA"/>
          </a:p>
        </p:txBody>
      </p:sp>
    </p:spTree>
    <p:extLst>
      <p:ext uri="{BB962C8B-B14F-4D97-AF65-F5344CB8AC3E}">
        <p14:creationId xmlns:p14="http://schemas.microsoft.com/office/powerpoint/2010/main" val="1201299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82D8A92-A0BC-4CB5-BED1-F3D9ED151B3A}" type="datetimeFigureOut">
              <a:rPr lang="ar-SA" smtClean="0"/>
              <a:t>11/05/1438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C1764D1-FE30-44AE-BA9F-902E33BE7E4D}" type="slidenum">
              <a:rPr lang="ar-SA" smtClean="0"/>
              <a:t>‹#›</a:t>
            </a:fld>
            <a:endParaRPr lang="ar-SA"/>
          </a:p>
        </p:txBody>
      </p:sp>
    </p:spTree>
    <p:extLst>
      <p:ext uri="{BB962C8B-B14F-4D97-AF65-F5344CB8AC3E}">
        <p14:creationId xmlns:p14="http://schemas.microsoft.com/office/powerpoint/2010/main" val="3236499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82D8A92-A0BC-4CB5-BED1-F3D9ED151B3A}" type="datetimeFigureOut">
              <a:rPr lang="ar-SA" smtClean="0"/>
              <a:t>11/05/1438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C1764D1-FE30-44AE-BA9F-902E33BE7E4D}" type="slidenum">
              <a:rPr lang="ar-SA" smtClean="0"/>
              <a:t>‹#›</a:t>
            </a:fld>
            <a:endParaRPr lang="ar-SA"/>
          </a:p>
        </p:txBody>
      </p:sp>
    </p:spTree>
    <p:extLst>
      <p:ext uri="{BB962C8B-B14F-4D97-AF65-F5344CB8AC3E}">
        <p14:creationId xmlns:p14="http://schemas.microsoft.com/office/powerpoint/2010/main" val="1804100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82D8A92-A0BC-4CB5-BED1-F3D9ED151B3A}" type="datetimeFigureOut">
              <a:rPr lang="ar-SA" smtClean="0"/>
              <a:t>11/05/1438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C1764D1-FE30-44AE-BA9F-902E33BE7E4D}" type="slidenum">
              <a:rPr lang="ar-SA" smtClean="0"/>
              <a:t>‹#›</a:t>
            </a:fld>
            <a:endParaRPr lang="ar-SA"/>
          </a:p>
        </p:txBody>
      </p:sp>
    </p:spTree>
    <p:extLst>
      <p:ext uri="{BB962C8B-B14F-4D97-AF65-F5344CB8AC3E}">
        <p14:creationId xmlns:p14="http://schemas.microsoft.com/office/powerpoint/2010/main" val="22682524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elearning.univ-eloued.dz/"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mailto:chemsakhalifa@gmail.com" TargetMode="External"/><Relationship Id="rId2" Type="http://schemas.openxmlformats.org/officeDocument/2006/relationships/hyperlink" Target="mailto:tir-zoheir@univ-eloued.dz" TargetMode="External"/><Relationship Id="rId1" Type="http://schemas.openxmlformats.org/officeDocument/2006/relationships/slideLayout" Target="../slideLayouts/slideLayout2.xml"/><Relationship Id="rId4" Type="http://schemas.openxmlformats.org/officeDocument/2006/relationships/hyperlink" Target="mailto:khalifa-chemsa@univ-eloued.dz"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2060848"/>
            <a:ext cx="7772400" cy="1470025"/>
          </a:xfrm>
        </p:spPr>
        <p:style>
          <a:lnRef idx="1">
            <a:schemeClr val="accent1"/>
          </a:lnRef>
          <a:fillRef idx="2">
            <a:schemeClr val="accent1"/>
          </a:fillRef>
          <a:effectRef idx="1">
            <a:schemeClr val="accent1"/>
          </a:effectRef>
          <a:fontRef idx="minor">
            <a:schemeClr val="dk1"/>
          </a:fontRef>
        </p:style>
        <p:txBody>
          <a:bodyPr/>
          <a:lstStyle/>
          <a:p>
            <a:r>
              <a:rPr lang="ar-SA" dirty="0"/>
              <a:t>طرق ووسائل التعليم وتقنيات الاتصال والتكنولوجيا</a:t>
            </a:r>
          </a:p>
        </p:txBody>
      </p:sp>
      <p:sp>
        <p:nvSpPr>
          <p:cNvPr id="3" name="عنوان فرعي 2"/>
          <p:cNvSpPr>
            <a:spLocks noGrp="1"/>
          </p:cNvSpPr>
          <p:nvPr>
            <p:ph type="subTitle" idx="1"/>
          </p:nvPr>
        </p:nvSpPr>
        <p:spPr>
          <a:xfrm>
            <a:off x="1371600" y="3886200"/>
            <a:ext cx="6728792" cy="2423120"/>
          </a:xfrm>
        </p:spPr>
        <p:txBody>
          <a:bodyPr>
            <a:normAutofit/>
          </a:bodyPr>
          <a:lstStyle/>
          <a:p>
            <a:r>
              <a:rPr lang="ar-DZ" b="1" dirty="0" smtClean="0">
                <a:solidFill>
                  <a:schemeClr val="tx2"/>
                </a:solidFill>
              </a:rPr>
              <a:t>الجزء الثاني</a:t>
            </a:r>
          </a:p>
          <a:p>
            <a:r>
              <a:rPr lang="ar-SA" b="1" dirty="0">
                <a:solidFill>
                  <a:srgbClr val="FF0000"/>
                </a:solidFill>
              </a:rPr>
              <a:t>أنظمة إدارة التعلم الإلكتروني</a:t>
            </a:r>
            <a:r>
              <a:rPr lang="fr-FR" b="1" dirty="0">
                <a:solidFill>
                  <a:srgbClr val="FF0000"/>
                </a:solidFill>
              </a:rPr>
              <a:t/>
            </a:r>
            <a:br>
              <a:rPr lang="fr-FR" b="1" dirty="0">
                <a:solidFill>
                  <a:srgbClr val="FF0000"/>
                </a:solidFill>
              </a:rPr>
            </a:br>
            <a:r>
              <a:rPr lang="en-GB" b="1" dirty="0">
                <a:solidFill>
                  <a:srgbClr val="FF0000"/>
                </a:solidFill>
              </a:rPr>
              <a:t>Learning Management systems </a:t>
            </a:r>
            <a:r>
              <a:rPr lang="en-GB" b="1" dirty="0" smtClean="0">
                <a:solidFill>
                  <a:srgbClr val="FF0000"/>
                </a:solidFill>
              </a:rPr>
              <a:t>LMS</a:t>
            </a:r>
            <a:r>
              <a:rPr lang="ar-DZ" b="1" dirty="0" smtClean="0">
                <a:solidFill>
                  <a:srgbClr val="FF0000"/>
                </a:solidFill>
              </a:rPr>
              <a:t/>
            </a:r>
            <a:br>
              <a:rPr lang="ar-DZ" b="1" dirty="0" smtClean="0">
                <a:solidFill>
                  <a:srgbClr val="FF0000"/>
                </a:solidFill>
              </a:rPr>
            </a:br>
            <a:r>
              <a:rPr lang="ar-DZ" b="1" dirty="0" smtClean="0">
                <a:solidFill>
                  <a:srgbClr val="FF0000"/>
                </a:solidFill>
              </a:rPr>
              <a:t>نظام </a:t>
            </a:r>
            <a:r>
              <a:rPr lang="ar-DZ" b="1" dirty="0" err="1" smtClean="0">
                <a:solidFill>
                  <a:srgbClr val="FF0000"/>
                </a:solidFill>
              </a:rPr>
              <a:t>دوكيوس</a:t>
            </a:r>
            <a:r>
              <a:rPr lang="ar-DZ" b="1" dirty="0" smtClean="0">
                <a:solidFill>
                  <a:srgbClr val="FF0000"/>
                </a:solidFill>
              </a:rPr>
              <a:t> </a:t>
            </a:r>
            <a:r>
              <a:rPr lang="fr-FR" b="1" dirty="0" err="1" smtClean="0">
                <a:solidFill>
                  <a:srgbClr val="FF0000"/>
                </a:solidFill>
              </a:rPr>
              <a:t>Dokeos</a:t>
            </a:r>
            <a:endParaRPr lang="ar-SA" dirty="0"/>
          </a:p>
        </p:txBody>
      </p:sp>
    </p:spTree>
    <p:extLst>
      <p:ext uri="{BB962C8B-B14F-4D97-AF65-F5344CB8AC3E}">
        <p14:creationId xmlns:p14="http://schemas.microsoft.com/office/powerpoint/2010/main" val="38744111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26685"/>
            <a:ext cx="1104900" cy="120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عنصر نائب للمحتوى 2"/>
          <p:cNvSpPr>
            <a:spLocks noGrp="1"/>
          </p:cNvSpPr>
          <p:nvPr>
            <p:ph idx="1"/>
          </p:nvPr>
        </p:nvSpPr>
        <p:spPr>
          <a:xfrm>
            <a:off x="0" y="3140968"/>
            <a:ext cx="9144000" cy="3600400"/>
          </a:xfrm>
        </p:spPr>
        <p:txBody>
          <a:bodyPr>
            <a:normAutofit fontScale="92500" lnSpcReduction="10000"/>
          </a:bodyPr>
          <a:lstStyle/>
          <a:p>
            <a:pPr algn="just"/>
            <a:r>
              <a:rPr lang="fr-FR" sz="2800" dirty="0" err="1" smtClean="0"/>
              <a:t>LastName</a:t>
            </a:r>
            <a:r>
              <a:rPr lang="ar-DZ" sz="2800" dirty="0" smtClean="0"/>
              <a:t>: لقب المدرب أو المتدرب </a:t>
            </a:r>
          </a:p>
          <a:p>
            <a:pPr algn="just"/>
            <a:r>
              <a:rPr lang="fr-FR" sz="2800" dirty="0" err="1" smtClean="0"/>
              <a:t>FirstName</a:t>
            </a:r>
            <a:r>
              <a:rPr lang="ar-DZ" sz="2800" dirty="0" smtClean="0"/>
              <a:t>: اسم </a:t>
            </a:r>
            <a:r>
              <a:rPr lang="ar-DZ" sz="2800" dirty="0"/>
              <a:t>المدرب أو </a:t>
            </a:r>
            <a:r>
              <a:rPr lang="ar-DZ" sz="2800" dirty="0" smtClean="0"/>
              <a:t>المتدرب</a:t>
            </a:r>
          </a:p>
          <a:p>
            <a:pPr algn="just"/>
            <a:r>
              <a:rPr lang="fr-FR" sz="2800" dirty="0" err="1" smtClean="0"/>
              <a:t>UserName</a:t>
            </a:r>
            <a:r>
              <a:rPr lang="ar-DZ" sz="2800" dirty="0" smtClean="0"/>
              <a:t>: اسم المستخدم ويستعمل في تسجيل الدخول للمنصة (يفضل استعمال اسم مشترك للمتدربين مثلا </a:t>
            </a:r>
            <a:r>
              <a:rPr lang="fr-FR" sz="2800" dirty="0" smtClean="0"/>
              <a:t> VSNV20161</a:t>
            </a:r>
            <a:r>
              <a:rPr lang="ar-DZ" sz="2800" dirty="0" smtClean="0"/>
              <a:t> حتى يتم ادراجهم في الدروس بسهولة)</a:t>
            </a:r>
          </a:p>
          <a:p>
            <a:pPr algn="just"/>
            <a:r>
              <a:rPr lang="fr-FR" sz="2800" dirty="0" err="1" smtClean="0"/>
              <a:t>Password</a:t>
            </a:r>
            <a:r>
              <a:rPr lang="ar-DZ" sz="2800" dirty="0" smtClean="0"/>
              <a:t>: كلمة المرور ويمكن تغييرها لاحقا من طرف </a:t>
            </a:r>
            <a:r>
              <a:rPr lang="ar-DZ" sz="2800" dirty="0"/>
              <a:t>المدرب أو المتدرب </a:t>
            </a:r>
            <a:endParaRPr lang="ar-DZ" sz="2800" dirty="0" smtClean="0"/>
          </a:p>
          <a:p>
            <a:pPr algn="just"/>
            <a:r>
              <a:rPr lang="fr-FR" sz="2800" dirty="0" smtClean="0"/>
              <a:t>Email</a:t>
            </a:r>
            <a:r>
              <a:rPr lang="ar-DZ" sz="2800" dirty="0" smtClean="0"/>
              <a:t>: ايميل </a:t>
            </a:r>
            <a:r>
              <a:rPr lang="ar-DZ" sz="2800" dirty="0"/>
              <a:t>المدرب أو المتدرب </a:t>
            </a:r>
            <a:r>
              <a:rPr lang="ar-DZ" sz="2800" dirty="0" err="1" smtClean="0"/>
              <a:t>ولايشترط</a:t>
            </a:r>
            <a:r>
              <a:rPr lang="ar-DZ" sz="2800" dirty="0" smtClean="0"/>
              <a:t> أن يكون صحيح (</a:t>
            </a:r>
            <a:r>
              <a:rPr lang="fr-FR" sz="2800" dirty="0" smtClean="0"/>
              <a:t>!!!!</a:t>
            </a:r>
            <a:r>
              <a:rPr lang="ar-DZ" sz="2800" dirty="0" smtClean="0"/>
              <a:t>)</a:t>
            </a:r>
            <a:endParaRPr lang="ar-DZ" sz="2800" dirty="0"/>
          </a:p>
          <a:p>
            <a:pPr algn="just"/>
            <a:r>
              <a:rPr lang="fr-FR" sz="2800" dirty="0" err="1" smtClean="0"/>
              <a:t>Status</a:t>
            </a:r>
            <a:r>
              <a:rPr lang="ar-DZ" sz="2800" dirty="0" smtClean="0"/>
              <a:t>: مهم لمدير الموقع لتفريق المدرب </a:t>
            </a:r>
            <a:r>
              <a:rPr lang="fr-FR" sz="2800" dirty="0" err="1" smtClean="0"/>
              <a:t>teacher</a:t>
            </a:r>
            <a:r>
              <a:rPr lang="ar-DZ" sz="2800" dirty="0" smtClean="0"/>
              <a:t> على المتدرب </a:t>
            </a:r>
            <a:r>
              <a:rPr lang="fr-FR" sz="2800" dirty="0" smtClean="0"/>
              <a:t>user</a:t>
            </a:r>
            <a:r>
              <a:rPr lang="ar-DZ" sz="2800" dirty="0" smtClean="0"/>
              <a:t>.</a:t>
            </a:r>
          </a:p>
          <a:p>
            <a:pPr algn="just"/>
            <a:r>
              <a:rPr lang="fr-FR" sz="2800" dirty="0" smtClean="0"/>
              <a:t>Courses</a:t>
            </a:r>
            <a:r>
              <a:rPr lang="ar-DZ" sz="2800" dirty="0" smtClean="0"/>
              <a:t>: لإدراج العضو الجديد مباشرة في كورس معين.</a:t>
            </a: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677" y="1052736"/>
            <a:ext cx="9465685" cy="1742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89787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4704"/>
            <a:ext cx="2843808" cy="5238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ربع نص 1"/>
          <p:cNvSpPr txBox="1"/>
          <p:nvPr/>
        </p:nvSpPr>
        <p:spPr>
          <a:xfrm>
            <a:off x="3635896" y="93182"/>
            <a:ext cx="3960440" cy="584775"/>
          </a:xfrm>
          <a:prstGeom prst="rect">
            <a:avLst/>
          </a:prstGeom>
          <a:noFill/>
        </p:spPr>
        <p:txBody>
          <a:bodyPr wrap="square" rtlCol="1">
            <a:spAutoFit/>
          </a:bodyPr>
          <a:lstStyle/>
          <a:p>
            <a:pPr algn="ctr"/>
            <a:r>
              <a:rPr lang="ar-DZ" sz="3200" b="1" dirty="0">
                <a:solidFill>
                  <a:srgbClr val="FF0000"/>
                </a:solidFill>
                <a:cs typeface="+mj-cs"/>
              </a:rPr>
              <a:t>إنشاء </a:t>
            </a:r>
            <a:r>
              <a:rPr lang="fr-FR" sz="3200" b="1" dirty="0" smtClean="0">
                <a:solidFill>
                  <a:srgbClr val="FF0000"/>
                </a:solidFill>
                <a:cs typeface="+mj-cs"/>
              </a:rPr>
              <a:t>Course</a:t>
            </a:r>
            <a:endParaRPr lang="ar-DZ" sz="3200" b="1" dirty="0">
              <a:solidFill>
                <a:srgbClr val="FF0000"/>
              </a:solidFill>
              <a:cs typeface="+mj-cs"/>
            </a:endParaRPr>
          </a:p>
        </p:txBody>
      </p:sp>
      <p:sp>
        <p:nvSpPr>
          <p:cNvPr id="3" name="مربع نص 2"/>
          <p:cNvSpPr txBox="1"/>
          <p:nvPr/>
        </p:nvSpPr>
        <p:spPr>
          <a:xfrm>
            <a:off x="2843808" y="1052736"/>
            <a:ext cx="5976664" cy="3046988"/>
          </a:xfrm>
          <a:prstGeom prst="rect">
            <a:avLst/>
          </a:prstGeom>
          <a:noFill/>
        </p:spPr>
        <p:txBody>
          <a:bodyPr wrap="square" rtlCol="1">
            <a:spAutoFit/>
          </a:bodyPr>
          <a:lstStyle/>
          <a:p>
            <a:pPr algn="just"/>
            <a:r>
              <a:rPr lang="ar-DZ" sz="3200" dirty="0" smtClean="0"/>
              <a:t>بعد الحصول على اسم مستخدم وكلمة مرور نقوم بتسجيل الدخول من خلال الموقع </a:t>
            </a:r>
            <a:r>
              <a:rPr lang="en-GB" sz="3200" dirty="0">
                <a:hlinkClick r:id="rId3"/>
              </a:rPr>
              <a:t>http://elearning.univ-eloued.dz</a:t>
            </a:r>
            <a:r>
              <a:rPr lang="en-GB" sz="3200" dirty="0" smtClean="0">
                <a:hlinkClick r:id="rId3"/>
              </a:rPr>
              <a:t>/</a:t>
            </a:r>
            <a:endParaRPr lang="ar-DZ" sz="3200" dirty="0" smtClean="0"/>
          </a:p>
          <a:p>
            <a:pPr algn="just"/>
            <a:endParaRPr lang="ar-DZ" sz="3200" dirty="0" smtClean="0"/>
          </a:p>
          <a:p>
            <a:pPr algn="just"/>
            <a:r>
              <a:rPr lang="ar-DZ" sz="3200" dirty="0" smtClean="0"/>
              <a:t>في حالة نسيان كلمة المرور عليك الاتصال بالمسؤول عن الموقع</a:t>
            </a:r>
            <a:endParaRPr lang="ar-SA" sz="3200" dirty="0"/>
          </a:p>
        </p:txBody>
      </p:sp>
    </p:spTree>
    <p:extLst>
      <p:ext uri="{BB962C8B-B14F-4D97-AF65-F5344CB8AC3E}">
        <p14:creationId xmlns:p14="http://schemas.microsoft.com/office/powerpoint/2010/main" val="40947610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1"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ستطيل مستدير الزوايا 1"/>
          <p:cNvSpPr/>
          <p:nvPr/>
        </p:nvSpPr>
        <p:spPr>
          <a:xfrm>
            <a:off x="107504" y="548680"/>
            <a:ext cx="6552728" cy="72008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مستدير الزوايا 3"/>
          <p:cNvSpPr/>
          <p:nvPr/>
        </p:nvSpPr>
        <p:spPr>
          <a:xfrm>
            <a:off x="107504" y="1412775"/>
            <a:ext cx="1584176" cy="544522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1835696" y="4725144"/>
            <a:ext cx="6624736" cy="213285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982016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4" y="-64650"/>
            <a:ext cx="2088734"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08785"/>
            <a:ext cx="90297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91293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5400"/>
            <a:ext cx="9153525"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91293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404664"/>
            <a:ext cx="8229600" cy="1143000"/>
          </a:xfrm>
        </p:spPr>
        <p:txBody>
          <a:bodyPr>
            <a:normAutofit/>
          </a:bodyPr>
          <a:lstStyle/>
          <a:p>
            <a:r>
              <a:rPr lang="ar-DZ" b="1" dirty="0">
                <a:solidFill>
                  <a:srgbClr val="FF0000"/>
                </a:solidFill>
              </a:rPr>
              <a:t>شرح لوحة التحكم </a:t>
            </a:r>
            <a:r>
              <a:rPr lang="ar-DZ" b="1" dirty="0" smtClean="0">
                <a:solidFill>
                  <a:srgbClr val="FF0000"/>
                </a:solidFill>
              </a:rPr>
              <a:t>الرئيسية</a:t>
            </a:r>
            <a:endParaRPr lang="ar-SA" b="1" dirty="0">
              <a:solidFill>
                <a:srgbClr val="FF0000"/>
              </a:solidFill>
            </a:endParaRPr>
          </a:p>
        </p:txBody>
      </p:sp>
    </p:spTree>
    <p:extLst>
      <p:ext uri="{BB962C8B-B14F-4D97-AF65-F5344CB8AC3E}">
        <p14:creationId xmlns:p14="http://schemas.microsoft.com/office/powerpoint/2010/main" val="2732448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 y="0"/>
            <a:ext cx="9267825" cy="130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110" y="1325432"/>
            <a:ext cx="92583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608" y="3068960"/>
            <a:ext cx="9220200"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580" y="5287256"/>
            <a:ext cx="9210676"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وسيلة شرح مستطيلة مستديرة الزوايا 3"/>
          <p:cNvSpPr/>
          <p:nvPr/>
        </p:nvSpPr>
        <p:spPr>
          <a:xfrm>
            <a:off x="2339752" y="21158"/>
            <a:ext cx="3024336" cy="936104"/>
          </a:xfrm>
          <a:prstGeom prst="wedgeRoundRectCallout">
            <a:avLst>
              <a:gd name="adj1" fmla="val 94555"/>
              <a:gd name="adj2" fmla="val 69237"/>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b="1" dirty="0" smtClean="0">
                <a:solidFill>
                  <a:srgbClr val="FF0000"/>
                </a:solidFill>
              </a:rPr>
              <a:t>جزء السيناريو أين يمكنك التحكم في واجهة الموقع وللتعديل اضغط هنا</a:t>
            </a:r>
            <a:endParaRPr lang="ar-SA" b="1" dirty="0">
              <a:solidFill>
                <a:srgbClr val="FF0000"/>
              </a:solidFill>
            </a:endParaRPr>
          </a:p>
        </p:txBody>
      </p:sp>
      <p:sp>
        <p:nvSpPr>
          <p:cNvPr id="5" name="مستطيل مستدير الزوايا 4"/>
          <p:cNvSpPr/>
          <p:nvPr/>
        </p:nvSpPr>
        <p:spPr>
          <a:xfrm>
            <a:off x="7236296" y="1628800"/>
            <a:ext cx="1728192" cy="14111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b="1" dirty="0" smtClean="0">
                <a:solidFill>
                  <a:srgbClr val="FF0000"/>
                </a:solidFill>
              </a:rPr>
              <a:t>قسم  الانتاج لإدراج المستندات واختبارات وغيرها</a:t>
            </a:r>
            <a:endParaRPr lang="ar-SA" b="1" dirty="0">
              <a:solidFill>
                <a:srgbClr val="FF0000"/>
              </a:solidFill>
            </a:endParaRPr>
          </a:p>
        </p:txBody>
      </p:sp>
      <p:sp>
        <p:nvSpPr>
          <p:cNvPr id="10" name="مستطيل مستدير الزوايا 9"/>
          <p:cNvSpPr/>
          <p:nvPr/>
        </p:nvSpPr>
        <p:spPr>
          <a:xfrm>
            <a:off x="7400876" y="3449244"/>
            <a:ext cx="1728192" cy="16359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b="1" dirty="0" smtClean="0">
                <a:solidFill>
                  <a:srgbClr val="FF0000"/>
                </a:solidFill>
              </a:rPr>
              <a:t>قسم  التفاعل لإدراج مستخدمين واستبيانات وأيضا غرف الحوار وغيرها</a:t>
            </a:r>
            <a:endParaRPr lang="ar-SA" b="1" dirty="0">
              <a:solidFill>
                <a:srgbClr val="FF0000"/>
              </a:solidFill>
            </a:endParaRPr>
          </a:p>
        </p:txBody>
      </p:sp>
      <p:sp>
        <p:nvSpPr>
          <p:cNvPr id="11" name="مستطيل مستدير الزوايا 10"/>
          <p:cNvSpPr/>
          <p:nvPr/>
        </p:nvSpPr>
        <p:spPr>
          <a:xfrm>
            <a:off x="7400876" y="5517231"/>
            <a:ext cx="1757523" cy="134076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b="1" dirty="0" smtClean="0">
                <a:solidFill>
                  <a:srgbClr val="FF0000"/>
                </a:solidFill>
              </a:rPr>
              <a:t>الإدارة للتحكم في من يرى موقعك وأيضا نسخ وأخذ نسخة احتياطية لموقعك</a:t>
            </a:r>
            <a:endParaRPr lang="ar-SA" b="1" dirty="0">
              <a:solidFill>
                <a:srgbClr val="FF0000"/>
              </a:solidFill>
            </a:endParaRPr>
          </a:p>
        </p:txBody>
      </p:sp>
    </p:spTree>
    <p:extLst>
      <p:ext uri="{BB962C8B-B14F-4D97-AF65-F5344CB8AC3E}">
        <p14:creationId xmlns:p14="http://schemas.microsoft.com/office/powerpoint/2010/main" val="38091293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692696"/>
            <a:ext cx="8229600" cy="1143000"/>
          </a:xfrm>
        </p:spPr>
        <p:txBody>
          <a:bodyPr>
            <a:normAutofit fontScale="90000"/>
          </a:bodyPr>
          <a:lstStyle/>
          <a:p>
            <a:r>
              <a:rPr lang="ar-DZ" b="1" dirty="0" smtClean="0">
                <a:solidFill>
                  <a:srgbClr val="FF0000"/>
                </a:solidFill>
              </a:rPr>
              <a:t>إدراج </a:t>
            </a:r>
            <a:r>
              <a:rPr lang="ar-DZ" b="1" dirty="0">
                <a:solidFill>
                  <a:srgbClr val="FF0000"/>
                </a:solidFill>
              </a:rPr>
              <a:t>ملفات (محاضرات، صوتيات، صور </a:t>
            </a:r>
            <a:r>
              <a:rPr lang="ar-DZ" b="1" dirty="0" smtClean="0">
                <a:solidFill>
                  <a:srgbClr val="FF0000"/>
                </a:solidFill>
              </a:rPr>
              <a:t>...)</a:t>
            </a:r>
            <a:r>
              <a:rPr lang="fr-FR" b="1" dirty="0">
                <a:solidFill>
                  <a:srgbClr val="FF0000"/>
                </a:solidFill>
              </a:rPr>
              <a:t/>
            </a:r>
            <a:br>
              <a:rPr lang="fr-FR" b="1" dirty="0">
                <a:solidFill>
                  <a:srgbClr val="FF0000"/>
                </a:solidFill>
              </a:rPr>
            </a:br>
            <a:endParaRPr lang="ar-SA" b="1" dirty="0">
              <a:solidFill>
                <a:srgbClr val="FF0000"/>
              </a:solidFill>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10" y="1916832"/>
            <a:ext cx="92583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63087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13" y="560784"/>
            <a:ext cx="9096375" cy="632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91293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71450"/>
            <a:ext cx="9067800"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88" y="2636912"/>
            <a:ext cx="9248776" cy="280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388" y="5772150"/>
            <a:ext cx="9248776"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91293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rgbClr val="FF0000"/>
                </a:solidFill>
              </a:rPr>
              <a:t>التعليم الإلكتروني </a:t>
            </a:r>
            <a:r>
              <a:rPr lang="en-GB" b="1" dirty="0">
                <a:solidFill>
                  <a:srgbClr val="FF0000"/>
                </a:solidFill>
              </a:rPr>
              <a:t>E-Learning</a:t>
            </a:r>
            <a:endParaRPr lang="ar-SA" b="1" dirty="0">
              <a:solidFill>
                <a:srgbClr val="FF0000"/>
              </a:solidFill>
            </a:endParaRPr>
          </a:p>
        </p:txBody>
      </p:sp>
      <p:sp>
        <p:nvSpPr>
          <p:cNvPr id="3" name="عنصر نائب للمحتوى 2"/>
          <p:cNvSpPr>
            <a:spLocks noGrp="1"/>
          </p:cNvSpPr>
          <p:nvPr>
            <p:ph idx="1"/>
          </p:nvPr>
        </p:nvSpPr>
        <p:spPr>
          <a:xfrm>
            <a:off x="0" y="1600200"/>
            <a:ext cx="9144000" cy="5257800"/>
          </a:xfrm>
        </p:spPr>
        <p:txBody>
          <a:bodyPr>
            <a:normAutofit lnSpcReduction="10000"/>
          </a:bodyPr>
          <a:lstStyle/>
          <a:p>
            <a:pPr algn="just"/>
            <a:r>
              <a:rPr lang="ar-SA" dirty="0" smtClean="0"/>
              <a:t>هو </a:t>
            </a:r>
            <a:r>
              <a:rPr lang="ar-SA" dirty="0"/>
              <a:t>نظام تفاعلي للتعليم يقدم للمتعلم باستخدام تكنولوجيات الاتصال والمعلومات، ويعتمد على بيئة إلكترونية رقمية متكاملة تعرض المقررات الدراسية عبر الشبكات الإلكترونية، وتوفر سبل الإرشاد والتوجيه وتنظيم الاختبارات وكذلك إدارة المصادر والعمليات وتقويمها.</a:t>
            </a:r>
          </a:p>
          <a:p>
            <a:pPr algn="just"/>
            <a:r>
              <a:rPr lang="ar-SA" dirty="0"/>
              <a:t>تكمن أهمية التعليم الإلكتروني في حل مشكلة الانفجار المعرفي والإقبال المتزايد على التعليم وتوسيع فرص القبول في التعليم، إضافة إلى تمكين من تدريب و تعليم العاملين دون ترك أعمالهم والمساهمة في كسر الحواجز النفسية بين المعلم والمتعلم وكذلك إشباع حاجات وخصائص المتعلم مع رفع العائد من الاستثمار بتقليل تكلفة التعليم.</a:t>
            </a:r>
          </a:p>
          <a:p>
            <a:pPr algn="just"/>
            <a:endParaRPr lang="ar-SA" dirty="0"/>
          </a:p>
        </p:txBody>
      </p:sp>
    </p:spTree>
    <p:extLst>
      <p:ext uri="{BB962C8B-B14F-4D97-AF65-F5344CB8AC3E}">
        <p14:creationId xmlns:p14="http://schemas.microsoft.com/office/powerpoint/2010/main" val="27779595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4" y="620688"/>
            <a:ext cx="9296400"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 y="2564904"/>
            <a:ext cx="9105900"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042" y="4869160"/>
            <a:ext cx="9305926"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91293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85875"/>
            <a:ext cx="9324975" cy="428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91293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48" y="-35161"/>
            <a:ext cx="9248776" cy="4466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 y="5692899"/>
            <a:ext cx="9248776"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ربع نص 1"/>
          <p:cNvSpPr txBox="1"/>
          <p:nvPr/>
        </p:nvSpPr>
        <p:spPr>
          <a:xfrm>
            <a:off x="-70048" y="4431270"/>
            <a:ext cx="9034536" cy="1200329"/>
          </a:xfrm>
          <a:prstGeom prst="rect">
            <a:avLst/>
          </a:prstGeom>
          <a:noFill/>
        </p:spPr>
        <p:txBody>
          <a:bodyPr wrap="square" rtlCol="1">
            <a:spAutoFit/>
          </a:bodyPr>
          <a:lstStyle/>
          <a:p>
            <a:r>
              <a:rPr lang="ar-DZ" sz="2400" b="1" dirty="0" smtClean="0"/>
              <a:t>لجعل الموقع مرئي  للجميع أو لمنتسبي المنصة فقط أو ثالثا للمستخدمين المدرجين في الكورس او مغلق.</a:t>
            </a:r>
          </a:p>
          <a:p>
            <a:r>
              <a:rPr lang="ar-DZ" sz="2400" b="1" dirty="0" smtClean="0"/>
              <a:t>ظهور النافذة الزرقاء التالية بعد الضغط على </a:t>
            </a:r>
            <a:r>
              <a:rPr lang="fr-FR" sz="2400" b="1" dirty="0" smtClean="0"/>
              <a:t>valider</a:t>
            </a:r>
            <a:r>
              <a:rPr lang="ar-DZ" sz="2400" b="1" dirty="0" smtClean="0"/>
              <a:t> تعني تم التعديل</a:t>
            </a:r>
            <a:endParaRPr lang="ar-SA" sz="2400" b="1" dirty="0"/>
          </a:p>
        </p:txBody>
      </p:sp>
    </p:spTree>
    <p:extLst>
      <p:ext uri="{BB962C8B-B14F-4D97-AF65-F5344CB8AC3E}">
        <p14:creationId xmlns:p14="http://schemas.microsoft.com/office/powerpoint/2010/main" val="27525917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93" y="22470"/>
            <a:ext cx="4189656" cy="6813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ربع نص 1"/>
          <p:cNvSpPr txBox="1"/>
          <p:nvPr/>
        </p:nvSpPr>
        <p:spPr>
          <a:xfrm>
            <a:off x="4788024" y="476672"/>
            <a:ext cx="3888432" cy="1569660"/>
          </a:xfrm>
          <a:prstGeom prst="rect">
            <a:avLst/>
          </a:prstGeom>
          <a:noFill/>
        </p:spPr>
        <p:txBody>
          <a:bodyPr wrap="square" rtlCol="1">
            <a:spAutoFit/>
          </a:bodyPr>
          <a:lstStyle/>
          <a:p>
            <a:r>
              <a:rPr lang="ar-DZ" sz="2400" b="1" dirty="0" smtClean="0"/>
              <a:t>في حالة اختيارك لعرض المحتوى للجميع فإن اسم الكورس يظهر في الصفحة الرئيسية ضمن المقاييس المفتوحة</a:t>
            </a:r>
            <a:endParaRPr lang="ar-SA" sz="2400" b="1" dirty="0"/>
          </a:p>
        </p:txBody>
      </p:sp>
    </p:spTree>
    <p:extLst>
      <p:ext uri="{BB962C8B-B14F-4D97-AF65-F5344CB8AC3E}">
        <p14:creationId xmlns:p14="http://schemas.microsoft.com/office/powerpoint/2010/main" val="34422960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58" y="0"/>
            <a:ext cx="9448800" cy="329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58" y="3429000"/>
            <a:ext cx="9153526"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55625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25" y="1484784"/>
            <a:ext cx="9182100" cy="270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4185" y="4297521"/>
            <a:ext cx="7265355" cy="2528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ربع نص 1"/>
          <p:cNvSpPr txBox="1"/>
          <p:nvPr/>
        </p:nvSpPr>
        <p:spPr>
          <a:xfrm>
            <a:off x="1547664" y="44624"/>
            <a:ext cx="6552728" cy="923330"/>
          </a:xfrm>
          <a:prstGeom prst="rect">
            <a:avLst/>
          </a:prstGeom>
          <a:noFill/>
        </p:spPr>
        <p:txBody>
          <a:bodyPr wrap="square" rtlCol="1">
            <a:spAutoFit/>
          </a:bodyPr>
          <a:lstStyle/>
          <a:p>
            <a:pPr algn="ctr"/>
            <a:r>
              <a:rPr lang="ar-DZ" sz="5400" b="1" dirty="0" smtClean="0">
                <a:solidFill>
                  <a:srgbClr val="FF0000"/>
                </a:solidFill>
              </a:rPr>
              <a:t> إنشاء اختبار </a:t>
            </a:r>
            <a:r>
              <a:rPr lang="fr-FR" sz="5400" b="1" dirty="0" smtClean="0">
                <a:solidFill>
                  <a:srgbClr val="FF0000"/>
                </a:solidFill>
              </a:rPr>
              <a:t>Quiz</a:t>
            </a:r>
            <a:endParaRPr lang="fr-FR" sz="5400" b="1" dirty="0">
              <a:solidFill>
                <a:srgbClr val="FF0000"/>
              </a:solidFill>
            </a:endParaRPr>
          </a:p>
        </p:txBody>
      </p:sp>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2" y="967954"/>
            <a:ext cx="92583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4980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5"/>
                                        </p:tgtEl>
                                        <p:attrNameLst>
                                          <p:attrName>ppt_x</p:attrName>
                                        </p:attrNameLst>
                                      </p:cBhvr>
                                      <p:tavLst>
                                        <p:tav tm="0">
                                          <p:val>
                                            <p:strVal val="ppt_x"/>
                                          </p:val>
                                        </p:tav>
                                        <p:tav tm="100000">
                                          <p:val>
                                            <p:strVal val="ppt_x"/>
                                          </p:val>
                                        </p:tav>
                                      </p:tavLst>
                                    </p:anim>
                                    <p:anim calcmode="lin" valueType="num">
                                      <p:cBhvr additive="base">
                                        <p:cTn id="7" dur="500"/>
                                        <p:tgtEl>
                                          <p:spTgt spid="5"/>
                                        </p:tgtEl>
                                        <p:attrNameLst>
                                          <p:attrName>ppt_y</p:attrName>
                                        </p:attrNameLst>
                                      </p:cBhvr>
                                      <p:tavLst>
                                        <p:tav tm="0">
                                          <p:val>
                                            <p:strVal val="ppt_y"/>
                                          </p:val>
                                        </p:tav>
                                        <p:tav tm="100000">
                                          <p:val>
                                            <p:strVal val="1+ppt_h/2"/>
                                          </p:val>
                                        </p:tav>
                                      </p:tavLst>
                                    </p:anim>
                                    <p:set>
                                      <p:cBhvr>
                                        <p:cTn id="8" dur="1" fill="hold">
                                          <p:stCondLst>
                                            <p:cond delay="499"/>
                                          </p:stCondLst>
                                        </p:cTn>
                                        <p:tgtEl>
                                          <p:spTgt spid="5"/>
                                        </p:tgtEl>
                                        <p:attrNameLst>
                                          <p:attrName>style.visibility</p:attrName>
                                        </p:attrNameLst>
                                      </p:cBhvr>
                                      <p:to>
                                        <p:strVal val="hidden"/>
                                      </p:to>
                                    </p:set>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500"/>
                                        <p:tgtEl>
                                          <p:spTgt spid="1026"/>
                                        </p:tgtEl>
                                      </p:cBhvr>
                                    </p:animEffect>
                                  </p:childTnLst>
                                </p:cTn>
                              </p:par>
                            </p:childTnLst>
                          </p:cTn>
                        </p:par>
                        <p:par>
                          <p:cTn id="12" fill="hold">
                            <p:stCondLst>
                              <p:cond delay="500"/>
                            </p:stCondLst>
                            <p:childTnLst>
                              <p:par>
                                <p:cTn id="13" presetID="6" presetClass="entr" presetSubtype="16" fill="hold" nodeType="afterEffect">
                                  <p:stCondLst>
                                    <p:cond delay="0"/>
                                  </p:stCondLst>
                                  <p:childTnLst>
                                    <p:set>
                                      <p:cBhvr>
                                        <p:cTn id="14" dur="1" fill="hold">
                                          <p:stCondLst>
                                            <p:cond delay="0"/>
                                          </p:stCondLst>
                                        </p:cTn>
                                        <p:tgtEl>
                                          <p:spTgt spid="1028"/>
                                        </p:tgtEl>
                                        <p:attrNameLst>
                                          <p:attrName>style.visibility</p:attrName>
                                        </p:attrNameLst>
                                      </p:cBhvr>
                                      <p:to>
                                        <p:strVal val="visible"/>
                                      </p:to>
                                    </p:set>
                                    <p:animEffect transition="in" filter="circle(in)">
                                      <p:cBhvr>
                                        <p:cTn id="15"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13" y="1772816"/>
            <a:ext cx="8943975"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ستطيل مستدير الزوايا 1"/>
          <p:cNvSpPr/>
          <p:nvPr/>
        </p:nvSpPr>
        <p:spPr>
          <a:xfrm>
            <a:off x="3131840" y="2873152"/>
            <a:ext cx="936104"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مستطيل مستدير الزوايا 3"/>
          <p:cNvSpPr/>
          <p:nvPr/>
        </p:nvSpPr>
        <p:spPr>
          <a:xfrm>
            <a:off x="5940152" y="2873152"/>
            <a:ext cx="936104"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251520" y="2878468"/>
            <a:ext cx="2880320"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199682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21" y="-27384"/>
            <a:ext cx="9127679" cy="552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520" y="5387730"/>
            <a:ext cx="9252520"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28134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1812" y="62177"/>
            <a:ext cx="6104524" cy="6795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81632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063" y="0"/>
            <a:ext cx="8905875" cy="688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9907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5032"/>
            <a:ext cx="8075240" cy="922114"/>
          </a:xfrm>
        </p:spPr>
        <p:txBody>
          <a:bodyPr>
            <a:noAutofit/>
          </a:bodyPr>
          <a:lstStyle/>
          <a:p>
            <a:r>
              <a:rPr lang="ar-SA" sz="3200" b="1" dirty="0">
                <a:solidFill>
                  <a:srgbClr val="FF0000"/>
                </a:solidFill>
              </a:rPr>
              <a:t>أنظمة إدارة التعلم </a:t>
            </a:r>
            <a:r>
              <a:rPr lang="ar-SA" sz="3200" b="1" dirty="0" smtClean="0">
                <a:solidFill>
                  <a:srgbClr val="FF0000"/>
                </a:solidFill>
              </a:rPr>
              <a:t>الإلكتروني</a:t>
            </a:r>
            <a:r>
              <a:rPr lang="fr-FR" sz="3200" b="1" dirty="0" smtClean="0">
                <a:solidFill>
                  <a:srgbClr val="FF0000"/>
                </a:solidFill>
              </a:rPr>
              <a:t/>
            </a:r>
            <a:br>
              <a:rPr lang="fr-FR" sz="3200" b="1" dirty="0" smtClean="0">
                <a:solidFill>
                  <a:srgbClr val="FF0000"/>
                </a:solidFill>
              </a:rPr>
            </a:br>
            <a:r>
              <a:rPr lang="en-GB" sz="3200" b="1" dirty="0">
                <a:solidFill>
                  <a:srgbClr val="FF0000"/>
                </a:solidFill>
              </a:rPr>
              <a:t>Learning Management systems LMS</a:t>
            </a:r>
            <a:endParaRPr lang="ar-SA" sz="3200" dirty="0">
              <a:solidFill>
                <a:srgbClr val="FF0000"/>
              </a:solidFill>
            </a:endParaRPr>
          </a:p>
        </p:txBody>
      </p:sp>
      <p:sp>
        <p:nvSpPr>
          <p:cNvPr id="3" name="عنصر نائب للمحتوى 2"/>
          <p:cNvSpPr>
            <a:spLocks noGrp="1"/>
          </p:cNvSpPr>
          <p:nvPr>
            <p:ph idx="1"/>
          </p:nvPr>
        </p:nvSpPr>
        <p:spPr>
          <a:xfrm>
            <a:off x="0" y="1052736"/>
            <a:ext cx="9144000" cy="5805264"/>
          </a:xfrm>
        </p:spPr>
        <p:txBody>
          <a:bodyPr>
            <a:noAutofit/>
          </a:bodyPr>
          <a:lstStyle/>
          <a:p>
            <a:pPr marL="0" indent="0" algn="just">
              <a:buNone/>
            </a:pPr>
            <a:r>
              <a:rPr lang="ar-SA" sz="2200" dirty="0" smtClean="0"/>
              <a:t>يطلق </a:t>
            </a:r>
            <a:r>
              <a:rPr lang="ar-SA" sz="2200" dirty="0"/>
              <a:t>عليها أحيانًا اسم بيئات التعلم </a:t>
            </a:r>
            <a:r>
              <a:rPr lang="ar-SA" sz="2200" dirty="0" smtClean="0"/>
              <a:t>الافتراضية</a:t>
            </a:r>
            <a:r>
              <a:rPr lang="fr-FR" sz="2200" dirty="0"/>
              <a:t> </a:t>
            </a:r>
            <a:r>
              <a:rPr lang="ar-SA" sz="2200" dirty="0" smtClean="0"/>
              <a:t>وتعرف </a:t>
            </a:r>
            <a:r>
              <a:rPr lang="ar-SA" sz="2200" dirty="0"/>
              <a:t>بأنها الأنظمة التي تعمل كمساند </a:t>
            </a:r>
            <a:r>
              <a:rPr lang="ar-SA" sz="2200" dirty="0" smtClean="0"/>
              <a:t>ومعزز </a:t>
            </a:r>
            <a:r>
              <a:rPr lang="ar-SA" sz="2200" dirty="0"/>
              <a:t>للعملية التعليمية بحيث يضع </a:t>
            </a:r>
            <a:r>
              <a:rPr lang="ar-SA" sz="2200" dirty="0" smtClean="0"/>
              <a:t>المدرس</a:t>
            </a:r>
            <a:r>
              <a:rPr lang="fr-FR" sz="2200" dirty="0" smtClean="0"/>
              <a:t> </a:t>
            </a:r>
            <a:r>
              <a:rPr lang="ar-SA" sz="2200" dirty="0" smtClean="0"/>
              <a:t>المواد </a:t>
            </a:r>
            <a:r>
              <a:rPr lang="ar-SA" sz="2200" dirty="0"/>
              <a:t>التعليمية من محاضرات و امتحانات </a:t>
            </a:r>
            <a:r>
              <a:rPr lang="ar-SA" sz="2200" dirty="0" smtClean="0"/>
              <a:t>ومصادر في</a:t>
            </a:r>
            <a:r>
              <a:rPr lang="fr-FR" sz="2200" dirty="0" smtClean="0"/>
              <a:t> </a:t>
            </a:r>
            <a:r>
              <a:rPr lang="ar-SA" sz="2200" dirty="0" smtClean="0"/>
              <a:t>موقع </a:t>
            </a:r>
            <a:r>
              <a:rPr lang="ar-SA" sz="2200" dirty="0"/>
              <a:t>النظام كما أن هناك غرفًا </a:t>
            </a:r>
            <a:r>
              <a:rPr lang="ar-SA" sz="2200" dirty="0" smtClean="0"/>
              <a:t>للنقاش</a:t>
            </a:r>
            <a:r>
              <a:rPr lang="fr-FR" sz="2200" dirty="0" smtClean="0"/>
              <a:t> </a:t>
            </a:r>
            <a:r>
              <a:rPr lang="ar-SA" sz="2200" dirty="0" smtClean="0"/>
              <a:t>وغيرها </a:t>
            </a:r>
            <a:r>
              <a:rPr lang="ar-SA" sz="2200" dirty="0"/>
              <a:t>من الخدمات الإلكترونية المدعمة </a:t>
            </a:r>
            <a:r>
              <a:rPr lang="ar-SA" sz="2200" dirty="0" smtClean="0"/>
              <a:t>للمادة</a:t>
            </a:r>
            <a:r>
              <a:rPr lang="fr-FR" sz="2200" dirty="0" smtClean="0"/>
              <a:t> </a:t>
            </a:r>
            <a:r>
              <a:rPr lang="ar-SA" sz="2200" dirty="0" smtClean="0"/>
              <a:t>الدراسية.</a:t>
            </a:r>
            <a:endParaRPr lang="fr-FR" sz="2200" dirty="0" smtClean="0"/>
          </a:p>
          <a:p>
            <a:pPr marL="0" indent="0" algn="just">
              <a:buNone/>
            </a:pPr>
            <a:r>
              <a:rPr lang="ar-SA" sz="2200" dirty="0" smtClean="0"/>
              <a:t>كذلك </a:t>
            </a:r>
            <a:r>
              <a:rPr lang="ar-SA" sz="2200" dirty="0"/>
              <a:t>تعرف نظم إدارة التعلم بأنها برمجيات تقوم بإدارة نشاطات التعلم والتعليم، من </a:t>
            </a:r>
            <a:r>
              <a:rPr lang="ar-SA" sz="2200" dirty="0" smtClean="0"/>
              <a:t>حيث</a:t>
            </a:r>
            <a:r>
              <a:rPr lang="fr-FR" sz="2200" dirty="0" smtClean="0"/>
              <a:t> </a:t>
            </a:r>
            <a:r>
              <a:rPr lang="ar-SA" sz="2200" dirty="0" smtClean="0"/>
              <a:t>المقررات</a:t>
            </a:r>
            <a:r>
              <a:rPr lang="ar-SA" sz="2200" dirty="0"/>
              <a:t>، التفاعل، التدريبات والتمارين ...</a:t>
            </a:r>
            <a:r>
              <a:rPr lang="ar-SA" sz="2200" dirty="0" smtClean="0"/>
              <a:t>الخ</a:t>
            </a:r>
            <a:endParaRPr lang="fr-FR" sz="2200" dirty="0" smtClean="0"/>
          </a:p>
          <a:p>
            <a:pPr marL="0" indent="0" algn="just">
              <a:buNone/>
            </a:pPr>
            <a:r>
              <a:rPr lang="ar-SA" sz="2200" dirty="0" smtClean="0"/>
              <a:t>كذلك </a:t>
            </a:r>
            <a:r>
              <a:rPr lang="ar-SA" sz="2200" dirty="0"/>
              <a:t>هي برامج تصمم للمساعدة في إدارة جميع نشاطات التعلم في المؤسسات التعليمية، وتنفيذها، وتقييمها</a:t>
            </a:r>
            <a:r>
              <a:rPr lang="ar-SA" sz="2200" dirty="0" smtClean="0"/>
              <a:t>.</a:t>
            </a:r>
            <a:endParaRPr lang="fr-FR" sz="2200" dirty="0" smtClean="0"/>
          </a:p>
          <a:p>
            <a:pPr marL="0" indent="0" algn="just">
              <a:buNone/>
            </a:pPr>
            <a:r>
              <a:rPr lang="ar-SA" sz="2200" b="1" dirty="0" smtClean="0"/>
              <a:t>ومن </a:t>
            </a:r>
            <a:r>
              <a:rPr lang="ar-SA" sz="2200" b="1" dirty="0"/>
              <a:t>خصائص تلك البرامج ما يلي</a:t>
            </a:r>
            <a:r>
              <a:rPr lang="ar-SA" sz="2200" b="1" dirty="0" smtClean="0"/>
              <a:t>:</a:t>
            </a:r>
            <a:endParaRPr lang="fr-FR" sz="2200" b="1" dirty="0" smtClean="0"/>
          </a:p>
          <a:p>
            <a:pPr marL="0" indent="0" algn="just">
              <a:buNone/>
            </a:pPr>
            <a:r>
              <a:rPr lang="ar-SA" sz="2200" dirty="0" smtClean="0"/>
              <a:t>• </a:t>
            </a:r>
            <a:r>
              <a:rPr lang="ar-SA" sz="2200" dirty="0"/>
              <a:t>نشر وتقديم المقررات الدراسية</a:t>
            </a:r>
            <a:r>
              <a:rPr lang="ar-SA" sz="2200" dirty="0" smtClean="0"/>
              <a:t>.</a:t>
            </a:r>
            <a:endParaRPr lang="fr-FR" sz="2200" dirty="0"/>
          </a:p>
          <a:p>
            <a:pPr marL="0" indent="0" algn="just">
              <a:buNone/>
            </a:pPr>
            <a:r>
              <a:rPr lang="ar-SA" sz="2200" dirty="0" smtClean="0"/>
              <a:t>• </a:t>
            </a:r>
            <a:r>
              <a:rPr lang="ar-SA" sz="2200" dirty="0"/>
              <a:t>إدارة سجلات الطلاب ومتابعة أنشطتهم</a:t>
            </a:r>
            <a:r>
              <a:rPr lang="ar-SA" sz="2200" dirty="0" smtClean="0"/>
              <a:t>.</a:t>
            </a:r>
            <a:endParaRPr lang="fr-FR" sz="2200" dirty="0" smtClean="0"/>
          </a:p>
          <a:p>
            <a:pPr marL="0" indent="0" algn="just">
              <a:buNone/>
            </a:pPr>
            <a:r>
              <a:rPr lang="ar-SA" sz="2200" dirty="0" smtClean="0"/>
              <a:t>• </a:t>
            </a:r>
            <a:r>
              <a:rPr lang="ar-SA" sz="2200" dirty="0"/>
              <a:t>إمكانية التواصل بين الطلاب والمدرسين عن طريق منتديات حوارية خاصة</a:t>
            </a:r>
            <a:r>
              <a:rPr lang="ar-SA" sz="2200" dirty="0" smtClean="0"/>
              <a:t>.</a:t>
            </a:r>
            <a:endParaRPr lang="fr-FR" sz="2200" dirty="0" smtClean="0"/>
          </a:p>
          <a:p>
            <a:pPr marL="0" indent="0" algn="just">
              <a:buNone/>
            </a:pPr>
            <a:r>
              <a:rPr lang="ar-SA" sz="2200" dirty="0" smtClean="0"/>
              <a:t>• </a:t>
            </a:r>
            <a:r>
              <a:rPr lang="ar-SA" sz="2200" dirty="0"/>
              <a:t>نشر الامتحانات وتقييمها</a:t>
            </a:r>
            <a:r>
              <a:rPr lang="ar-SA" sz="2200" dirty="0" smtClean="0"/>
              <a:t>.</a:t>
            </a:r>
            <a:endParaRPr lang="fr-FR" sz="2200" dirty="0" smtClean="0"/>
          </a:p>
          <a:p>
            <a:pPr marL="0" indent="0" algn="just">
              <a:buNone/>
            </a:pPr>
            <a:r>
              <a:rPr lang="ar-SA" sz="2200" dirty="0" smtClean="0"/>
              <a:t>كما </a:t>
            </a:r>
            <a:r>
              <a:rPr lang="ar-SA" sz="2200" dirty="0"/>
              <a:t>يمكن النظر إلى هذه الأنظمة على أنها مجموعة من الأدوات (مثل المنتديات و الامتحانات وغيرها)</a:t>
            </a:r>
            <a:br>
              <a:rPr lang="ar-SA" sz="2200" dirty="0"/>
            </a:br>
            <a:r>
              <a:rPr lang="ar-SA" sz="2200" dirty="0"/>
              <a:t>والمعلومات (المحتوى التعليمي ومعلومات الطلبة وغيرها) التي توظف لخدمة سياق منهج دراسي محدد</a:t>
            </a:r>
            <a:r>
              <a:rPr lang="ar-SA" sz="2200" dirty="0" smtClean="0"/>
              <a:t>.</a:t>
            </a:r>
            <a:endParaRPr lang="ar-SA" sz="2200" dirty="0"/>
          </a:p>
        </p:txBody>
      </p:sp>
    </p:spTree>
    <p:extLst>
      <p:ext uri="{BB962C8B-B14F-4D97-AF65-F5344CB8AC3E}">
        <p14:creationId xmlns:p14="http://schemas.microsoft.com/office/powerpoint/2010/main" val="3208596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13" y="1304925"/>
            <a:ext cx="9020175" cy="424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82666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50794"/>
            <a:ext cx="7776864" cy="6959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21835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0"/>
            <a:ext cx="6476781" cy="6862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1589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96" y="1844825"/>
            <a:ext cx="9163596" cy="3084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32501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256"/>
            <a:ext cx="8229600" cy="1143000"/>
          </a:xfrm>
        </p:spPr>
        <p:txBody>
          <a:bodyPr/>
          <a:lstStyle/>
          <a:p>
            <a:r>
              <a:rPr lang="ar-DZ" b="1" dirty="0" smtClean="0">
                <a:solidFill>
                  <a:srgbClr val="FF0000"/>
                </a:solidFill>
              </a:rPr>
              <a:t>إنشاء استبيان</a:t>
            </a:r>
            <a:endParaRPr lang="ar-SA" b="1" dirty="0">
              <a:solidFill>
                <a:srgbClr val="FF0000"/>
              </a:solidFill>
            </a:endParaRPr>
          </a:p>
        </p:txBody>
      </p:sp>
      <p:sp>
        <p:nvSpPr>
          <p:cNvPr id="3" name="عنصر نائب للمحتوى 2"/>
          <p:cNvSpPr>
            <a:spLocks noGrp="1"/>
          </p:cNvSpPr>
          <p:nvPr>
            <p:ph idx="1"/>
          </p:nvPr>
        </p:nvSpPr>
        <p:spPr/>
        <p:txBody>
          <a:bodyPr/>
          <a:lstStyle/>
          <a:p>
            <a:endParaRPr lang="ar-S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94028"/>
            <a:ext cx="9144000" cy="355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صورة 4"/>
          <p:cNvPicPr/>
          <p:nvPr/>
        </p:nvPicPr>
        <p:blipFill>
          <a:blip r:embed="rId3"/>
          <a:stretch>
            <a:fillRect/>
          </a:stretch>
        </p:blipFill>
        <p:spPr>
          <a:xfrm>
            <a:off x="0" y="856505"/>
            <a:ext cx="9001125" cy="2393995"/>
          </a:xfrm>
          <a:prstGeom prst="rect">
            <a:avLst/>
          </a:prstGeom>
        </p:spPr>
      </p:pic>
    </p:spTree>
    <p:extLst>
      <p:ext uri="{BB962C8B-B14F-4D97-AF65-F5344CB8AC3E}">
        <p14:creationId xmlns:p14="http://schemas.microsoft.com/office/powerpoint/2010/main" val="29820597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631" y="2060848"/>
            <a:ext cx="7357875"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54953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530" y="476672"/>
            <a:ext cx="9478418"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02773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179512" y="4149080"/>
            <a:ext cx="8964488" cy="2708920"/>
          </a:xfrm>
        </p:spPr>
        <p:txBody>
          <a:bodyPr/>
          <a:lstStyle/>
          <a:p>
            <a:r>
              <a:rPr lang="ar-DZ" dirty="0" smtClean="0"/>
              <a:t>بعد انشاء الاستبيان نختار من القائمة شكل الاستبيان المناسب.</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621" y="188640"/>
            <a:ext cx="9396639" cy="3742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53645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60390"/>
            <a:ext cx="9143999" cy="6741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664162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0" y="-16524"/>
            <a:ext cx="9148980" cy="6874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0602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4890"/>
            <a:ext cx="9143999" cy="5249278"/>
          </a:xfrm>
        </p:spPr>
        <p:txBody>
          <a:bodyPr>
            <a:noAutofit/>
          </a:bodyPr>
          <a:lstStyle/>
          <a:p>
            <a:r>
              <a:rPr lang="ar-SA" sz="2400" b="1" dirty="0">
                <a:solidFill>
                  <a:srgbClr val="FF0000"/>
                </a:solidFill>
              </a:rPr>
              <a:t>وتكمن أهمية نظم إدارة التعلم في أنها </a:t>
            </a:r>
            <a:r>
              <a:rPr lang="ar-DZ" sz="2400" b="1" dirty="0" smtClean="0">
                <a:solidFill>
                  <a:srgbClr val="FF0000"/>
                </a:solidFill>
              </a:rPr>
              <a:t>:</a:t>
            </a:r>
            <a:r>
              <a:rPr lang="ar-SA" sz="2400" dirty="0"/>
              <a:t/>
            </a:r>
            <a:br>
              <a:rPr lang="ar-SA" sz="2400" dirty="0"/>
            </a:br>
            <a:r>
              <a:rPr lang="ar-SA" sz="2400" dirty="0"/>
              <a:t>1- دعم وإكمال التعليم التقليدي.</a:t>
            </a:r>
            <a:br>
              <a:rPr lang="ar-SA" sz="2400" dirty="0"/>
            </a:br>
            <a:r>
              <a:rPr lang="ar-SA" sz="2400" dirty="0"/>
              <a:t>2- تدريس مواد كاملة أو تزويد تدريب في الوقت المناسب.</a:t>
            </a:r>
            <a:br>
              <a:rPr lang="ar-SA" sz="2400" dirty="0"/>
            </a:br>
            <a:r>
              <a:rPr lang="ar-SA" sz="2400" dirty="0"/>
              <a:t>3- تعليم أعداد متزايدة من الدارسين في صفوف مزدحمة.</a:t>
            </a:r>
            <a:br>
              <a:rPr lang="ar-SA" sz="2400" dirty="0"/>
            </a:br>
            <a:r>
              <a:rPr lang="ar-SA" sz="2400" dirty="0"/>
              <a:t>4- إمكانية استخدام الوسيلة في أي وقت وأي مكان.</a:t>
            </a:r>
            <a:br>
              <a:rPr lang="ar-SA" sz="2400" dirty="0"/>
            </a:br>
            <a:r>
              <a:rPr lang="ar-SA" sz="2400" dirty="0"/>
              <a:t>5- تيسر على المعلم والطالب عملية التواصل في أي وقت وأي زمان.</a:t>
            </a:r>
            <a:br>
              <a:rPr lang="ar-SA" sz="2400" dirty="0"/>
            </a:br>
            <a:r>
              <a:rPr lang="ar-SA" sz="2400" b="1" dirty="0" smtClean="0">
                <a:solidFill>
                  <a:srgbClr val="FF0000"/>
                </a:solidFill>
              </a:rPr>
              <a:t>من </a:t>
            </a:r>
            <a:r>
              <a:rPr lang="ar-SA" sz="2400" b="1" dirty="0">
                <a:solidFill>
                  <a:srgbClr val="FF0000"/>
                </a:solidFill>
              </a:rPr>
              <a:t>أهم أعمال نظم إدارة التعلم:</a:t>
            </a:r>
            <a:r>
              <a:rPr lang="ar-SA" sz="2400" dirty="0"/>
              <a:t/>
            </a:r>
            <a:br>
              <a:rPr lang="ar-SA" sz="2400" dirty="0"/>
            </a:br>
            <a:r>
              <a:rPr lang="ar-SA" sz="2400" dirty="0"/>
              <a:t>- إدارة المقررات</a:t>
            </a:r>
            <a:br>
              <a:rPr lang="ar-SA" sz="2400" dirty="0"/>
            </a:br>
            <a:r>
              <a:rPr lang="ar-SA" sz="2400" dirty="0"/>
              <a:t>- إدارة تسجيل واتصال المستخدمين.</a:t>
            </a:r>
            <a:br>
              <a:rPr lang="ar-SA" sz="2400" dirty="0"/>
            </a:br>
            <a:r>
              <a:rPr lang="ar-SA" sz="2400" dirty="0"/>
              <a:t>- متابعة دخول الطلبة ونشاطاتهم ونتائج امتحاناتهم وتمارينهم.</a:t>
            </a:r>
            <a:br>
              <a:rPr lang="ar-SA" sz="2400" dirty="0"/>
            </a:br>
            <a:r>
              <a:rPr lang="ar-SA" sz="2400" dirty="0"/>
              <a:t>- تقارير متنوعة للإدارة</a:t>
            </a:r>
            <a:r>
              <a:rPr lang="ar-SA" sz="2400" dirty="0" smtClean="0"/>
              <a:t>.</a:t>
            </a:r>
            <a:r>
              <a:rPr lang="ar-SA" sz="2400" dirty="0"/>
              <a:t/>
            </a:r>
            <a:br>
              <a:rPr lang="ar-SA" sz="2400" dirty="0"/>
            </a:br>
            <a:r>
              <a:rPr lang="ar-SA" sz="2400" dirty="0" smtClean="0"/>
              <a:t>- </a:t>
            </a:r>
            <a:r>
              <a:rPr lang="ar-SA" sz="2400" dirty="0"/>
              <a:t>أدوات اتصال وتواصل مثل منتديات، دردشة...الخ.</a:t>
            </a:r>
            <a:br>
              <a:rPr lang="ar-SA" sz="2400" dirty="0"/>
            </a:br>
            <a:r>
              <a:rPr lang="ar-SA" sz="2400" dirty="0"/>
              <a:t>وهناك عدد كبير من أنظمة إدارة التعليم منها برمجيات تجارية ( مملوكة) أو برمجيات مفتوحة المصدر، ويمكن ملاحظة القائمة التالية لبعض تلك الحزم</a:t>
            </a:r>
            <a:r>
              <a:rPr lang="ar-SA" sz="2400" dirty="0" smtClean="0"/>
              <a:t>:</a:t>
            </a:r>
            <a:endParaRPr lang="ar-SA" sz="2400" dirty="0"/>
          </a:p>
        </p:txBody>
      </p:sp>
      <p:sp>
        <p:nvSpPr>
          <p:cNvPr id="4" name="مربع نص 3"/>
          <p:cNvSpPr txBox="1"/>
          <p:nvPr/>
        </p:nvSpPr>
        <p:spPr>
          <a:xfrm>
            <a:off x="5220072" y="5013176"/>
            <a:ext cx="3024336" cy="1938992"/>
          </a:xfrm>
          <a:prstGeom prst="rect">
            <a:avLst/>
          </a:prstGeom>
          <a:noFill/>
        </p:spPr>
        <p:txBody>
          <a:bodyPr wrap="square" rtlCol="1">
            <a:spAutoFit/>
          </a:bodyPr>
          <a:lstStyle/>
          <a:p>
            <a:r>
              <a:rPr lang="ar-SA" sz="2400" b="1" dirty="0"/>
              <a:t>برمجيات مفتوحة المصدر :</a:t>
            </a:r>
            <a:r>
              <a:rPr lang="ar-SA" sz="2400" dirty="0"/>
              <a:t/>
            </a:r>
            <a:br>
              <a:rPr lang="ar-SA" sz="2400" dirty="0"/>
            </a:br>
            <a:r>
              <a:rPr lang="en-GB" sz="2400" dirty="0">
                <a:cs typeface="+mj-cs"/>
              </a:rPr>
              <a:t>MOODLE</a:t>
            </a:r>
            <a:br>
              <a:rPr lang="en-GB" sz="2400" dirty="0">
                <a:cs typeface="+mj-cs"/>
              </a:rPr>
            </a:br>
            <a:r>
              <a:rPr lang="en-GB" sz="2400" dirty="0" err="1"/>
              <a:t>Chamilo</a:t>
            </a:r>
            <a:endParaRPr lang="en-GB" sz="2400" dirty="0"/>
          </a:p>
          <a:p>
            <a:r>
              <a:rPr lang="en-GB" sz="2400" dirty="0" err="1" smtClean="0">
                <a:cs typeface="+mj-cs"/>
              </a:rPr>
              <a:t>Claroline</a:t>
            </a:r>
            <a:r>
              <a:rPr lang="en-GB" sz="2400" dirty="0">
                <a:cs typeface="+mj-cs"/>
              </a:rPr>
              <a:t/>
            </a:r>
            <a:br>
              <a:rPr lang="en-GB" sz="2400" dirty="0">
                <a:cs typeface="+mj-cs"/>
              </a:rPr>
            </a:br>
            <a:r>
              <a:rPr lang="en-GB" sz="2400" dirty="0" err="1" smtClean="0">
                <a:cs typeface="+mj-cs"/>
              </a:rPr>
              <a:t>Ghanesa</a:t>
            </a:r>
            <a:endParaRPr lang="ar-SA" sz="2400" dirty="0">
              <a:cs typeface="+mj-cs"/>
            </a:endParaRPr>
          </a:p>
        </p:txBody>
      </p:sp>
      <p:sp>
        <p:nvSpPr>
          <p:cNvPr id="5" name="مربع نص 4"/>
          <p:cNvSpPr txBox="1"/>
          <p:nvPr/>
        </p:nvSpPr>
        <p:spPr>
          <a:xfrm>
            <a:off x="683568" y="5013176"/>
            <a:ext cx="3240360" cy="1938992"/>
          </a:xfrm>
          <a:prstGeom prst="rect">
            <a:avLst/>
          </a:prstGeom>
          <a:noFill/>
        </p:spPr>
        <p:txBody>
          <a:bodyPr wrap="square" rtlCol="1">
            <a:spAutoFit/>
          </a:bodyPr>
          <a:lstStyle/>
          <a:p>
            <a:r>
              <a:rPr lang="ar-SA" sz="2400" b="1" dirty="0"/>
              <a:t>برمجيات </a:t>
            </a:r>
            <a:r>
              <a:rPr lang="ar-SA" sz="2400" b="1" dirty="0" err="1"/>
              <a:t>تجاریة</a:t>
            </a:r>
            <a:r>
              <a:rPr lang="ar-SA" sz="2400" b="1" dirty="0"/>
              <a:t> أو مملوكة :</a:t>
            </a:r>
            <a:r>
              <a:rPr lang="ar-SA" sz="2400" dirty="0"/>
              <a:t/>
            </a:r>
            <a:br>
              <a:rPr lang="ar-SA" sz="2400" dirty="0"/>
            </a:br>
            <a:r>
              <a:rPr lang="en-GB" sz="2400" dirty="0" err="1"/>
              <a:t>WebCT</a:t>
            </a:r>
            <a:r>
              <a:rPr lang="en-GB" sz="2400" dirty="0"/>
              <a:t/>
            </a:r>
            <a:br>
              <a:rPr lang="en-GB" sz="2400" dirty="0"/>
            </a:br>
            <a:r>
              <a:rPr lang="en-GB" sz="2400" dirty="0"/>
              <a:t>E College</a:t>
            </a:r>
            <a:br>
              <a:rPr lang="en-GB" sz="2400" dirty="0"/>
            </a:br>
            <a:r>
              <a:rPr lang="en-GB" sz="2400" dirty="0" err="1"/>
              <a:t>LearningSpace</a:t>
            </a:r>
            <a:r>
              <a:rPr lang="en-GB" sz="2400" dirty="0"/>
              <a:t/>
            </a:r>
            <a:br>
              <a:rPr lang="en-GB" sz="2400" dirty="0"/>
            </a:br>
            <a:r>
              <a:rPr lang="en-GB" sz="2400" dirty="0" err="1"/>
              <a:t>Blackboar</a:t>
            </a:r>
            <a:endParaRPr lang="ar-SA" sz="2400" dirty="0"/>
          </a:p>
        </p:txBody>
      </p:sp>
    </p:spTree>
    <p:extLst>
      <p:ext uri="{BB962C8B-B14F-4D97-AF65-F5344CB8AC3E}">
        <p14:creationId xmlns:p14="http://schemas.microsoft.com/office/powerpoint/2010/main" val="30395194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8" y="15506"/>
            <a:ext cx="9137622" cy="6842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11985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20" y="2197946"/>
            <a:ext cx="9289032" cy="2174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133329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259" y="1484784"/>
            <a:ext cx="9268245" cy="3744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73072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704" y="2276872"/>
            <a:ext cx="9213208" cy="2057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207541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76"/>
            <a:ext cx="9103142" cy="6948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725859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3907" y="3140968"/>
            <a:ext cx="8229600" cy="2337123"/>
          </a:xfrm>
        </p:spPr>
        <p:txBody>
          <a:bodyPr/>
          <a:lstStyle/>
          <a:p>
            <a:r>
              <a:rPr lang="ar-DZ" dirty="0" smtClean="0"/>
              <a:t>حتى يتم نشر الاستبيان نقوم بالضغط على </a:t>
            </a:r>
            <a:r>
              <a:rPr lang="fr-FR" dirty="0" smtClean="0"/>
              <a:t>Publisher</a:t>
            </a:r>
          </a:p>
          <a:p>
            <a:r>
              <a:rPr lang="ar-DZ" dirty="0" smtClean="0"/>
              <a:t>ثم اختيار الاعضاء المعنيين بالاستبيان </a:t>
            </a:r>
            <a:endParaRPr lang="ar-SA"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2180"/>
            <a:ext cx="9289032" cy="786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6925" y="1340768"/>
            <a:ext cx="1612119"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61607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375" y="0"/>
            <a:ext cx="931874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18259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4036"/>
            <a:ext cx="9301275" cy="6743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452185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7057"/>
            <a:ext cx="9144000" cy="1143000"/>
          </a:xfrm>
        </p:spPr>
        <p:style>
          <a:lnRef idx="1">
            <a:schemeClr val="accent2"/>
          </a:lnRef>
          <a:fillRef idx="2">
            <a:schemeClr val="accent2"/>
          </a:fillRef>
          <a:effectRef idx="1">
            <a:schemeClr val="accent2"/>
          </a:effectRef>
          <a:fontRef idx="minor">
            <a:schemeClr val="dk1"/>
          </a:fontRef>
        </p:style>
        <p:txBody>
          <a:bodyPr>
            <a:normAutofit/>
          </a:bodyPr>
          <a:lstStyle/>
          <a:p>
            <a:r>
              <a:rPr lang="ar-DZ" sz="3600" b="1" dirty="0" smtClean="0"/>
              <a:t>في حالة أي استفسار الرجاء عدم التردد في مراسلتنا على</a:t>
            </a:r>
            <a:endParaRPr lang="ar-SA" sz="3600" b="1" dirty="0"/>
          </a:p>
        </p:txBody>
      </p:sp>
      <p:sp>
        <p:nvSpPr>
          <p:cNvPr id="3" name="عنصر نائب للمحتوى 2"/>
          <p:cNvSpPr>
            <a:spLocks noGrp="1"/>
          </p:cNvSpPr>
          <p:nvPr>
            <p:ph idx="1"/>
          </p:nvPr>
        </p:nvSpPr>
        <p:spPr>
          <a:xfrm>
            <a:off x="107504" y="1196752"/>
            <a:ext cx="9036496" cy="5661248"/>
          </a:xfrm>
        </p:spPr>
        <p:txBody>
          <a:bodyPr>
            <a:normAutofit/>
          </a:bodyPr>
          <a:lstStyle/>
          <a:p>
            <a:pPr algn="ctr" rtl="0"/>
            <a:endParaRPr lang="fr-FR" b="1" dirty="0" smtClean="0">
              <a:solidFill>
                <a:srgbClr val="FF0000"/>
              </a:solidFill>
              <a:cs typeface="+mj-cs"/>
            </a:endParaRPr>
          </a:p>
          <a:p>
            <a:pPr algn="ctr" rtl="0"/>
            <a:r>
              <a:rPr lang="fr-FR" b="1" dirty="0" smtClean="0">
                <a:solidFill>
                  <a:srgbClr val="FF0000"/>
                </a:solidFill>
                <a:cs typeface="+mj-cs"/>
              </a:rPr>
              <a:t>Dr. Tir </a:t>
            </a:r>
            <a:r>
              <a:rPr lang="fr-FR" b="1" dirty="0" err="1" smtClean="0">
                <a:solidFill>
                  <a:srgbClr val="FF0000"/>
                </a:solidFill>
                <a:cs typeface="+mj-cs"/>
              </a:rPr>
              <a:t>Zoheir</a:t>
            </a:r>
            <a:r>
              <a:rPr lang="fr-FR" dirty="0" smtClean="0">
                <a:cs typeface="+mj-cs"/>
              </a:rPr>
              <a:t/>
            </a:r>
            <a:br>
              <a:rPr lang="fr-FR" dirty="0" smtClean="0">
                <a:cs typeface="+mj-cs"/>
              </a:rPr>
            </a:br>
            <a:r>
              <a:rPr lang="fr-FR" dirty="0" smtClean="0"/>
              <a:t>Email </a:t>
            </a:r>
            <a:r>
              <a:rPr lang="fr-FR" dirty="0"/>
              <a:t>and </a:t>
            </a:r>
            <a:r>
              <a:rPr lang="fr-FR" dirty="0" err="1"/>
              <a:t>Hangouts</a:t>
            </a:r>
            <a:r>
              <a:rPr lang="fr-FR" dirty="0"/>
              <a:t>: </a:t>
            </a:r>
            <a:endParaRPr lang="fr-FR" dirty="0" smtClean="0"/>
          </a:p>
          <a:p>
            <a:pPr algn="ctr" rtl="0"/>
            <a:r>
              <a:rPr lang="en-GB" dirty="0" smtClean="0">
                <a:hlinkClick r:id="rId2"/>
              </a:rPr>
              <a:t>tir-zoheir@univ-eloued.dz</a:t>
            </a:r>
            <a:endParaRPr lang="en-GB" dirty="0" smtClean="0"/>
          </a:p>
          <a:p>
            <a:pPr algn="l" rtl="0"/>
            <a:endParaRPr lang="fr-FR" dirty="0"/>
          </a:p>
          <a:p>
            <a:pPr algn="ctr" rtl="0"/>
            <a:r>
              <a:rPr lang="fr-FR" b="1" dirty="0" smtClean="0">
                <a:solidFill>
                  <a:srgbClr val="FF0000"/>
                </a:solidFill>
                <a:cs typeface="+mj-cs"/>
              </a:rPr>
              <a:t>Dr. </a:t>
            </a:r>
            <a:r>
              <a:rPr lang="fr-FR" b="1" dirty="0" err="1" smtClean="0">
                <a:solidFill>
                  <a:srgbClr val="FF0000"/>
                </a:solidFill>
                <a:cs typeface="+mj-cs"/>
              </a:rPr>
              <a:t>Chemsa</a:t>
            </a:r>
            <a:r>
              <a:rPr lang="fr-FR" b="1" dirty="0" smtClean="0">
                <a:solidFill>
                  <a:srgbClr val="FF0000"/>
                </a:solidFill>
                <a:cs typeface="+mj-cs"/>
              </a:rPr>
              <a:t> Ahmed </a:t>
            </a:r>
            <a:r>
              <a:rPr lang="fr-FR" b="1" dirty="0" err="1" smtClean="0">
                <a:solidFill>
                  <a:srgbClr val="FF0000"/>
                </a:solidFill>
                <a:cs typeface="+mj-cs"/>
              </a:rPr>
              <a:t>Elkhalifa</a:t>
            </a:r>
            <a:endParaRPr lang="fr-FR" b="1" dirty="0" smtClean="0">
              <a:solidFill>
                <a:srgbClr val="FF0000"/>
              </a:solidFill>
              <a:cs typeface="+mj-cs"/>
            </a:endParaRPr>
          </a:p>
          <a:p>
            <a:pPr algn="ctr" rtl="0"/>
            <a:r>
              <a:rPr lang="fr-FR" dirty="0" smtClean="0">
                <a:cs typeface="+mj-cs"/>
              </a:rPr>
              <a:t>Emails and </a:t>
            </a:r>
            <a:r>
              <a:rPr lang="fr-FR" dirty="0" err="1" smtClean="0">
                <a:cs typeface="+mj-cs"/>
              </a:rPr>
              <a:t>Hangouts</a:t>
            </a:r>
            <a:r>
              <a:rPr lang="fr-FR" dirty="0" smtClean="0">
                <a:cs typeface="+mj-cs"/>
              </a:rPr>
              <a:t>: </a:t>
            </a:r>
          </a:p>
          <a:p>
            <a:pPr algn="ctr" rtl="0"/>
            <a:r>
              <a:rPr lang="fr-FR" dirty="0" smtClean="0">
                <a:cs typeface="+mj-cs"/>
                <a:hlinkClick r:id="rId3"/>
              </a:rPr>
              <a:t>chemsakhalifa@gmail.com</a:t>
            </a:r>
            <a:r>
              <a:rPr lang="fr-FR" dirty="0" smtClean="0">
                <a:cs typeface="+mj-cs"/>
              </a:rPr>
              <a:t/>
            </a:r>
            <a:br>
              <a:rPr lang="fr-FR" dirty="0" smtClean="0">
                <a:cs typeface="+mj-cs"/>
              </a:rPr>
            </a:br>
            <a:r>
              <a:rPr lang="fr-FR" dirty="0" smtClean="0">
                <a:cs typeface="+mj-cs"/>
                <a:hlinkClick r:id="rId4"/>
              </a:rPr>
              <a:t>khalifa-chemsa@univ-eloued.dz</a:t>
            </a:r>
            <a:endParaRPr lang="fr-FR" dirty="0" smtClean="0">
              <a:cs typeface="+mj-cs"/>
            </a:endParaRPr>
          </a:p>
        </p:txBody>
      </p:sp>
    </p:spTree>
    <p:extLst>
      <p:ext uri="{BB962C8B-B14F-4D97-AF65-F5344CB8AC3E}">
        <p14:creationId xmlns:p14="http://schemas.microsoft.com/office/powerpoint/2010/main" val="3870589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7931224" cy="836712"/>
          </a:xfrm>
        </p:spPr>
        <p:txBody>
          <a:bodyPr>
            <a:noAutofit/>
          </a:bodyPr>
          <a:lstStyle/>
          <a:p>
            <a:pPr>
              <a:spcBef>
                <a:spcPct val="20000"/>
              </a:spcBef>
            </a:pPr>
            <a:r>
              <a:rPr lang="en-US" sz="4000" b="1" dirty="0" err="1">
                <a:solidFill>
                  <a:srgbClr val="FF0000"/>
                </a:solidFill>
                <a:latin typeface="+mn-lt"/>
                <a:ea typeface="+mn-ea"/>
                <a:cs typeface="+mn-cs"/>
              </a:rPr>
              <a:t>Dokeos</a:t>
            </a:r>
            <a:endParaRPr lang="ar-SA" sz="4000" b="1" dirty="0">
              <a:solidFill>
                <a:srgbClr val="FF0000"/>
              </a:solidFill>
              <a:latin typeface="+mn-lt"/>
              <a:ea typeface="+mn-ea"/>
              <a:cs typeface="+mn-cs"/>
            </a:endParaRPr>
          </a:p>
        </p:txBody>
      </p:sp>
      <p:sp>
        <p:nvSpPr>
          <p:cNvPr id="3" name="عنصر نائب للمحتوى 2"/>
          <p:cNvSpPr>
            <a:spLocks noGrp="1"/>
          </p:cNvSpPr>
          <p:nvPr>
            <p:ph idx="1"/>
          </p:nvPr>
        </p:nvSpPr>
        <p:spPr>
          <a:xfrm>
            <a:off x="0" y="836712"/>
            <a:ext cx="9144000" cy="6021288"/>
          </a:xfrm>
        </p:spPr>
        <p:txBody>
          <a:bodyPr>
            <a:normAutofit/>
          </a:bodyPr>
          <a:lstStyle/>
          <a:p>
            <a:pPr algn="just"/>
            <a:r>
              <a:rPr lang="ar-SA" sz="2600" dirty="0"/>
              <a:t>هو نظام إدارة تعلم مفتوح المصدر كما أنه مستخدم من قبل أكثر من 1200 منظمة في 65 دولة ليقوم بإدارة التعلم وتفعيل التعاون بين مجموعات أهدافها مختلفة. كما يتيح للمدرب أن ينشي محتوى تعليمي عالي الجودة و تمارين تفاعلية وأن يتواصل ويتابع أداء المتدربين.</a:t>
            </a:r>
            <a:r>
              <a:rPr lang="ar-DZ" sz="2600"/>
              <a:t> </a:t>
            </a:r>
            <a:r>
              <a:rPr lang="ar-DZ" sz="2600" smtClean="0"/>
              <a:t>ف</a:t>
            </a:r>
            <a:r>
              <a:rPr lang="ar-SA" sz="2600" smtClean="0"/>
              <a:t>هي </a:t>
            </a:r>
            <a:r>
              <a:rPr lang="ar-SA" sz="2600" dirty="0"/>
              <a:t>مجموعة من المعايير التي تقنن عملية تطوير و دمج و نشر مواد تعليمية و تدريبية لتعمل كحلقة وصل بين مؤلفي المحتوى التعليمي من جهة و مبرمجي أنظمة إدارة التعليم من جهة أخرى.</a:t>
            </a:r>
            <a:endParaRPr lang="en-US" sz="2600" dirty="0"/>
          </a:p>
          <a:p>
            <a:pPr algn="just"/>
            <a:r>
              <a:rPr lang="ar-SA" sz="2600" dirty="0"/>
              <a:t>كما أنه في البداية أستخدم باسم (</a:t>
            </a:r>
            <a:r>
              <a:rPr lang="en-US" sz="2600" dirty="0" err="1"/>
              <a:t>Claroline</a:t>
            </a:r>
            <a:r>
              <a:rPr lang="ar-SA" sz="2600" dirty="0"/>
              <a:t>) </a:t>
            </a:r>
            <a:r>
              <a:rPr lang="ar-DZ" sz="2600" dirty="0"/>
              <a:t>أما الآن فتوجد منصتين </a:t>
            </a:r>
            <a:r>
              <a:rPr lang="ar-SA" sz="2600" dirty="0"/>
              <a:t>(</a:t>
            </a:r>
            <a:r>
              <a:rPr lang="en-US" sz="2600" dirty="0" err="1"/>
              <a:t>Dokeos</a:t>
            </a:r>
            <a:r>
              <a:rPr lang="ar-SA" sz="2600" dirty="0"/>
              <a:t>) </a:t>
            </a:r>
            <a:r>
              <a:rPr lang="ar-DZ" sz="2600" dirty="0"/>
              <a:t>غير مجانية و</a:t>
            </a:r>
            <a:r>
              <a:rPr lang="ar-SA" sz="2600" dirty="0"/>
              <a:t>(</a:t>
            </a:r>
            <a:r>
              <a:rPr lang="en-US" sz="2600" dirty="0" err="1"/>
              <a:t>Claroline</a:t>
            </a:r>
            <a:r>
              <a:rPr lang="ar-SA" sz="2600" dirty="0"/>
              <a:t>)</a:t>
            </a:r>
            <a:r>
              <a:rPr lang="ar-DZ" sz="2600" dirty="0"/>
              <a:t> مجانية ومفتوحة المصدر.</a:t>
            </a:r>
            <a:endParaRPr lang="en-US" sz="2600" dirty="0"/>
          </a:p>
          <a:p>
            <a:pPr algn="just"/>
            <a:r>
              <a:rPr lang="ar-SA" sz="2600" dirty="0" smtClean="0"/>
              <a:t>يدعم </a:t>
            </a:r>
            <a:r>
              <a:rPr lang="ar-SA" sz="2600" dirty="0"/>
              <a:t>النظام 34 لغة</a:t>
            </a:r>
            <a:endParaRPr lang="en-US" sz="2600" dirty="0"/>
          </a:p>
          <a:p>
            <a:pPr algn="just"/>
            <a:r>
              <a:rPr lang="ar-SA" sz="2600" dirty="0"/>
              <a:t>أما بالنسبة للغة العربية فقد تم تعريب</a:t>
            </a:r>
            <a:r>
              <a:rPr lang="ar-DZ" sz="2600" dirty="0"/>
              <a:t> حوالي</a:t>
            </a:r>
            <a:r>
              <a:rPr lang="ar-SA" sz="2600" dirty="0"/>
              <a:t> 60% من النظام</a:t>
            </a:r>
            <a:r>
              <a:rPr lang="ar-DZ" sz="2600" dirty="0"/>
              <a:t>.</a:t>
            </a:r>
          </a:p>
          <a:p>
            <a:pPr algn="just"/>
            <a:r>
              <a:rPr lang="ar-SA" sz="2600" dirty="0"/>
              <a:t>يوفر النظام لأستاذ المقرر إمكانية إنشاء وتصميم موقع خاص به بكل يسر وسهولة لإدارة المقرر بصيغة إلكترونية.</a:t>
            </a:r>
            <a:endParaRPr lang="en-US" sz="2600" dirty="0"/>
          </a:p>
        </p:txBody>
      </p:sp>
    </p:spTree>
    <p:extLst>
      <p:ext uri="{BB962C8B-B14F-4D97-AF65-F5344CB8AC3E}">
        <p14:creationId xmlns:p14="http://schemas.microsoft.com/office/powerpoint/2010/main" val="29443309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3905"/>
            <a:ext cx="8229600" cy="1143000"/>
          </a:xfrm>
        </p:spPr>
        <p:txBody>
          <a:bodyPr/>
          <a:lstStyle/>
          <a:p>
            <a:r>
              <a:rPr lang="ar-DZ" b="1" dirty="0" smtClean="0">
                <a:solidFill>
                  <a:srgbClr val="FF0000"/>
                </a:solidFill>
              </a:rPr>
              <a:t>مميزات </a:t>
            </a:r>
            <a:r>
              <a:rPr lang="fr-FR" b="1" dirty="0" err="1" smtClean="0">
                <a:solidFill>
                  <a:srgbClr val="FF0000"/>
                </a:solidFill>
              </a:rPr>
              <a:t>Dokeos</a:t>
            </a:r>
            <a:endParaRPr lang="ar-SA" b="1" dirty="0">
              <a:solidFill>
                <a:srgbClr val="FF0000"/>
              </a:solidFill>
            </a:endParaRPr>
          </a:p>
        </p:txBody>
      </p:sp>
      <p:sp>
        <p:nvSpPr>
          <p:cNvPr id="3" name="عنصر نائب للمحتوى 2"/>
          <p:cNvSpPr>
            <a:spLocks noGrp="1"/>
          </p:cNvSpPr>
          <p:nvPr>
            <p:ph idx="1"/>
          </p:nvPr>
        </p:nvSpPr>
        <p:spPr>
          <a:xfrm>
            <a:off x="-11134" y="1268760"/>
            <a:ext cx="9155134" cy="5586536"/>
          </a:xfrm>
        </p:spPr>
        <p:txBody>
          <a:bodyPr>
            <a:normAutofit fontScale="85000" lnSpcReduction="10000"/>
          </a:bodyPr>
          <a:lstStyle/>
          <a:p>
            <a:pPr algn="just"/>
            <a:r>
              <a:rPr lang="ar-SA" dirty="0"/>
              <a:t>1- وجود إمكانية إرسال رسائل إعلانية لكل متدرب.</a:t>
            </a:r>
            <a:endParaRPr lang="en-US" dirty="0"/>
          </a:p>
          <a:p>
            <a:pPr algn="just"/>
            <a:r>
              <a:rPr lang="ar-SA" dirty="0" smtClean="0"/>
              <a:t>2-</a:t>
            </a:r>
            <a:r>
              <a:rPr lang="ar-DZ" dirty="0" smtClean="0"/>
              <a:t> </a:t>
            </a:r>
            <a:r>
              <a:rPr lang="ar-SA" dirty="0" smtClean="0"/>
              <a:t>وجود </a:t>
            </a:r>
            <a:r>
              <a:rPr lang="ar-SA" dirty="0"/>
              <a:t>ميزة مدير ملفات ليقوم بتخزين الملفات التي يحتاجها المحتوى.</a:t>
            </a:r>
            <a:endParaRPr lang="en-US" dirty="0"/>
          </a:p>
          <a:p>
            <a:pPr algn="just"/>
            <a:r>
              <a:rPr lang="ar-SA" dirty="0" smtClean="0"/>
              <a:t>3-</a:t>
            </a:r>
            <a:r>
              <a:rPr lang="ar-DZ" dirty="0" smtClean="0"/>
              <a:t> ا</a:t>
            </a:r>
            <a:r>
              <a:rPr lang="ar-SA" dirty="0" smtClean="0"/>
              <a:t>مكانية </a:t>
            </a:r>
            <a:r>
              <a:rPr lang="ar-SA" dirty="0"/>
              <a:t>حجب الدروس المتقدمة على المتدرب </a:t>
            </a:r>
            <a:r>
              <a:rPr lang="ar-DZ" dirty="0" smtClean="0"/>
              <a:t>وإظهاراها في أي وقت.</a:t>
            </a:r>
            <a:endParaRPr lang="en-US" dirty="0"/>
          </a:p>
          <a:p>
            <a:pPr algn="just"/>
            <a:r>
              <a:rPr lang="ar-SA" dirty="0" smtClean="0"/>
              <a:t>4-</a:t>
            </a:r>
            <a:r>
              <a:rPr lang="ar-DZ" dirty="0" smtClean="0"/>
              <a:t> </a:t>
            </a:r>
            <a:r>
              <a:rPr lang="ar-SA" dirty="0" smtClean="0"/>
              <a:t>وجود </a:t>
            </a:r>
            <a:r>
              <a:rPr lang="ar-SA" dirty="0"/>
              <a:t>منتدى يتم فيه أثارة المواضيع ذات الصلة بالمحتوى.</a:t>
            </a:r>
            <a:endParaRPr lang="en-US" dirty="0"/>
          </a:p>
          <a:p>
            <a:pPr algn="just"/>
            <a:r>
              <a:rPr lang="ar-SA" dirty="0" smtClean="0"/>
              <a:t>5-</a:t>
            </a:r>
            <a:r>
              <a:rPr lang="ar-DZ" dirty="0" smtClean="0"/>
              <a:t> </a:t>
            </a:r>
            <a:r>
              <a:rPr lang="ar-SA" dirty="0" smtClean="0"/>
              <a:t>وجود </a:t>
            </a:r>
            <a:r>
              <a:rPr lang="ar-SA" dirty="0"/>
              <a:t>ميزة تسليم </a:t>
            </a:r>
            <a:r>
              <a:rPr lang="ar-DZ" dirty="0" smtClean="0"/>
              <a:t>الطالب </a:t>
            </a:r>
            <a:r>
              <a:rPr lang="ar-SA" dirty="0" smtClean="0"/>
              <a:t>للواجبات </a:t>
            </a:r>
            <a:r>
              <a:rPr lang="ar-SA" dirty="0"/>
              <a:t>بدلاً من إرسالها بالبريد الإلكتروني.</a:t>
            </a:r>
            <a:endParaRPr lang="en-US" dirty="0"/>
          </a:p>
          <a:p>
            <a:pPr algn="just"/>
            <a:r>
              <a:rPr lang="ar-SA" dirty="0"/>
              <a:t>6- وجود ميزة متابعة المتدربين.</a:t>
            </a:r>
            <a:endParaRPr lang="en-US" dirty="0"/>
          </a:p>
          <a:p>
            <a:pPr algn="just"/>
            <a:r>
              <a:rPr lang="ar-SA" dirty="0"/>
              <a:t>7- وجود ميزة تكوين المجموعات لكل مجموعة مهمة خاصة بها .</a:t>
            </a:r>
            <a:endParaRPr lang="en-US" dirty="0"/>
          </a:p>
          <a:p>
            <a:pPr algn="just"/>
            <a:r>
              <a:rPr lang="ar-SA" dirty="0"/>
              <a:t>8- المدرب يستطيع وضع إعلان لينشر لمجموعة واحدة أو لعدة مجموعات حسب الرغبة.</a:t>
            </a:r>
            <a:endParaRPr lang="en-US" dirty="0"/>
          </a:p>
          <a:p>
            <a:pPr algn="just"/>
            <a:r>
              <a:rPr lang="ar-SA" dirty="0"/>
              <a:t>9- وجود ميزة وضع روابط خارجية لمواقع ذات الصلة</a:t>
            </a:r>
            <a:r>
              <a:rPr lang="ar-SA" dirty="0" smtClean="0"/>
              <a:t>.</a:t>
            </a:r>
            <a:endParaRPr lang="ar-DZ" dirty="0" smtClean="0"/>
          </a:p>
          <a:p>
            <a:pPr algn="just"/>
            <a:r>
              <a:rPr lang="ar-DZ" dirty="0" smtClean="0"/>
              <a:t>10- وجود مميزات أخرى كعمل استبيان وإمكانية إشراك أكثر من أستاذ في تسيير المقررات الدراسية والعديد من المميزات الأخرى</a:t>
            </a:r>
            <a:endParaRPr lang="ar-SA" dirty="0"/>
          </a:p>
        </p:txBody>
      </p:sp>
    </p:spTree>
    <p:extLst>
      <p:ext uri="{BB962C8B-B14F-4D97-AF65-F5344CB8AC3E}">
        <p14:creationId xmlns:p14="http://schemas.microsoft.com/office/powerpoint/2010/main" val="16739251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DZ" b="1" dirty="0" smtClean="0">
                <a:solidFill>
                  <a:srgbClr val="FF0000"/>
                </a:solidFill>
              </a:rPr>
              <a:t>أهداف الحصة التدريبية </a:t>
            </a:r>
            <a:endParaRPr lang="ar-SA" b="1" dirty="0">
              <a:solidFill>
                <a:srgbClr val="FF0000"/>
              </a:solidFill>
            </a:endParaRPr>
          </a:p>
        </p:txBody>
      </p:sp>
      <p:sp>
        <p:nvSpPr>
          <p:cNvPr id="3" name="عنصر نائب للمحتوى 2"/>
          <p:cNvSpPr>
            <a:spLocks noGrp="1"/>
          </p:cNvSpPr>
          <p:nvPr>
            <p:ph idx="1"/>
          </p:nvPr>
        </p:nvSpPr>
        <p:spPr/>
        <p:txBody>
          <a:bodyPr/>
          <a:lstStyle/>
          <a:p>
            <a:r>
              <a:rPr lang="ar-DZ" dirty="0" smtClean="0"/>
              <a:t>1- تسجيل مدرب جديد</a:t>
            </a:r>
          </a:p>
          <a:p>
            <a:r>
              <a:rPr lang="ar-DZ" dirty="0" smtClean="0"/>
              <a:t>2- تسجيل متدرب جديد (فردي وجماعي)</a:t>
            </a:r>
          </a:p>
          <a:p>
            <a:r>
              <a:rPr lang="ar-DZ" dirty="0" smtClean="0"/>
              <a:t>3- إنشاء </a:t>
            </a:r>
            <a:r>
              <a:rPr lang="fr-FR" dirty="0" smtClean="0"/>
              <a:t>Course</a:t>
            </a:r>
            <a:endParaRPr lang="ar-DZ" dirty="0" smtClean="0"/>
          </a:p>
          <a:p>
            <a:r>
              <a:rPr lang="ar-DZ" dirty="0" smtClean="0"/>
              <a:t>4- شرح لوحة التحكم الرئيسية.</a:t>
            </a:r>
          </a:p>
          <a:p>
            <a:r>
              <a:rPr lang="ar-DZ" dirty="0" smtClean="0"/>
              <a:t>5- إدراج ملفات (محاضرات، صوتيات، صور ...)</a:t>
            </a:r>
          </a:p>
          <a:p>
            <a:r>
              <a:rPr lang="ar-DZ" dirty="0" smtClean="0"/>
              <a:t>6- إنشاء </a:t>
            </a:r>
            <a:r>
              <a:rPr lang="fr-FR" dirty="0" smtClean="0"/>
              <a:t>Quiz</a:t>
            </a:r>
          </a:p>
          <a:p>
            <a:r>
              <a:rPr lang="ar-DZ" dirty="0" smtClean="0"/>
              <a:t>7- إنشاء استبيان</a:t>
            </a:r>
            <a:endParaRPr lang="ar-SA" dirty="0"/>
          </a:p>
        </p:txBody>
      </p:sp>
    </p:spTree>
    <p:extLst>
      <p:ext uri="{BB962C8B-B14F-4D97-AF65-F5344CB8AC3E}">
        <p14:creationId xmlns:p14="http://schemas.microsoft.com/office/powerpoint/2010/main" val="42809604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0870"/>
            <a:ext cx="8229600" cy="1143000"/>
          </a:xfrm>
        </p:spPr>
        <p:txBody>
          <a:bodyPr>
            <a:normAutofit/>
          </a:bodyPr>
          <a:lstStyle/>
          <a:p>
            <a:r>
              <a:rPr lang="ar-DZ" b="1" dirty="0">
                <a:solidFill>
                  <a:srgbClr val="FF0000"/>
                </a:solidFill>
              </a:rPr>
              <a:t>تسجيل مدرب </a:t>
            </a:r>
            <a:r>
              <a:rPr lang="ar-DZ" b="1" dirty="0" smtClean="0">
                <a:solidFill>
                  <a:srgbClr val="FF0000"/>
                </a:solidFill>
              </a:rPr>
              <a:t>جديد</a:t>
            </a:r>
            <a:endParaRPr lang="ar-SA" b="1" dirty="0">
              <a:solidFill>
                <a:srgbClr val="FF0000"/>
              </a:solidFill>
            </a:endParaRPr>
          </a:p>
        </p:txBody>
      </p:sp>
      <p:sp>
        <p:nvSpPr>
          <p:cNvPr id="3" name="عنصر نائب للمحتوى 2"/>
          <p:cNvSpPr>
            <a:spLocks noGrp="1"/>
          </p:cNvSpPr>
          <p:nvPr>
            <p:ph idx="1"/>
          </p:nvPr>
        </p:nvSpPr>
        <p:spPr>
          <a:xfrm>
            <a:off x="4932040" y="1600200"/>
            <a:ext cx="4211960" cy="5141168"/>
          </a:xfrm>
        </p:spPr>
        <p:txBody>
          <a:bodyPr>
            <a:normAutofit/>
          </a:bodyPr>
          <a:lstStyle/>
          <a:p>
            <a:pPr algn="just"/>
            <a:r>
              <a:rPr lang="ar-DZ" sz="2800" dirty="0" smtClean="0"/>
              <a:t>تسجيل مدرب جديد في جامعة الوادي يتم عبر ملأ استمارة حساب الدروس على الخط والمصادقة عليها من طرف رئيس القسم الذي يتبع إليه الأستاذ، ثم تسلم لإدارة الموقع.</a:t>
            </a:r>
          </a:p>
          <a:p>
            <a:pPr algn="just"/>
            <a:r>
              <a:rPr lang="ar-DZ" sz="2800" dirty="0" smtClean="0"/>
              <a:t>بعدها تحصل على اسم مستخدم وكلمة المرور والتي يمكنك تغييرها لاحقا.</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4" y="1118482"/>
            <a:ext cx="4968552" cy="574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63009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DZ" b="1" dirty="0">
                <a:solidFill>
                  <a:srgbClr val="FF0000"/>
                </a:solidFill>
              </a:rPr>
              <a:t>تسجيل متدرب جديد (فردي وجماعي)</a:t>
            </a:r>
          </a:p>
        </p:txBody>
      </p:sp>
      <p:sp>
        <p:nvSpPr>
          <p:cNvPr id="4" name="عنصر نائب للمحتوى 2"/>
          <p:cNvSpPr>
            <a:spLocks noGrp="1"/>
          </p:cNvSpPr>
          <p:nvPr>
            <p:ph idx="1"/>
          </p:nvPr>
        </p:nvSpPr>
        <p:spPr>
          <a:xfrm>
            <a:off x="0" y="1600200"/>
            <a:ext cx="9144000" cy="5141168"/>
          </a:xfrm>
        </p:spPr>
        <p:txBody>
          <a:bodyPr>
            <a:normAutofit/>
          </a:bodyPr>
          <a:lstStyle/>
          <a:p>
            <a:pPr algn="just"/>
            <a:r>
              <a:rPr lang="ar-DZ" sz="2800" dirty="0" smtClean="0"/>
              <a:t>تسجيل متدرب جديد في جامعة الوادي يتم عبر طلب يتقدم به الأستاذ  والمصادقة عليها من طرف رئيس القسم الذي يتبع إليه الأستاذ، ثم تسلم لإدارة الموقع.</a:t>
            </a:r>
          </a:p>
          <a:p>
            <a:pPr algn="just"/>
            <a:r>
              <a:rPr lang="ar-DZ" sz="2800" dirty="0" smtClean="0"/>
              <a:t>بعدها تحصل على اسم مستخدم وكلمة المرور للمتدرب أو المتدربين والتي يمكنك تغييرها لاحقا.</a:t>
            </a:r>
          </a:p>
          <a:p>
            <a:pPr algn="just"/>
            <a:r>
              <a:rPr lang="ar-DZ" sz="2800" dirty="0" smtClean="0"/>
              <a:t>يمكن للأستاذ تسجيل عدد لا نهائي من المتدربين (طلبة) وذلك عبر ملأ ملف اكسل وحفظه بامتداد </a:t>
            </a:r>
            <a:r>
              <a:rPr lang="fr-FR" sz="2800" dirty="0" smtClean="0"/>
              <a:t>(</a:t>
            </a:r>
            <a:r>
              <a:rPr lang="en-GB" sz="2800" dirty="0" smtClean="0"/>
              <a:t>comma-separated values)</a:t>
            </a:r>
            <a:r>
              <a:rPr lang="ar-DZ" sz="2800" dirty="0" smtClean="0"/>
              <a:t> </a:t>
            </a:r>
            <a:r>
              <a:rPr lang="fr-FR" sz="2800" dirty="0"/>
              <a:t>csv</a:t>
            </a:r>
            <a:r>
              <a:rPr lang="ar-DZ" sz="2800" dirty="0"/>
              <a:t> </a:t>
            </a:r>
            <a:r>
              <a:rPr lang="ar-DZ" sz="2800" dirty="0" smtClean="0"/>
              <a:t>وتسليمه لإدارة الموقع مرفوق بالطلب المصادق عليه من طرف رئيس القسم.</a:t>
            </a:r>
          </a:p>
          <a:p>
            <a:pPr algn="just"/>
            <a:r>
              <a:rPr lang="ar-DZ" sz="2800" dirty="0" smtClean="0"/>
              <a:t>يمكن للأستاذ الحصول على نموذج لملف اكسل السابق الذكر من ادارة الموقع.</a:t>
            </a:r>
          </a:p>
        </p:txBody>
      </p:sp>
    </p:spTree>
    <p:extLst>
      <p:ext uri="{BB962C8B-B14F-4D97-AF65-F5344CB8AC3E}">
        <p14:creationId xmlns:p14="http://schemas.microsoft.com/office/powerpoint/2010/main" val="630300639"/>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1739</TotalTime>
  <Words>957</Words>
  <Application>Microsoft Office PowerPoint</Application>
  <PresentationFormat>عرض على الشاشة (3:4)‏</PresentationFormat>
  <Paragraphs>86</Paragraphs>
  <Slides>48</Slides>
  <Notes>0</Notes>
  <HiddenSlides>0</HiddenSlides>
  <MMClips>0</MMClips>
  <ScaleCrop>false</ScaleCrop>
  <HeadingPairs>
    <vt:vector size="4" baseType="variant">
      <vt:variant>
        <vt:lpstr>نسق</vt:lpstr>
      </vt:variant>
      <vt:variant>
        <vt:i4>1</vt:i4>
      </vt:variant>
      <vt:variant>
        <vt:lpstr>عناوين الشرائح</vt:lpstr>
      </vt:variant>
      <vt:variant>
        <vt:i4>48</vt:i4>
      </vt:variant>
    </vt:vector>
  </HeadingPairs>
  <TitlesOfParts>
    <vt:vector size="49" baseType="lpstr">
      <vt:lpstr>نسق Office</vt:lpstr>
      <vt:lpstr>طرق ووسائل التعليم وتقنيات الاتصال والتكنولوجيا</vt:lpstr>
      <vt:lpstr>التعليم الإلكتروني E-Learning</vt:lpstr>
      <vt:lpstr>أنظمة إدارة التعلم الإلكتروني Learning Management systems LMS</vt:lpstr>
      <vt:lpstr>عرض تقديمي في PowerPoint</vt:lpstr>
      <vt:lpstr>Dokeos</vt:lpstr>
      <vt:lpstr>مميزات Dokeos</vt:lpstr>
      <vt:lpstr>أهداف الحصة التدريبية </vt:lpstr>
      <vt:lpstr>تسجيل مدرب جديد</vt:lpstr>
      <vt:lpstr>تسجيل متدرب جديد (فردي وجماعي)</vt:lpstr>
      <vt:lpstr>عرض تقديمي في PowerPoint</vt:lpstr>
      <vt:lpstr>عرض تقديمي في PowerPoint</vt:lpstr>
      <vt:lpstr>عرض تقديمي في PowerPoint</vt:lpstr>
      <vt:lpstr>عرض تقديمي في PowerPoint</vt:lpstr>
      <vt:lpstr>عرض تقديمي في PowerPoint</vt:lpstr>
      <vt:lpstr>شرح لوحة التحكم الرئيسية</vt:lpstr>
      <vt:lpstr>عرض تقديمي في PowerPoint</vt:lpstr>
      <vt:lpstr>إدراج ملفات (محاضرات، صوتيات، صور ...)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إنشاء استبيان</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في حالة أي استفسار الرجاء عدم التردد في مراسلتنا على</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ALGERIA</dc:creator>
  <cp:lastModifiedBy>ALGERIA</cp:lastModifiedBy>
  <cp:revision>77</cp:revision>
  <dcterms:created xsi:type="dcterms:W3CDTF">2017-01-26T16:24:30Z</dcterms:created>
  <dcterms:modified xsi:type="dcterms:W3CDTF">2017-02-07T21:28:26Z</dcterms:modified>
</cp:coreProperties>
</file>