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 id="2147483720" r:id="rId2"/>
  </p:sldMasterIdLst>
  <p:notesMasterIdLst>
    <p:notesMasterId r:id="rId47"/>
  </p:notesMasterIdLst>
  <p:sldIdLst>
    <p:sldId id="285" r:id="rId3"/>
    <p:sldId id="288" r:id="rId4"/>
    <p:sldId id="301" r:id="rId5"/>
    <p:sldId id="294" r:id="rId6"/>
    <p:sldId id="336" r:id="rId7"/>
    <p:sldId id="296" r:id="rId8"/>
    <p:sldId id="298" r:id="rId9"/>
    <p:sldId id="303" r:id="rId10"/>
    <p:sldId id="302" r:id="rId11"/>
    <p:sldId id="295" r:id="rId12"/>
    <p:sldId id="300" r:id="rId13"/>
    <p:sldId id="299" r:id="rId14"/>
    <p:sldId id="290" r:id="rId15"/>
    <p:sldId id="337" r:id="rId16"/>
    <p:sldId id="310" r:id="rId17"/>
    <p:sldId id="311" r:id="rId18"/>
    <p:sldId id="312" r:id="rId19"/>
    <p:sldId id="289" r:id="rId20"/>
    <p:sldId id="293" r:id="rId21"/>
    <p:sldId id="313" r:id="rId22"/>
    <p:sldId id="316" r:id="rId23"/>
    <p:sldId id="317" r:id="rId24"/>
    <p:sldId id="315" r:id="rId25"/>
    <p:sldId id="318" r:id="rId26"/>
    <p:sldId id="314" r:id="rId27"/>
    <p:sldId id="307" r:id="rId28"/>
    <p:sldId id="319" r:id="rId29"/>
    <p:sldId id="308" r:id="rId30"/>
    <p:sldId id="320" r:id="rId31"/>
    <p:sldId id="321" r:id="rId32"/>
    <p:sldId id="322" r:id="rId33"/>
    <p:sldId id="323" r:id="rId34"/>
    <p:sldId id="325" r:id="rId35"/>
    <p:sldId id="324" r:id="rId36"/>
    <p:sldId id="326" r:id="rId37"/>
    <p:sldId id="327" r:id="rId38"/>
    <p:sldId id="328" r:id="rId39"/>
    <p:sldId id="330" r:id="rId40"/>
    <p:sldId id="331" r:id="rId41"/>
    <p:sldId id="332" r:id="rId42"/>
    <p:sldId id="333" r:id="rId43"/>
    <p:sldId id="335" r:id="rId44"/>
    <p:sldId id="334" r:id="rId45"/>
    <p:sldId id="291"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17" autoAdjust="0"/>
    <p:restoredTop sz="94660" autoAdjust="0"/>
  </p:normalViewPr>
  <p:slideViewPr>
    <p:cSldViewPr>
      <p:cViewPr>
        <p:scale>
          <a:sx n="70" d="100"/>
          <a:sy n="70" d="100"/>
        </p:scale>
        <p:origin x="-1386" y="-168"/>
      </p:cViewPr>
      <p:guideLst>
        <p:guide orient="horz" pos="2160"/>
        <p:guide pos="2880"/>
      </p:guideLst>
    </p:cSldViewPr>
  </p:slideViewPr>
  <p:outlineViewPr>
    <p:cViewPr>
      <p:scale>
        <a:sx n="33" d="100"/>
        <a:sy n="33" d="100"/>
      </p:scale>
      <p:origin x="0" y="3192"/>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43B497-4BEF-49EF-89AF-ED63A0288DA3}" type="datetimeFigureOut">
              <a:rPr lang="en-US" smtClean="0"/>
              <a:pPr/>
              <a:t>1/30/2017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7D8F0C-7F65-478A-8FBB-21346C26E45E}" type="slidenum">
              <a:rPr lang="en-US" smtClean="0"/>
              <a:pPr/>
              <a:t>‹N°›</a:t>
            </a:fld>
            <a:endParaRPr lang="en-US"/>
          </a:p>
        </p:txBody>
      </p:sp>
    </p:spTree>
    <p:extLst>
      <p:ext uri="{BB962C8B-B14F-4D97-AF65-F5344CB8AC3E}">
        <p14:creationId xmlns:p14="http://schemas.microsoft.com/office/powerpoint/2010/main" xmlns="" val="3102821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A7680EC-2072-4106-8D81-4BDBCC9D515C}" type="datetime1">
              <a:rPr lang="en-US" smtClean="0"/>
              <a:pPr/>
              <a:t>1/30/2017</a:t>
            </a:fld>
            <a:endParaRPr lang="en-US"/>
          </a:p>
        </p:txBody>
      </p:sp>
      <p:sp>
        <p:nvSpPr>
          <p:cNvPr id="17" name="Footer Placeholder 16"/>
          <p:cNvSpPr>
            <a:spLocks noGrp="1"/>
          </p:cNvSpPr>
          <p:nvPr>
            <p:ph type="ftr" sz="quarter" idx="11"/>
          </p:nvPr>
        </p:nvSpPr>
        <p:spPr>
          <a:xfrm>
            <a:off x="685800" y="6248400"/>
            <a:ext cx="3962400" cy="457200"/>
          </a:xfrm>
        </p:spPr>
        <p:txBody>
          <a:bodyPr/>
          <a:lstStyle>
            <a:lvl1pPr>
              <a:defRPr sz="1800">
                <a:solidFill>
                  <a:schemeClr val="accent1"/>
                </a:solidFill>
              </a:defRPr>
            </a:lvl1pPr>
          </a:lstStyle>
          <a:p>
            <a:r>
              <a:rPr lang="en-US" dirty="0" smtClean="0"/>
              <a:t>© Dr. C. B. Bhatt, VGEC, </a:t>
            </a:r>
            <a:r>
              <a:rPr lang="en-US" dirty="0" err="1" smtClean="0"/>
              <a:t>Chandkheda</a:t>
            </a:r>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07E9C153-19B6-4907-B571-99A7A6841682}" type="slidenum">
              <a:rPr lang="en-US" smtClean="0"/>
              <a:pPr/>
              <a:t>‹N°›</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CE0E9D-764E-42F5-88D7-5881DD9854E5}" type="datetime1">
              <a:rPr lang="en-US" smtClean="0"/>
              <a:pPr/>
              <a:t>1/30/2017</a:t>
            </a:fld>
            <a:endParaRPr lang="en-US"/>
          </a:p>
        </p:txBody>
      </p:sp>
      <p:sp>
        <p:nvSpPr>
          <p:cNvPr id="5" name="Footer Placeholder 4"/>
          <p:cNvSpPr>
            <a:spLocks noGrp="1"/>
          </p:cNvSpPr>
          <p:nvPr>
            <p:ph type="ftr" sz="quarter" idx="11"/>
          </p:nvPr>
        </p:nvSpPr>
        <p:spPr/>
        <p:txBody>
          <a:bodyPr/>
          <a:lstStyle/>
          <a:p>
            <a:r>
              <a:rPr lang="en-US" smtClean="0"/>
              <a:t>© Dr. C. B. Bhatt, VGEC, Chandkheda</a:t>
            </a:r>
            <a:endParaRPr lang="en-US"/>
          </a:p>
        </p:txBody>
      </p:sp>
      <p:sp>
        <p:nvSpPr>
          <p:cNvPr id="6" name="Slide Number Placeholder 5"/>
          <p:cNvSpPr>
            <a:spLocks noGrp="1"/>
          </p:cNvSpPr>
          <p:nvPr>
            <p:ph type="sldNum" sz="quarter" idx="12"/>
          </p:nvPr>
        </p:nvSpPr>
        <p:spPr/>
        <p:txBody>
          <a:bodyPr/>
          <a:lstStyle/>
          <a:p>
            <a:fld id="{07E9C153-19B6-4907-B571-99A7A6841682}"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4DF9EF-86D2-4437-A19D-7B374B2CAF69}" type="datetime1">
              <a:rPr lang="en-US" smtClean="0"/>
              <a:pPr/>
              <a:t>1/30/2017</a:t>
            </a:fld>
            <a:endParaRPr lang="en-US"/>
          </a:p>
        </p:txBody>
      </p:sp>
      <p:sp>
        <p:nvSpPr>
          <p:cNvPr id="5" name="Footer Placeholder 4"/>
          <p:cNvSpPr>
            <a:spLocks noGrp="1"/>
          </p:cNvSpPr>
          <p:nvPr>
            <p:ph type="ftr" sz="quarter" idx="11"/>
          </p:nvPr>
        </p:nvSpPr>
        <p:spPr/>
        <p:txBody>
          <a:bodyPr/>
          <a:lstStyle/>
          <a:p>
            <a:r>
              <a:rPr lang="en-US" smtClean="0"/>
              <a:t>© Dr. C. B. Bhatt, VGEC, Chandkheda</a:t>
            </a:r>
            <a:endParaRPr lang="en-US"/>
          </a:p>
        </p:txBody>
      </p:sp>
      <p:sp>
        <p:nvSpPr>
          <p:cNvPr id="6" name="Slide Number Placeholder 5"/>
          <p:cNvSpPr>
            <a:spLocks noGrp="1"/>
          </p:cNvSpPr>
          <p:nvPr>
            <p:ph type="sldNum" sz="quarter" idx="12"/>
          </p:nvPr>
        </p:nvSpPr>
        <p:spPr/>
        <p:txBody>
          <a:bodyPr/>
          <a:lstStyle/>
          <a:p>
            <a:fld id="{07E9C153-19B6-4907-B571-99A7A6841682}" type="slidenum">
              <a:rPr lang="en-US" smtClean="0"/>
              <a:pPr/>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B417EC-4117-443B-BBC1-2DD758B9E270}" type="datetime1">
              <a:rPr lang="en-US" smtClean="0"/>
              <a:pPr/>
              <a:t>1/30/2017</a:t>
            </a:fld>
            <a:endParaRPr lang="en-US"/>
          </a:p>
        </p:txBody>
      </p:sp>
      <p:sp>
        <p:nvSpPr>
          <p:cNvPr id="5" name="Footer Placeholder 4"/>
          <p:cNvSpPr>
            <a:spLocks noGrp="1"/>
          </p:cNvSpPr>
          <p:nvPr>
            <p:ph type="ftr" sz="quarter" idx="11"/>
          </p:nvPr>
        </p:nvSpPr>
        <p:spPr/>
        <p:txBody>
          <a:bodyPr/>
          <a:lstStyle/>
          <a:p>
            <a:r>
              <a:rPr lang="en-US" smtClean="0"/>
              <a:t>© Dr. C. B. Bhatt, VGEC, Chandkheda</a:t>
            </a:r>
            <a:endParaRPr lang="en-US"/>
          </a:p>
        </p:txBody>
      </p:sp>
      <p:sp>
        <p:nvSpPr>
          <p:cNvPr id="6" name="Slide Number Placeholder 5"/>
          <p:cNvSpPr>
            <a:spLocks noGrp="1"/>
          </p:cNvSpPr>
          <p:nvPr>
            <p:ph type="sldNum" sz="quarter" idx="12"/>
          </p:nvPr>
        </p:nvSpPr>
        <p:spPr/>
        <p:txBody>
          <a:bodyPr/>
          <a:lstStyle/>
          <a:p>
            <a:fld id="{892BA3B2-0A99-4FE4-B834-57E2FFEDC458}"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AD42333-BF40-4538-87FC-75292A27338E}" type="datetime1">
              <a:rPr lang="en-US" smtClean="0"/>
              <a:pPr/>
              <a:t>1/30/2017</a:t>
            </a:fld>
            <a:endParaRPr lang="en-US"/>
          </a:p>
        </p:txBody>
      </p:sp>
      <p:sp>
        <p:nvSpPr>
          <p:cNvPr id="5" name="Footer Placeholder 4"/>
          <p:cNvSpPr>
            <a:spLocks noGrp="1"/>
          </p:cNvSpPr>
          <p:nvPr>
            <p:ph type="ftr" sz="quarter" idx="11"/>
          </p:nvPr>
        </p:nvSpPr>
        <p:spPr/>
        <p:txBody>
          <a:bodyPr/>
          <a:lstStyle/>
          <a:p>
            <a:r>
              <a:rPr lang="en-US" smtClean="0"/>
              <a:t>© Dr. C. B. Bhatt, VGEC, Chandkheda</a:t>
            </a:r>
            <a:endParaRPr lang="en-US"/>
          </a:p>
        </p:txBody>
      </p:sp>
      <p:sp>
        <p:nvSpPr>
          <p:cNvPr id="6" name="Slide Number Placeholder 5"/>
          <p:cNvSpPr>
            <a:spLocks noGrp="1"/>
          </p:cNvSpPr>
          <p:nvPr>
            <p:ph type="sldNum" sz="quarter" idx="12"/>
          </p:nvPr>
        </p:nvSpPr>
        <p:spPr/>
        <p:txBody>
          <a:bodyPr/>
          <a:lstStyle/>
          <a:p>
            <a:fld id="{892BA3B2-0A99-4FE4-B834-57E2FFEDC458}"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3C3F71-24D8-4F34-A4C3-20DB5DFD6155}" type="datetime1">
              <a:rPr lang="en-US" smtClean="0"/>
              <a:pPr/>
              <a:t>1/30/2017</a:t>
            </a:fld>
            <a:endParaRPr lang="en-US"/>
          </a:p>
        </p:txBody>
      </p:sp>
      <p:sp>
        <p:nvSpPr>
          <p:cNvPr id="5" name="Footer Placeholder 4"/>
          <p:cNvSpPr>
            <a:spLocks noGrp="1"/>
          </p:cNvSpPr>
          <p:nvPr>
            <p:ph type="ftr" sz="quarter" idx="11"/>
          </p:nvPr>
        </p:nvSpPr>
        <p:spPr/>
        <p:txBody>
          <a:bodyPr/>
          <a:lstStyle/>
          <a:p>
            <a:r>
              <a:rPr lang="en-US" smtClean="0"/>
              <a:t>© Dr. C. B. Bhatt, VGEC, Chandkheda</a:t>
            </a:r>
            <a:endParaRPr lang="en-US"/>
          </a:p>
        </p:txBody>
      </p:sp>
      <p:sp>
        <p:nvSpPr>
          <p:cNvPr id="6" name="Slide Number Placeholder 5"/>
          <p:cNvSpPr>
            <a:spLocks noGrp="1"/>
          </p:cNvSpPr>
          <p:nvPr>
            <p:ph type="sldNum" sz="quarter" idx="12"/>
          </p:nvPr>
        </p:nvSpPr>
        <p:spPr/>
        <p:txBody>
          <a:bodyPr/>
          <a:lstStyle/>
          <a:p>
            <a:fld id="{892BA3B2-0A99-4FE4-B834-57E2FFEDC458}"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4BB6EA-B789-4D66-A834-7296563225B4}" type="datetime1">
              <a:rPr lang="en-US" smtClean="0"/>
              <a:pPr/>
              <a:t>1/30/2017</a:t>
            </a:fld>
            <a:endParaRPr lang="en-US"/>
          </a:p>
        </p:txBody>
      </p:sp>
      <p:sp>
        <p:nvSpPr>
          <p:cNvPr id="6" name="Footer Placeholder 5"/>
          <p:cNvSpPr>
            <a:spLocks noGrp="1"/>
          </p:cNvSpPr>
          <p:nvPr>
            <p:ph type="ftr" sz="quarter" idx="11"/>
          </p:nvPr>
        </p:nvSpPr>
        <p:spPr/>
        <p:txBody>
          <a:bodyPr/>
          <a:lstStyle/>
          <a:p>
            <a:r>
              <a:rPr lang="en-US" smtClean="0"/>
              <a:t>© Dr. C. B. Bhatt, VGEC, Chandkheda</a:t>
            </a:r>
            <a:endParaRPr lang="en-US"/>
          </a:p>
        </p:txBody>
      </p:sp>
      <p:sp>
        <p:nvSpPr>
          <p:cNvPr id="7" name="Slide Number Placeholder 6"/>
          <p:cNvSpPr>
            <a:spLocks noGrp="1"/>
          </p:cNvSpPr>
          <p:nvPr>
            <p:ph type="sldNum" sz="quarter" idx="12"/>
          </p:nvPr>
        </p:nvSpPr>
        <p:spPr/>
        <p:txBody>
          <a:bodyPr/>
          <a:lstStyle/>
          <a:p>
            <a:fld id="{892BA3B2-0A99-4FE4-B834-57E2FFEDC458}"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15ED0D-6EFE-4C6B-AE94-FDF744DD7184}" type="datetime1">
              <a:rPr lang="en-US" smtClean="0"/>
              <a:pPr/>
              <a:t>1/30/2017</a:t>
            </a:fld>
            <a:endParaRPr lang="en-US"/>
          </a:p>
        </p:txBody>
      </p:sp>
      <p:sp>
        <p:nvSpPr>
          <p:cNvPr id="8" name="Footer Placeholder 7"/>
          <p:cNvSpPr>
            <a:spLocks noGrp="1"/>
          </p:cNvSpPr>
          <p:nvPr>
            <p:ph type="ftr" sz="quarter" idx="11"/>
          </p:nvPr>
        </p:nvSpPr>
        <p:spPr/>
        <p:txBody>
          <a:bodyPr/>
          <a:lstStyle/>
          <a:p>
            <a:r>
              <a:rPr lang="en-US" smtClean="0"/>
              <a:t>© Dr. C. B. Bhatt, VGEC, Chandkheda</a:t>
            </a:r>
            <a:endParaRPr lang="en-US"/>
          </a:p>
        </p:txBody>
      </p:sp>
      <p:sp>
        <p:nvSpPr>
          <p:cNvPr id="9" name="Slide Number Placeholder 8"/>
          <p:cNvSpPr>
            <a:spLocks noGrp="1"/>
          </p:cNvSpPr>
          <p:nvPr>
            <p:ph type="sldNum" sz="quarter" idx="12"/>
          </p:nvPr>
        </p:nvSpPr>
        <p:spPr/>
        <p:txBody>
          <a:bodyPr/>
          <a:lstStyle/>
          <a:p>
            <a:fld id="{892BA3B2-0A99-4FE4-B834-57E2FFEDC458}"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1F5767-A6E2-46FA-A4FB-BC727008A6AD}" type="datetime1">
              <a:rPr lang="en-US" smtClean="0"/>
              <a:pPr/>
              <a:t>1/30/2017</a:t>
            </a:fld>
            <a:endParaRPr lang="en-US"/>
          </a:p>
        </p:txBody>
      </p:sp>
      <p:sp>
        <p:nvSpPr>
          <p:cNvPr id="4" name="Footer Placeholder 3"/>
          <p:cNvSpPr>
            <a:spLocks noGrp="1"/>
          </p:cNvSpPr>
          <p:nvPr>
            <p:ph type="ftr" sz="quarter" idx="11"/>
          </p:nvPr>
        </p:nvSpPr>
        <p:spPr/>
        <p:txBody>
          <a:bodyPr/>
          <a:lstStyle/>
          <a:p>
            <a:r>
              <a:rPr lang="en-US" smtClean="0"/>
              <a:t>© Dr. C. B. Bhatt, VGEC, Chandkheda</a:t>
            </a:r>
            <a:endParaRPr lang="en-US"/>
          </a:p>
        </p:txBody>
      </p:sp>
      <p:sp>
        <p:nvSpPr>
          <p:cNvPr id="5" name="Slide Number Placeholder 4"/>
          <p:cNvSpPr>
            <a:spLocks noGrp="1"/>
          </p:cNvSpPr>
          <p:nvPr>
            <p:ph type="sldNum" sz="quarter" idx="12"/>
          </p:nvPr>
        </p:nvSpPr>
        <p:spPr/>
        <p:txBody>
          <a:bodyPr/>
          <a:lstStyle/>
          <a:p>
            <a:fld id="{892BA3B2-0A99-4FE4-B834-57E2FFEDC458}"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2EB1EC-9DDF-41E4-B515-3AD8A0C88F2B}" type="datetime1">
              <a:rPr lang="en-US" smtClean="0"/>
              <a:pPr/>
              <a:t>1/30/2017</a:t>
            </a:fld>
            <a:endParaRPr lang="en-US"/>
          </a:p>
        </p:txBody>
      </p:sp>
      <p:sp>
        <p:nvSpPr>
          <p:cNvPr id="3" name="Footer Placeholder 2"/>
          <p:cNvSpPr>
            <a:spLocks noGrp="1"/>
          </p:cNvSpPr>
          <p:nvPr>
            <p:ph type="ftr" sz="quarter" idx="11"/>
          </p:nvPr>
        </p:nvSpPr>
        <p:spPr/>
        <p:txBody>
          <a:bodyPr/>
          <a:lstStyle/>
          <a:p>
            <a:r>
              <a:rPr lang="en-US" smtClean="0"/>
              <a:t>© Dr. C. B. Bhatt, VGEC, Chandkheda</a:t>
            </a:r>
            <a:endParaRPr lang="en-US"/>
          </a:p>
        </p:txBody>
      </p:sp>
      <p:sp>
        <p:nvSpPr>
          <p:cNvPr id="4" name="Slide Number Placeholder 3"/>
          <p:cNvSpPr>
            <a:spLocks noGrp="1"/>
          </p:cNvSpPr>
          <p:nvPr>
            <p:ph type="sldNum" sz="quarter" idx="12"/>
          </p:nvPr>
        </p:nvSpPr>
        <p:spPr/>
        <p:txBody>
          <a:bodyPr/>
          <a:lstStyle/>
          <a:p>
            <a:fld id="{892BA3B2-0A99-4FE4-B834-57E2FFEDC458}"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421776-30AE-4510-88F7-719C13E0DB60}" type="datetime1">
              <a:rPr lang="en-US" smtClean="0"/>
              <a:pPr/>
              <a:t>1/30/2017</a:t>
            </a:fld>
            <a:endParaRPr lang="en-US"/>
          </a:p>
        </p:txBody>
      </p:sp>
      <p:sp>
        <p:nvSpPr>
          <p:cNvPr id="6" name="Footer Placeholder 5"/>
          <p:cNvSpPr>
            <a:spLocks noGrp="1"/>
          </p:cNvSpPr>
          <p:nvPr>
            <p:ph type="ftr" sz="quarter" idx="11"/>
          </p:nvPr>
        </p:nvSpPr>
        <p:spPr/>
        <p:txBody>
          <a:bodyPr/>
          <a:lstStyle/>
          <a:p>
            <a:r>
              <a:rPr lang="en-US" smtClean="0"/>
              <a:t>© Dr. C. B. Bhatt, VGEC, Chandkheda</a:t>
            </a:r>
            <a:endParaRPr lang="en-US"/>
          </a:p>
        </p:txBody>
      </p:sp>
      <p:sp>
        <p:nvSpPr>
          <p:cNvPr id="7" name="Slide Number Placeholder 6"/>
          <p:cNvSpPr>
            <a:spLocks noGrp="1"/>
          </p:cNvSpPr>
          <p:nvPr>
            <p:ph type="sldNum" sz="quarter" idx="12"/>
          </p:nvPr>
        </p:nvSpPr>
        <p:spPr/>
        <p:txBody>
          <a:bodyPr/>
          <a:lstStyle/>
          <a:p>
            <a:fld id="{892BA3B2-0A99-4FE4-B834-57E2FFEDC458}"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b="1">
                <a:latin typeface="Calibri" pitchFamily="34" charset="0"/>
              </a:defRPr>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p:txBody>
          <a:bodyPr/>
          <a:lstStyle/>
          <a:p>
            <a:fld id="{F0CEC25C-B104-40C3-A251-62E94D44CA3B}" type="datetime1">
              <a:rPr lang="en-US" smtClean="0"/>
              <a:pPr/>
              <a:t>1/30/2017</a:t>
            </a:fld>
            <a:endParaRPr lang="en-US"/>
          </a:p>
        </p:txBody>
      </p:sp>
      <p:sp>
        <p:nvSpPr>
          <p:cNvPr id="5" name="Footer Placeholder 4"/>
          <p:cNvSpPr>
            <a:spLocks noGrp="1"/>
          </p:cNvSpPr>
          <p:nvPr>
            <p:ph type="ftr" sz="quarter" idx="11"/>
          </p:nvPr>
        </p:nvSpPr>
        <p:spPr>
          <a:xfrm>
            <a:off x="609600" y="6248400"/>
            <a:ext cx="3962400" cy="457200"/>
          </a:xfrm>
        </p:spPr>
        <p:txBody>
          <a:bodyPr/>
          <a:lstStyle>
            <a:lvl1pPr>
              <a:defRPr sz="1800"/>
            </a:lvl1pPr>
          </a:lstStyle>
          <a:p>
            <a:r>
              <a:rPr lang="en-US" dirty="0" smtClean="0"/>
              <a:t>© Dr. C. B. Bhatt, VGEC, </a:t>
            </a:r>
            <a:r>
              <a:rPr lang="en-US" dirty="0" err="1" smtClean="0"/>
              <a:t>Chandkheda</a:t>
            </a:r>
            <a:endParaRPr lang="en-US" dirty="0"/>
          </a:p>
        </p:txBody>
      </p:sp>
      <p:sp>
        <p:nvSpPr>
          <p:cNvPr id="6" name="Slide Number Placeholder 5"/>
          <p:cNvSpPr>
            <a:spLocks noGrp="1"/>
          </p:cNvSpPr>
          <p:nvPr>
            <p:ph type="sldNum" sz="quarter" idx="12"/>
          </p:nvPr>
        </p:nvSpPr>
        <p:spPr/>
        <p:txBody>
          <a:bodyPr/>
          <a:lstStyle/>
          <a:p>
            <a:fld id="{07E9C153-19B6-4907-B571-99A7A6841682}" type="slidenum">
              <a:rPr lang="en-US" smtClean="0"/>
              <a:pPr/>
              <a:t>‹N°›</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A8D964-C33C-4245-87E5-0D7D573BB48B}" type="datetime1">
              <a:rPr lang="en-US" smtClean="0"/>
              <a:pPr/>
              <a:t>1/30/2017</a:t>
            </a:fld>
            <a:endParaRPr lang="en-US"/>
          </a:p>
        </p:txBody>
      </p:sp>
      <p:sp>
        <p:nvSpPr>
          <p:cNvPr id="6" name="Footer Placeholder 5"/>
          <p:cNvSpPr>
            <a:spLocks noGrp="1"/>
          </p:cNvSpPr>
          <p:nvPr>
            <p:ph type="ftr" sz="quarter" idx="11"/>
          </p:nvPr>
        </p:nvSpPr>
        <p:spPr/>
        <p:txBody>
          <a:bodyPr/>
          <a:lstStyle/>
          <a:p>
            <a:r>
              <a:rPr lang="en-US" smtClean="0"/>
              <a:t>© Dr. C. B. Bhatt, VGEC, Chandkheda</a:t>
            </a:r>
            <a:endParaRPr lang="en-US"/>
          </a:p>
        </p:txBody>
      </p:sp>
      <p:sp>
        <p:nvSpPr>
          <p:cNvPr id="7" name="Slide Number Placeholder 6"/>
          <p:cNvSpPr>
            <a:spLocks noGrp="1"/>
          </p:cNvSpPr>
          <p:nvPr>
            <p:ph type="sldNum" sz="quarter" idx="12"/>
          </p:nvPr>
        </p:nvSpPr>
        <p:spPr/>
        <p:txBody>
          <a:bodyPr/>
          <a:lstStyle/>
          <a:p>
            <a:fld id="{892BA3B2-0A99-4FE4-B834-57E2FFEDC458}"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09C9CC-1838-46B6-910E-9C16BD5065BC}" type="datetime1">
              <a:rPr lang="en-US" smtClean="0"/>
              <a:pPr/>
              <a:t>1/30/2017</a:t>
            </a:fld>
            <a:endParaRPr lang="en-US"/>
          </a:p>
        </p:txBody>
      </p:sp>
      <p:sp>
        <p:nvSpPr>
          <p:cNvPr id="5" name="Footer Placeholder 4"/>
          <p:cNvSpPr>
            <a:spLocks noGrp="1"/>
          </p:cNvSpPr>
          <p:nvPr>
            <p:ph type="ftr" sz="quarter" idx="11"/>
          </p:nvPr>
        </p:nvSpPr>
        <p:spPr/>
        <p:txBody>
          <a:bodyPr/>
          <a:lstStyle/>
          <a:p>
            <a:r>
              <a:rPr lang="en-US" smtClean="0"/>
              <a:t>© Dr. C. B. Bhatt, VGEC, Chandkheda</a:t>
            </a:r>
            <a:endParaRPr lang="en-US"/>
          </a:p>
        </p:txBody>
      </p:sp>
      <p:sp>
        <p:nvSpPr>
          <p:cNvPr id="6" name="Slide Number Placeholder 5"/>
          <p:cNvSpPr>
            <a:spLocks noGrp="1"/>
          </p:cNvSpPr>
          <p:nvPr>
            <p:ph type="sldNum" sz="quarter" idx="12"/>
          </p:nvPr>
        </p:nvSpPr>
        <p:spPr/>
        <p:txBody>
          <a:bodyPr/>
          <a:lstStyle/>
          <a:p>
            <a:fld id="{892BA3B2-0A99-4FE4-B834-57E2FFEDC458}"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4D13AF-41AB-4126-8564-F81CA8EB565D}" type="datetime1">
              <a:rPr lang="en-US" smtClean="0"/>
              <a:pPr/>
              <a:t>1/30/2017</a:t>
            </a:fld>
            <a:endParaRPr lang="en-US"/>
          </a:p>
        </p:txBody>
      </p:sp>
      <p:sp>
        <p:nvSpPr>
          <p:cNvPr id="5" name="Footer Placeholder 4"/>
          <p:cNvSpPr>
            <a:spLocks noGrp="1"/>
          </p:cNvSpPr>
          <p:nvPr>
            <p:ph type="ftr" sz="quarter" idx="11"/>
          </p:nvPr>
        </p:nvSpPr>
        <p:spPr/>
        <p:txBody>
          <a:bodyPr/>
          <a:lstStyle/>
          <a:p>
            <a:r>
              <a:rPr lang="en-US" smtClean="0"/>
              <a:t>© Dr. C. B. Bhatt, VGEC, Chandkheda</a:t>
            </a:r>
            <a:endParaRPr lang="en-US"/>
          </a:p>
        </p:txBody>
      </p:sp>
      <p:sp>
        <p:nvSpPr>
          <p:cNvPr id="6" name="Slide Number Placeholder 5"/>
          <p:cNvSpPr>
            <a:spLocks noGrp="1"/>
          </p:cNvSpPr>
          <p:nvPr>
            <p:ph type="sldNum" sz="quarter" idx="12"/>
          </p:nvPr>
        </p:nvSpPr>
        <p:spPr/>
        <p:txBody>
          <a:bodyPr/>
          <a:lstStyle/>
          <a:p>
            <a:fld id="{892BA3B2-0A99-4FE4-B834-57E2FFEDC458}" type="slidenum">
              <a:rPr lang="en-US" smtClean="0"/>
              <a:pPr/>
              <a:t>‹N°›</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3DBEA6-85B4-4404-9675-961DD60BBA7F}" type="datetime1">
              <a:rPr lang="en-US" smtClean="0"/>
              <a:pPr/>
              <a:t>1/30/2017</a:t>
            </a:fld>
            <a:endParaRPr lang="en-US"/>
          </a:p>
        </p:txBody>
      </p:sp>
      <p:sp>
        <p:nvSpPr>
          <p:cNvPr id="4" name="Footer Placeholder 3"/>
          <p:cNvSpPr>
            <a:spLocks noGrp="1"/>
          </p:cNvSpPr>
          <p:nvPr>
            <p:ph type="ftr" sz="quarter" idx="11"/>
          </p:nvPr>
        </p:nvSpPr>
        <p:spPr/>
        <p:txBody>
          <a:bodyPr/>
          <a:lstStyle/>
          <a:p>
            <a:r>
              <a:rPr lang="en-US" smtClean="0"/>
              <a:t>© Dr. C. B. Bhatt, VGEC, Chandkheda</a:t>
            </a:r>
            <a:endParaRPr lang="en-US"/>
          </a:p>
        </p:txBody>
      </p:sp>
      <p:sp>
        <p:nvSpPr>
          <p:cNvPr id="5" name="Slide Number Placeholder 4"/>
          <p:cNvSpPr>
            <a:spLocks noGrp="1"/>
          </p:cNvSpPr>
          <p:nvPr>
            <p:ph type="sldNum" sz="quarter" idx="12"/>
          </p:nvPr>
        </p:nvSpPr>
        <p:spPr/>
        <p:txBody>
          <a:bodyPr/>
          <a:lstStyle/>
          <a:p>
            <a:fld id="{892BA3B2-0A99-4FE4-B834-57E2FFEDC458}"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7BAF94F-ABD2-45B2-B777-CE37BEC38A74}" type="datetime1">
              <a:rPr lang="en-US" smtClean="0"/>
              <a:pPr/>
              <a:t>1/30/2017</a:t>
            </a:fld>
            <a:endParaRPr lang="en-US"/>
          </a:p>
        </p:txBody>
      </p:sp>
      <p:sp>
        <p:nvSpPr>
          <p:cNvPr id="5" name="Footer Placeholder 4"/>
          <p:cNvSpPr>
            <a:spLocks noGrp="1"/>
          </p:cNvSpPr>
          <p:nvPr>
            <p:ph type="ftr" sz="quarter" idx="11"/>
          </p:nvPr>
        </p:nvSpPr>
        <p:spPr>
          <a:xfrm>
            <a:off x="800100" y="6172200"/>
            <a:ext cx="4000500" cy="457200"/>
          </a:xfrm>
        </p:spPr>
        <p:txBody>
          <a:bodyPr/>
          <a:lstStyle/>
          <a:p>
            <a:r>
              <a:rPr lang="en-US" smtClean="0"/>
              <a:t>© Dr. C. B. Bhatt, VGEC, Chandkheda</a:t>
            </a: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07E9C153-19B6-4907-B571-99A7A6841682}" type="slidenum">
              <a:rPr lang="en-US" smtClean="0"/>
              <a:pPr/>
              <a:t>‹N°›</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37821E4-50EC-484A-A1D0-3A9E770CEE6B}" type="datetime1">
              <a:rPr lang="en-US" smtClean="0"/>
              <a:pPr/>
              <a:t>1/30/2017</a:t>
            </a:fld>
            <a:endParaRPr lang="en-US"/>
          </a:p>
        </p:txBody>
      </p:sp>
      <p:sp>
        <p:nvSpPr>
          <p:cNvPr id="6" name="Footer Placeholder 5"/>
          <p:cNvSpPr>
            <a:spLocks noGrp="1"/>
          </p:cNvSpPr>
          <p:nvPr>
            <p:ph type="ftr" sz="quarter" idx="11"/>
          </p:nvPr>
        </p:nvSpPr>
        <p:spPr/>
        <p:txBody>
          <a:bodyPr/>
          <a:lstStyle/>
          <a:p>
            <a:r>
              <a:rPr lang="en-US" smtClean="0"/>
              <a:t>© Dr. C. B. Bhatt, VGEC, Chandkheda</a:t>
            </a:r>
            <a:endParaRPr lang="en-US"/>
          </a:p>
        </p:txBody>
      </p:sp>
      <p:sp>
        <p:nvSpPr>
          <p:cNvPr id="7" name="Slide Number Placeholder 6"/>
          <p:cNvSpPr>
            <a:spLocks noGrp="1"/>
          </p:cNvSpPr>
          <p:nvPr>
            <p:ph type="sldNum" sz="quarter" idx="12"/>
          </p:nvPr>
        </p:nvSpPr>
        <p:spPr/>
        <p:txBody>
          <a:bodyPr/>
          <a:lstStyle/>
          <a:p>
            <a:fld id="{07E9C153-19B6-4907-B571-99A7A6841682}" type="slidenum">
              <a:rPr lang="en-US" smtClean="0"/>
              <a:pPr/>
              <a:t>‹N°›</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12E73B9-6E2D-4706-ADA7-A739F75FCA4A}" type="datetime1">
              <a:rPr lang="en-US" smtClean="0"/>
              <a:pPr/>
              <a:t>1/30/2017</a:t>
            </a:fld>
            <a:endParaRPr lang="en-US"/>
          </a:p>
        </p:txBody>
      </p:sp>
      <p:sp>
        <p:nvSpPr>
          <p:cNvPr id="8" name="Footer Placeholder 7"/>
          <p:cNvSpPr>
            <a:spLocks noGrp="1"/>
          </p:cNvSpPr>
          <p:nvPr>
            <p:ph type="ftr" sz="quarter" idx="11"/>
          </p:nvPr>
        </p:nvSpPr>
        <p:spPr/>
        <p:txBody>
          <a:bodyPr/>
          <a:lstStyle/>
          <a:p>
            <a:r>
              <a:rPr lang="en-US" smtClean="0"/>
              <a:t>© Dr. C. B. Bhatt, VGEC, Chandkheda</a:t>
            </a:r>
            <a:endParaRPr lang="en-US"/>
          </a:p>
        </p:txBody>
      </p:sp>
      <p:sp>
        <p:nvSpPr>
          <p:cNvPr id="9" name="Slide Number Placeholder 8"/>
          <p:cNvSpPr>
            <a:spLocks noGrp="1"/>
          </p:cNvSpPr>
          <p:nvPr>
            <p:ph type="sldNum" sz="quarter" idx="12"/>
          </p:nvPr>
        </p:nvSpPr>
        <p:spPr/>
        <p:txBody>
          <a:bodyPr/>
          <a:lstStyle/>
          <a:p>
            <a:fld id="{07E9C153-19B6-4907-B571-99A7A6841682}" type="slidenum">
              <a:rPr lang="en-US" smtClean="0"/>
              <a:pPr/>
              <a:t>‹N°›</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06968EC-94B8-4A32-A198-654B996A0AC9}" type="datetime1">
              <a:rPr lang="en-US" smtClean="0"/>
              <a:pPr/>
              <a:t>1/30/2017</a:t>
            </a:fld>
            <a:endParaRPr lang="en-US"/>
          </a:p>
        </p:txBody>
      </p:sp>
      <p:sp>
        <p:nvSpPr>
          <p:cNvPr id="4" name="Footer Placeholder 3"/>
          <p:cNvSpPr>
            <a:spLocks noGrp="1"/>
          </p:cNvSpPr>
          <p:nvPr>
            <p:ph type="ftr" sz="quarter" idx="11"/>
          </p:nvPr>
        </p:nvSpPr>
        <p:spPr/>
        <p:txBody>
          <a:bodyPr/>
          <a:lstStyle/>
          <a:p>
            <a:r>
              <a:rPr lang="en-US" smtClean="0"/>
              <a:t>© Dr. C. B. Bhatt, VGEC, Chandkheda</a:t>
            </a:r>
            <a:endParaRPr lang="en-US"/>
          </a:p>
        </p:txBody>
      </p:sp>
      <p:sp>
        <p:nvSpPr>
          <p:cNvPr id="5" name="Slide Number Placeholder 4"/>
          <p:cNvSpPr>
            <a:spLocks noGrp="1"/>
          </p:cNvSpPr>
          <p:nvPr>
            <p:ph type="sldNum" sz="quarter" idx="12"/>
          </p:nvPr>
        </p:nvSpPr>
        <p:spPr/>
        <p:txBody>
          <a:bodyPr/>
          <a:lstStyle/>
          <a:p>
            <a:fld id="{07E9C153-19B6-4907-B571-99A7A6841682}"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3524A3-4986-4506-BEB4-83AAE0F7ABF2}" type="datetime1">
              <a:rPr lang="en-US" smtClean="0"/>
              <a:pPr/>
              <a:t>1/30/2017</a:t>
            </a:fld>
            <a:endParaRPr lang="en-US"/>
          </a:p>
        </p:txBody>
      </p:sp>
      <p:sp>
        <p:nvSpPr>
          <p:cNvPr id="3" name="Footer Placeholder 2"/>
          <p:cNvSpPr>
            <a:spLocks noGrp="1"/>
          </p:cNvSpPr>
          <p:nvPr>
            <p:ph type="ftr" sz="quarter" idx="11"/>
          </p:nvPr>
        </p:nvSpPr>
        <p:spPr/>
        <p:txBody>
          <a:bodyPr/>
          <a:lstStyle/>
          <a:p>
            <a:r>
              <a:rPr lang="en-US" smtClean="0"/>
              <a:t>© Dr. C. B. Bhatt, VGEC, Chandkheda</a:t>
            </a:r>
            <a:endParaRPr lang="en-US"/>
          </a:p>
        </p:txBody>
      </p:sp>
      <p:sp>
        <p:nvSpPr>
          <p:cNvPr id="4" name="Slide Number Placeholder 3"/>
          <p:cNvSpPr>
            <a:spLocks noGrp="1"/>
          </p:cNvSpPr>
          <p:nvPr>
            <p:ph type="sldNum" sz="quarter" idx="12"/>
          </p:nvPr>
        </p:nvSpPr>
        <p:spPr/>
        <p:txBody>
          <a:bodyPr/>
          <a:lstStyle/>
          <a:p>
            <a:fld id="{07E9C153-19B6-4907-B571-99A7A6841682}" type="slidenum">
              <a:rPr lang="en-US" smtClean="0"/>
              <a:pPr/>
              <a:t>‹N°›</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AF4B261-790C-4299-BF1D-E92B79905D7D}" type="datetime1">
              <a:rPr lang="en-US" smtClean="0"/>
              <a:pPr/>
              <a:t>1/30/2017</a:t>
            </a:fld>
            <a:endParaRPr lang="en-US"/>
          </a:p>
        </p:txBody>
      </p:sp>
      <p:sp>
        <p:nvSpPr>
          <p:cNvPr id="6" name="Footer Placeholder 5"/>
          <p:cNvSpPr>
            <a:spLocks noGrp="1"/>
          </p:cNvSpPr>
          <p:nvPr>
            <p:ph type="ftr" sz="quarter" idx="11"/>
          </p:nvPr>
        </p:nvSpPr>
        <p:spPr/>
        <p:txBody>
          <a:bodyPr/>
          <a:lstStyle/>
          <a:p>
            <a:r>
              <a:rPr lang="en-US" smtClean="0"/>
              <a:t>© Dr. C. B. Bhatt, VGEC, Chandkheda</a:t>
            </a:r>
            <a:endParaRPr lang="en-US"/>
          </a:p>
        </p:txBody>
      </p:sp>
      <p:sp>
        <p:nvSpPr>
          <p:cNvPr id="7" name="Slide Number Placeholder 6"/>
          <p:cNvSpPr>
            <a:spLocks noGrp="1"/>
          </p:cNvSpPr>
          <p:nvPr>
            <p:ph type="sldNum" sz="quarter" idx="12"/>
          </p:nvPr>
        </p:nvSpPr>
        <p:spPr/>
        <p:txBody>
          <a:bodyPr/>
          <a:lstStyle/>
          <a:p>
            <a:fld id="{07E9C153-19B6-4907-B571-99A7A6841682}" type="slidenum">
              <a:rPr lang="en-US" smtClean="0"/>
              <a:pPr/>
              <a:t>‹N°›</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97F8B27-3407-4253-9F41-03FF9FE1004D}" type="datetime1">
              <a:rPr lang="en-US" smtClean="0"/>
              <a:pPr/>
              <a:t>1/30/2017</a:t>
            </a:fld>
            <a:endParaRPr lang="en-US"/>
          </a:p>
        </p:txBody>
      </p:sp>
      <p:sp>
        <p:nvSpPr>
          <p:cNvPr id="6" name="Footer Placeholder 5"/>
          <p:cNvSpPr>
            <a:spLocks noGrp="1"/>
          </p:cNvSpPr>
          <p:nvPr>
            <p:ph type="ftr" sz="quarter" idx="11"/>
          </p:nvPr>
        </p:nvSpPr>
        <p:spPr>
          <a:xfrm>
            <a:off x="914400" y="6172200"/>
            <a:ext cx="3886200" cy="457200"/>
          </a:xfrm>
        </p:spPr>
        <p:txBody>
          <a:bodyPr/>
          <a:lstStyle/>
          <a:p>
            <a:r>
              <a:rPr lang="en-US" smtClean="0"/>
              <a:t>© Dr. C. B. Bhatt, VGEC, Chandkheda</a:t>
            </a:r>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07E9C153-19B6-4907-B571-99A7A6841682}" type="slidenum">
              <a:rPr lang="en-US" smtClean="0"/>
              <a:pPr/>
              <a:t>‹N°›</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91000" t="80000" r="2000" b="3000"/>
          </a:stretch>
        </a:blip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4850927-075A-4B62-A696-4CAC0FD73826}" type="datetime1">
              <a:rPr lang="en-US" smtClean="0"/>
              <a:pPr/>
              <a:t>1/30/2017</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en-US" smtClean="0"/>
              <a:t>© Dr. C. B. Bhatt, VGEC, Chandkheda</a:t>
            </a: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7E9C153-19B6-4907-B571-99A7A6841682}"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91000" t="80000" r="2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6632C0-5D53-464F-AB9A-DACEE05A48D1}" type="datetime1">
              <a:rPr lang="en-US" smtClean="0"/>
              <a:pPr/>
              <a:t>1/30/2017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 Dr. C. B. Bhatt, VGEC, Chandkheda</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2BA3B2-0A99-4FE4-B834-57E2FFEDC45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Quality_Indices/jcrwebfs.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webofknowledge.com/JCR/JCR"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Quality_Indices/jcrwebfs.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eigenfactor.or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Quality_Indices/eigenfactor_methods.pdf"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eigenfactor.or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Quality_Indices/Eigenfactor_control.pdf" TargetMode="External"/><Relationship Id="rId2" Type="http://schemas.openxmlformats.org/officeDocument/2006/relationships/hyperlink" Target="http://eigenfactor.or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scimagojr.com/" TargetMode="External"/><Relationship Id="rId2" Type="http://schemas.openxmlformats.org/officeDocument/2006/relationships/hyperlink" Target="http://www.library.uiuc.edu/orr/get.php?instid=396840"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scimagoir.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library.uiuc.edu/orr/get.php?instid=258127"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library.uiuc.edu/orr/get.php?instid=396840"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en.wikipedia.org/wiki/Citation"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interaction.lille.inria.fr/~roussel/projects/scholarindex/index.cgi" TargetMode="External"/><Relationship Id="rId2" Type="http://schemas.openxmlformats.org/officeDocument/2006/relationships/hyperlink" Target="http://en.wikipedia.org/wiki/H-index" TargetMode="External"/><Relationship Id="rId1" Type="http://schemas.openxmlformats.org/officeDocument/2006/relationships/slideLayout" Target="../slideLayouts/slideLayout2.xml"/><Relationship Id="rId4" Type="http://schemas.openxmlformats.org/officeDocument/2006/relationships/hyperlink" Target="http://en.wikipedia.org/wiki/H-b_index"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Citation%20Indexes%20for%20Science_1955_original%20paper.pdf" TargetMode="External"/><Relationship Id="rId2" Type="http://schemas.openxmlformats.org/officeDocument/2006/relationships/hyperlink" Target="jan26.bush_1945.pdf" TargetMode="External"/><Relationship Id="rId1" Type="http://schemas.openxmlformats.org/officeDocument/2006/relationships/slideLayout" Target="../slideLayouts/slideLayout2.xml"/><Relationship Id="rId4" Type="http://schemas.openxmlformats.org/officeDocument/2006/relationships/hyperlink" Target="http://www.garfield.library.upenn.edu/papers/newsci.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normAutofit/>
          </a:bodyPr>
          <a:lstStyle/>
          <a:p>
            <a:pPr algn="l"/>
            <a:r>
              <a:rPr lang="en-US" dirty="0" smtClean="0"/>
              <a:t>Dr. </a:t>
            </a:r>
            <a:r>
              <a:rPr lang="en-US" dirty="0" err="1" smtClean="0"/>
              <a:t>Chetan</a:t>
            </a:r>
            <a:r>
              <a:rPr lang="en-US" dirty="0" smtClean="0"/>
              <a:t> B. Bhatt</a:t>
            </a:r>
          </a:p>
          <a:p>
            <a:pPr algn="l"/>
            <a:r>
              <a:rPr lang="en-US" sz="1800" dirty="0" smtClean="0"/>
              <a:t>Professor and Head,</a:t>
            </a:r>
          </a:p>
          <a:p>
            <a:pPr algn="l"/>
            <a:r>
              <a:rPr lang="en-US" sz="1800" dirty="0" err="1" smtClean="0"/>
              <a:t>Vishwakarma</a:t>
            </a:r>
            <a:r>
              <a:rPr lang="en-US" sz="1800" dirty="0" smtClean="0"/>
              <a:t> Government Engineering College,</a:t>
            </a:r>
          </a:p>
          <a:p>
            <a:pPr algn="l"/>
            <a:r>
              <a:rPr lang="en-US" sz="1800" dirty="0" err="1" smtClean="0"/>
              <a:t>Chandkheda</a:t>
            </a:r>
            <a:r>
              <a:rPr lang="en-US" sz="1800" dirty="0" smtClean="0"/>
              <a:t>, </a:t>
            </a:r>
            <a:r>
              <a:rPr lang="en-US" sz="1800" dirty="0" err="1" smtClean="0"/>
              <a:t>Ahmedabad</a:t>
            </a:r>
            <a:endParaRPr lang="en-US" sz="1800" dirty="0"/>
          </a:p>
        </p:txBody>
      </p:sp>
      <p:sp>
        <p:nvSpPr>
          <p:cNvPr id="3" name="Title 2"/>
          <p:cNvSpPr>
            <a:spLocks noGrp="1"/>
          </p:cNvSpPr>
          <p:nvPr>
            <p:ph type="ctrTitle"/>
          </p:nvPr>
        </p:nvSpPr>
        <p:spPr>
          <a:xfrm>
            <a:off x="285720" y="1500174"/>
            <a:ext cx="8229600" cy="1470025"/>
          </a:xfrm>
        </p:spPr>
        <p:txBody>
          <a:bodyPr/>
          <a:lstStyle/>
          <a:p>
            <a:r>
              <a:rPr lang="en-US" dirty="0" smtClean="0"/>
              <a:t>Quality Indices</a:t>
            </a:r>
            <a:endParaRPr lang="en-US" dirty="0"/>
          </a:p>
        </p:txBody>
      </p:sp>
      <p:sp>
        <p:nvSpPr>
          <p:cNvPr id="4" name="Subtitle 1"/>
          <p:cNvSpPr txBox="1">
            <a:spLocks/>
          </p:cNvSpPr>
          <p:nvPr/>
        </p:nvSpPr>
        <p:spPr>
          <a:xfrm>
            <a:off x="1500166" y="214290"/>
            <a:ext cx="6400800" cy="1143008"/>
          </a:xfrm>
          <a:prstGeom prst="rect">
            <a:avLst/>
          </a:prstGeom>
        </p:spPr>
        <p:txBody>
          <a:bodyPr>
            <a:normAutofit/>
          </a:bodyPr>
          <a:lstStyle/>
          <a:p>
            <a:pPr marL="0" marR="0" lvl="0" indent="0" algn="ctr" defTabSz="914400" rtl="0" eaLnBrk="1" fontAlgn="auto" latinLnBrk="0" hangingPunct="1">
              <a:lnSpc>
                <a:spcPct val="100000"/>
              </a:lnSpc>
              <a:spcBef>
                <a:spcPts val="580"/>
              </a:spcBef>
              <a:spcAft>
                <a:spcPts val="0"/>
              </a:spcAft>
              <a:buClr>
                <a:schemeClr val="accent1"/>
              </a:buClr>
              <a:buSzPct val="85000"/>
              <a:buFont typeface="Wingdings 2"/>
              <a:buNone/>
              <a:tabLst/>
              <a:defRPr/>
            </a:pPr>
            <a:r>
              <a:rPr kumimoji="0" lang="ar-DZ" sz="6000" b="0" i="0" u="none" strike="noStrike" kern="1200" cap="none" spc="0" normalizeH="0" baseline="0" noProof="0" dirty="0" smtClean="0">
                <a:ln>
                  <a:noFill/>
                </a:ln>
                <a:solidFill>
                  <a:srgbClr val="FF0000"/>
                </a:solidFill>
                <a:effectLst/>
                <a:uLnTx/>
                <a:uFillTx/>
                <a:latin typeface="+mn-lt"/>
                <a:ea typeface="+mn-ea"/>
                <a:cs typeface="+mn-cs"/>
              </a:rPr>
              <a:t>جودة المؤشرات</a:t>
            </a:r>
            <a:endParaRPr kumimoji="0" lang="en-US" sz="6000" b="0" i="0" u="none" strike="noStrike" kern="1200" cap="none" spc="0" normalizeH="0" baseline="0" noProof="0" dirty="0">
              <a:ln>
                <a:noFill/>
              </a:ln>
              <a:solidFill>
                <a:srgbClr val="FF000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Factor (IF)</a:t>
            </a:r>
            <a:r>
              <a:rPr lang="ar-DZ" b="0" dirty="0" smtClean="0">
                <a:solidFill>
                  <a:srgbClr val="FF0000"/>
                </a:solidFill>
              </a:rPr>
              <a:t>عامل </a:t>
            </a:r>
            <a:r>
              <a:rPr lang="ar-DZ" b="0" dirty="0" err="1" smtClean="0">
                <a:solidFill>
                  <a:srgbClr val="FF0000"/>
                </a:solidFill>
              </a:rPr>
              <a:t>التاثير</a:t>
            </a:r>
            <a:r>
              <a:rPr lang="ar-DZ" b="0" dirty="0" smtClean="0">
                <a:solidFill>
                  <a:srgbClr val="FF0000"/>
                </a:solidFill>
              </a:rPr>
              <a:t>      </a:t>
            </a:r>
            <a:endParaRPr lang="en-US" b="0"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10</a:t>
            </a:fld>
            <a:endParaRPr lang="en-US"/>
          </a:p>
        </p:txBody>
      </p:sp>
      <p:sp>
        <p:nvSpPr>
          <p:cNvPr id="5" name="Content Placeholder 4"/>
          <p:cNvSpPr>
            <a:spLocks noGrp="1"/>
          </p:cNvSpPr>
          <p:nvPr>
            <p:ph sz="quarter" idx="1"/>
          </p:nvPr>
        </p:nvSpPr>
        <p:spPr/>
        <p:txBody>
          <a:bodyPr>
            <a:normAutofit lnSpcReduction="10000"/>
          </a:bodyPr>
          <a:lstStyle/>
          <a:p>
            <a:r>
              <a:rPr lang="en-US" dirty="0" smtClean="0"/>
              <a:t>The </a:t>
            </a:r>
            <a:r>
              <a:rPr lang="en-US" b="1" dirty="0" smtClean="0"/>
              <a:t>impact factor </a:t>
            </a:r>
            <a:r>
              <a:rPr lang="en-US" dirty="0" smtClean="0"/>
              <a:t>is a measure reflecting the average number of citations to articles published in science and social science journals. </a:t>
            </a:r>
          </a:p>
          <a:p>
            <a:r>
              <a:rPr lang="en-US" dirty="0" smtClean="0"/>
              <a:t>It is frequently used as a proxy for the relative importance of a journal within its field, with journals with higher impact factors deemed to be more important than those with lower ones. </a:t>
            </a:r>
          </a:p>
          <a:p>
            <a:r>
              <a:rPr lang="en-US" dirty="0" smtClean="0"/>
              <a:t>The impact factor was devised by </a:t>
            </a:r>
            <a:r>
              <a:rPr lang="en-US" b="1" i="1" dirty="0" smtClean="0"/>
              <a:t>Eugene Garfield</a:t>
            </a:r>
            <a:r>
              <a:rPr lang="en-US" dirty="0" smtClean="0"/>
              <a:t>, the founder of the</a:t>
            </a:r>
            <a:r>
              <a:rPr lang="en-US" b="1" i="1" dirty="0" smtClean="0"/>
              <a:t> Institute for Scientific Information </a:t>
            </a:r>
            <a:r>
              <a:rPr lang="en-US" dirty="0" smtClean="0"/>
              <a:t>(ISI), now part of </a:t>
            </a:r>
            <a:r>
              <a:rPr lang="en-US" b="1" i="1" dirty="0" smtClean="0"/>
              <a:t>Thomson Reuters</a:t>
            </a:r>
            <a:r>
              <a:rPr lang="en-US" dirty="0" smtClean="0"/>
              <a:t>. Impact factors are calculated yearly for those journals that are indexed in Thomson Reuters </a:t>
            </a:r>
            <a:r>
              <a:rPr lang="en-US" b="1" i="1" dirty="0" smtClean="0">
                <a:solidFill>
                  <a:srgbClr val="FF0000"/>
                </a:solidFill>
                <a:hlinkClick r:id="rId2" action="ppaction://hlinkfile"/>
              </a:rPr>
              <a:t>Journal Citation Reports</a:t>
            </a:r>
            <a:r>
              <a:rPr lang="en-US" dirty="0" smtClean="0"/>
              <a:t>.</a:t>
            </a:r>
          </a:p>
          <a:p>
            <a:endParaRPr lang="en-US" dirty="0"/>
          </a:p>
        </p:txBody>
      </p:sp>
      <p:sp>
        <p:nvSpPr>
          <p:cNvPr id="3" name="مربع نص 2"/>
          <p:cNvSpPr txBox="1"/>
          <p:nvPr/>
        </p:nvSpPr>
        <p:spPr>
          <a:xfrm>
            <a:off x="3496809" y="2132856"/>
            <a:ext cx="5400600" cy="677108"/>
          </a:xfrm>
          <a:prstGeom prst="rect">
            <a:avLst/>
          </a:prstGeom>
          <a:noFill/>
        </p:spPr>
        <p:txBody>
          <a:bodyPr wrap="square" rtlCol="1">
            <a:spAutoFit/>
          </a:bodyPr>
          <a:lstStyle/>
          <a:p>
            <a:r>
              <a:rPr lang="ar-SA" b="1" dirty="0">
                <a:solidFill>
                  <a:srgbClr val="C00000"/>
                </a:solidFill>
              </a:rPr>
              <a:t>عامل التأثير هو مقياس يعكس متوسط عدد </a:t>
            </a:r>
            <a:r>
              <a:rPr lang="ar-SA" b="1" dirty="0" err="1">
                <a:solidFill>
                  <a:srgbClr val="C00000"/>
                </a:solidFill>
              </a:rPr>
              <a:t>الاستشهادات</a:t>
            </a:r>
            <a:r>
              <a:rPr lang="ar-SA" b="1" dirty="0">
                <a:solidFill>
                  <a:srgbClr val="C00000"/>
                </a:solidFill>
              </a:rPr>
              <a:t> لمقالات نشرت في مجلات العلوم والعلوم الاجتماعية</a:t>
            </a:r>
            <a:r>
              <a:rPr lang="ar-SA" sz="2000" b="1" dirty="0">
                <a:solidFill>
                  <a:srgbClr val="C00000"/>
                </a:solidFill>
              </a:rPr>
              <a:t>.</a:t>
            </a:r>
          </a:p>
        </p:txBody>
      </p:sp>
      <p:sp>
        <p:nvSpPr>
          <p:cNvPr id="6" name="مربع نص 5"/>
          <p:cNvSpPr txBox="1"/>
          <p:nvPr/>
        </p:nvSpPr>
        <p:spPr>
          <a:xfrm>
            <a:off x="4000496" y="3643314"/>
            <a:ext cx="4392488" cy="646331"/>
          </a:xfrm>
          <a:prstGeom prst="rect">
            <a:avLst/>
          </a:prstGeom>
          <a:noFill/>
        </p:spPr>
        <p:txBody>
          <a:bodyPr wrap="square" rtlCol="1">
            <a:spAutoFit/>
          </a:bodyPr>
          <a:lstStyle/>
          <a:p>
            <a:r>
              <a:rPr lang="ar-SA" b="1" dirty="0">
                <a:solidFill>
                  <a:srgbClr val="C00000"/>
                </a:solidFill>
              </a:rPr>
              <a:t>في كثير من الأحيان يتم استخدامه كبديل للأهمية النسبية للمجلة في هذا المجال</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of Science</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11</a:t>
            </a:fld>
            <a:endParaRPr lang="en-US"/>
          </a:p>
        </p:txBody>
      </p:sp>
      <p:sp>
        <p:nvSpPr>
          <p:cNvPr id="5" name="Content Placeholder 4"/>
          <p:cNvSpPr>
            <a:spLocks noGrp="1"/>
          </p:cNvSpPr>
          <p:nvPr>
            <p:ph sz="quarter" idx="1"/>
          </p:nvPr>
        </p:nvSpPr>
        <p:spPr/>
        <p:txBody>
          <a:bodyPr/>
          <a:lstStyle/>
          <a:p>
            <a:pPr>
              <a:buNone/>
            </a:pPr>
            <a:r>
              <a:rPr lang="en-US" sz="3000" dirty="0" smtClean="0"/>
              <a:t>Thomson Reuters (formerly ISI) has one, huge database, Web of Science, that…</a:t>
            </a:r>
          </a:p>
          <a:p>
            <a:pPr lvl="1"/>
            <a:r>
              <a:rPr lang="en-US" sz="2600" b="1" dirty="0" smtClean="0"/>
              <a:t>Indexes selected journals  </a:t>
            </a:r>
            <a:r>
              <a:rPr lang="en-US" sz="2600" dirty="0" smtClean="0"/>
              <a:t/>
            </a:r>
            <a:br>
              <a:rPr lang="en-US" sz="2600" dirty="0" smtClean="0"/>
            </a:br>
            <a:r>
              <a:rPr lang="en-US" sz="2600" dirty="0" smtClean="0"/>
              <a:t>&gt; 8,000 science; &gt; 3,000 social science journals; </a:t>
            </a:r>
            <a:br>
              <a:rPr lang="en-US" sz="2600" dirty="0" smtClean="0"/>
            </a:br>
            <a:r>
              <a:rPr lang="en-US" sz="2600" dirty="0" smtClean="0"/>
              <a:t>&gt; 1,800 Arts &amp; Humanities </a:t>
            </a:r>
          </a:p>
          <a:p>
            <a:pPr lvl="1"/>
            <a:r>
              <a:rPr lang="en-US" sz="2600" b="1" dirty="0" smtClean="0"/>
              <a:t>Tracks “cited references” and “times cited”</a:t>
            </a:r>
          </a:p>
          <a:p>
            <a:pPr marL="320040" lvl="1" indent="0" algn="r">
              <a:buNone/>
            </a:pPr>
            <a:r>
              <a:rPr lang="en-US" sz="2600" b="1" dirty="0" smtClean="0"/>
              <a:t>  </a:t>
            </a:r>
            <a:r>
              <a:rPr lang="ar-DZ" sz="2600" b="1" dirty="0" smtClean="0"/>
              <a:t> </a:t>
            </a:r>
            <a:r>
              <a:rPr lang="ar-DZ" sz="2600" b="1" dirty="0" err="1" smtClean="0">
                <a:solidFill>
                  <a:srgbClr val="C00000"/>
                </a:solidFill>
              </a:rPr>
              <a:t>تومسن</a:t>
            </a:r>
            <a:r>
              <a:rPr lang="ar-DZ" sz="2600" b="1" dirty="0" smtClean="0">
                <a:solidFill>
                  <a:srgbClr val="C00000"/>
                </a:solidFill>
              </a:rPr>
              <a:t> </a:t>
            </a:r>
            <a:r>
              <a:rPr lang="ar-DZ" sz="2600" b="1" dirty="0" err="1" smtClean="0">
                <a:solidFill>
                  <a:srgbClr val="C00000"/>
                </a:solidFill>
              </a:rPr>
              <a:t>روترس</a:t>
            </a:r>
            <a:r>
              <a:rPr lang="ar-DZ" sz="2600" b="1" dirty="0" smtClean="0">
                <a:solidFill>
                  <a:srgbClr val="C00000"/>
                </a:solidFill>
              </a:rPr>
              <a:t> لديه اضخم قاعدة بيانات و شبكة علوم </a:t>
            </a:r>
          </a:p>
          <a:p>
            <a:pPr marL="320040" lvl="1" indent="0" algn="r">
              <a:buNone/>
            </a:pPr>
            <a:r>
              <a:rPr lang="ar-DZ" sz="2600" b="1" dirty="0" smtClean="0">
                <a:solidFill>
                  <a:srgbClr val="C00000"/>
                </a:solidFill>
              </a:rPr>
              <a:t>مجلات المؤشرات المختارة </a:t>
            </a:r>
            <a:endParaRPr lang="en-US" sz="2600" b="1" dirty="0" smtClean="0">
              <a:solidFill>
                <a:srgbClr val="C00000"/>
              </a:solidFill>
            </a:endParaRPr>
          </a:p>
        </p:txBody>
      </p:sp>
      <p:sp>
        <p:nvSpPr>
          <p:cNvPr id="3" name="مربع نص 2"/>
          <p:cNvSpPr txBox="1"/>
          <p:nvPr/>
        </p:nvSpPr>
        <p:spPr>
          <a:xfrm>
            <a:off x="755576" y="764704"/>
            <a:ext cx="6768752" cy="523220"/>
          </a:xfrm>
          <a:prstGeom prst="rect">
            <a:avLst/>
          </a:prstGeom>
          <a:noFill/>
        </p:spPr>
        <p:txBody>
          <a:bodyPr wrap="square" rtlCol="1">
            <a:spAutoFit/>
          </a:bodyPr>
          <a:lstStyle/>
          <a:p>
            <a:pPr algn="r"/>
            <a:r>
              <a:rPr lang="ar-DZ" sz="2800" b="1" dirty="0" smtClean="0">
                <a:solidFill>
                  <a:srgbClr val="FF0000"/>
                </a:solidFill>
              </a:rPr>
              <a:t>شبكة العلوم </a:t>
            </a:r>
            <a:endParaRPr lang="ar-SA" sz="2800" b="1"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do we find Impact Factors?</a:t>
            </a:r>
            <a:r>
              <a:rPr lang="ar-DZ" dirty="0" smtClean="0"/>
              <a:t/>
            </a:r>
            <a:br>
              <a:rPr lang="ar-DZ" dirty="0" smtClean="0"/>
            </a:br>
            <a:r>
              <a:rPr lang="ar-DZ" b="0" dirty="0" err="1" smtClean="0">
                <a:solidFill>
                  <a:srgbClr val="FF0000"/>
                </a:solidFill>
              </a:rPr>
              <a:t>اين</a:t>
            </a:r>
            <a:r>
              <a:rPr lang="ar-DZ" b="0" dirty="0" smtClean="0">
                <a:solidFill>
                  <a:srgbClr val="FF0000"/>
                </a:solidFill>
              </a:rPr>
              <a:t> نجد عامل </a:t>
            </a:r>
            <a:r>
              <a:rPr lang="ar-DZ" b="0" dirty="0" err="1" smtClean="0">
                <a:solidFill>
                  <a:srgbClr val="FF0000"/>
                </a:solidFill>
              </a:rPr>
              <a:t>التاثير</a:t>
            </a:r>
            <a:r>
              <a:rPr lang="ar-DZ" b="0" dirty="0" smtClean="0">
                <a:solidFill>
                  <a:srgbClr val="FF0000"/>
                </a:solidFill>
              </a:rPr>
              <a:t>                                </a:t>
            </a:r>
            <a:endParaRPr lang="en-US" b="0"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12</a:t>
            </a:fld>
            <a:endParaRPr lang="en-US"/>
          </a:p>
        </p:txBody>
      </p:sp>
      <p:sp>
        <p:nvSpPr>
          <p:cNvPr id="5" name="Content Placeholder 4"/>
          <p:cNvSpPr>
            <a:spLocks noGrp="1"/>
          </p:cNvSpPr>
          <p:nvPr>
            <p:ph sz="quarter" idx="1"/>
          </p:nvPr>
        </p:nvSpPr>
        <p:spPr/>
        <p:txBody>
          <a:bodyPr>
            <a:normAutofit/>
          </a:bodyPr>
          <a:lstStyle/>
          <a:p>
            <a:r>
              <a:rPr lang="en-US" sz="2800" dirty="0" smtClean="0"/>
              <a:t>Impact factors are listed in </a:t>
            </a:r>
            <a:r>
              <a:rPr lang="en-US" sz="2800" i="1" dirty="0" smtClean="0"/>
              <a:t>Journal Citation Reports JCR)</a:t>
            </a:r>
            <a:endParaRPr lang="en-US" sz="1600" i="1" dirty="0" smtClean="0"/>
          </a:p>
          <a:p>
            <a:pPr lvl="1"/>
            <a:r>
              <a:rPr lang="en-US" sz="2600" dirty="0" smtClean="0"/>
              <a:t>You can easily get to the </a:t>
            </a:r>
            <a:r>
              <a:rPr lang="en-US" sz="2600" i="1" dirty="0" smtClean="0"/>
              <a:t>JCR</a:t>
            </a:r>
            <a:r>
              <a:rPr lang="en-US" sz="2600" dirty="0" smtClean="0"/>
              <a:t> from the </a:t>
            </a:r>
            <a:r>
              <a:rPr lang="en-US" sz="2600" b="1" i="1" dirty="0" smtClean="0"/>
              <a:t>Web of Science.</a:t>
            </a:r>
            <a:endParaRPr lang="en-US" sz="2600" dirty="0" smtClean="0"/>
          </a:p>
          <a:p>
            <a:pPr lvl="1"/>
            <a:r>
              <a:rPr lang="en-US" sz="2600" dirty="0" smtClean="0"/>
              <a:t>Check ISI Web of Knowledge with a new session if necessary at </a:t>
            </a:r>
            <a:r>
              <a:rPr lang="en-US" sz="2600" dirty="0" smtClean="0">
                <a:hlinkClick r:id="rId2"/>
              </a:rPr>
              <a:t>http://www.webofknowledge.com/</a:t>
            </a:r>
            <a:r>
              <a:rPr lang="en-US" sz="2600" dirty="0" smtClean="0"/>
              <a:t> to get the up-to-date impact factor scores of 20010/2011 journal ranking performance. </a:t>
            </a:r>
            <a:r>
              <a:rPr lang="en-US" sz="2600" b="1" i="1" dirty="0" smtClean="0"/>
              <a:t>(Requires Subscription)</a:t>
            </a:r>
          </a:p>
          <a:p>
            <a:pPr lvl="1"/>
            <a:r>
              <a:rPr lang="en-US" sz="2600" dirty="0" smtClean="0"/>
              <a:t>Both the </a:t>
            </a:r>
            <a:r>
              <a:rPr lang="en-US" sz="2600" i="1" dirty="0" smtClean="0"/>
              <a:t>Web of Science </a:t>
            </a:r>
            <a:r>
              <a:rPr lang="en-US" sz="2600" dirty="0" smtClean="0"/>
              <a:t>and the </a:t>
            </a:r>
            <a:r>
              <a:rPr lang="en-US" sz="2600" i="1" dirty="0" smtClean="0"/>
              <a:t>JCR</a:t>
            </a:r>
            <a:r>
              <a:rPr lang="en-US" sz="2600" dirty="0" smtClean="0"/>
              <a:t> are based on the same database of journal citations and cited references.  Use Web of Science for article-level information; JCR for journal-level information.</a:t>
            </a:r>
          </a:p>
        </p:txBody>
      </p:sp>
      <p:sp>
        <p:nvSpPr>
          <p:cNvPr id="6" name="مربع نص 5"/>
          <p:cNvSpPr txBox="1"/>
          <p:nvPr/>
        </p:nvSpPr>
        <p:spPr>
          <a:xfrm>
            <a:off x="4572000" y="5301208"/>
            <a:ext cx="3600400" cy="369332"/>
          </a:xfrm>
          <a:prstGeom prst="rect">
            <a:avLst/>
          </a:prstGeom>
          <a:noFill/>
        </p:spPr>
        <p:txBody>
          <a:bodyPr wrap="square" rtlCol="1">
            <a:spAutoFit/>
          </a:bodyPr>
          <a:lstStyle/>
          <a:p>
            <a:pPr algn="r"/>
            <a:r>
              <a:rPr lang="ar-DZ" b="1" dirty="0" smtClean="0">
                <a:solidFill>
                  <a:srgbClr val="FF0000"/>
                </a:solidFill>
              </a:rPr>
              <a:t>عوامل التأثير مدرجة في تقارير مجلة الاقتباس </a:t>
            </a:r>
            <a:endParaRPr lang="ar-SA" b="1"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Citation Report</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13</a:t>
            </a:fld>
            <a:endParaRPr lang="en-US"/>
          </a:p>
        </p:txBody>
      </p:sp>
      <p:sp>
        <p:nvSpPr>
          <p:cNvPr id="5" name="Content Placeholder 4"/>
          <p:cNvSpPr>
            <a:spLocks noGrp="1"/>
          </p:cNvSpPr>
          <p:nvPr>
            <p:ph sz="quarter" idx="1"/>
          </p:nvPr>
        </p:nvSpPr>
        <p:spPr/>
        <p:txBody>
          <a:bodyPr/>
          <a:lstStyle/>
          <a:p>
            <a:r>
              <a:rPr lang="en-US" b="1" i="1" dirty="0" smtClean="0"/>
              <a:t>Journal Citation Reports</a:t>
            </a:r>
            <a:r>
              <a:rPr lang="en-US" dirty="0" smtClean="0"/>
              <a:t> (</a:t>
            </a:r>
            <a:r>
              <a:rPr lang="en-US" b="1" i="1" dirty="0" smtClean="0"/>
              <a:t>JCR</a:t>
            </a:r>
            <a:r>
              <a:rPr lang="en-US" dirty="0" smtClean="0"/>
              <a:t>) is an annual publication by the Healthcare &amp; Science division of </a:t>
            </a:r>
            <a:r>
              <a:rPr lang="en-US" b="1" i="1" dirty="0" smtClean="0"/>
              <a:t>Thomson Reuters</a:t>
            </a:r>
            <a:r>
              <a:rPr lang="en-US" dirty="0" smtClean="0"/>
              <a:t>. It has been integrated with the </a:t>
            </a:r>
            <a:r>
              <a:rPr lang="en-US" b="1" i="1" dirty="0" smtClean="0"/>
              <a:t>Web of Knowledge</a:t>
            </a:r>
            <a:r>
              <a:rPr lang="en-US" dirty="0" smtClean="0"/>
              <a:t>, by Thomson Reuters, and is accessed from the </a:t>
            </a:r>
            <a:r>
              <a:rPr lang="en-US" b="1" i="1" dirty="0" smtClean="0"/>
              <a:t>Web of Science </a:t>
            </a:r>
            <a:r>
              <a:rPr lang="en-US" dirty="0" smtClean="0"/>
              <a:t>to JCR Web. </a:t>
            </a:r>
          </a:p>
          <a:p>
            <a:r>
              <a:rPr lang="en-US" dirty="0" smtClean="0"/>
              <a:t>It provides information about academic journals in the sciences and social sciences, including impact factors. It was originally published as a part of Science Citation Index, and is compiled from the citation data found there.</a:t>
            </a:r>
          </a:p>
          <a:p>
            <a:r>
              <a:rPr lang="en-US" dirty="0" smtClean="0">
                <a:hlinkClick r:id="rId2" action="ppaction://hlinkfile"/>
              </a:rPr>
              <a:t>Journal Citation Report </a:t>
            </a:r>
            <a:r>
              <a:rPr lang="en-US" dirty="0" smtClean="0"/>
              <a:t> (Example)</a:t>
            </a:r>
          </a:p>
          <a:p>
            <a:endParaRPr lang="en-US" dirty="0"/>
          </a:p>
        </p:txBody>
      </p:sp>
      <p:sp>
        <p:nvSpPr>
          <p:cNvPr id="3" name="مربع نص 2"/>
          <p:cNvSpPr txBox="1"/>
          <p:nvPr/>
        </p:nvSpPr>
        <p:spPr>
          <a:xfrm>
            <a:off x="5868144" y="836712"/>
            <a:ext cx="2520280" cy="461665"/>
          </a:xfrm>
          <a:prstGeom prst="rect">
            <a:avLst/>
          </a:prstGeom>
          <a:noFill/>
        </p:spPr>
        <p:txBody>
          <a:bodyPr wrap="square" rtlCol="1">
            <a:spAutoFit/>
          </a:bodyPr>
          <a:lstStyle/>
          <a:p>
            <a:pPr algn="r"/>
            <a:r>
              <a:rPr lang="ar-DZ" sz="2400" b="1" dirty="0" smtClean="0">
                <a:solidFill>
                  <a:srgbClr val="FF0000"/>
                </a:solidFill>
              </a:rPr>
              <a:t>تقرير مجلة الاقتباس</a:t>
            </a:r>
            <a:endParaRPr lang="ar-SA" sz="2400" b="1" dirty="0">
              <a:solidFill>
                <a:srgbClr val="FF0000"/>
              </a:solidFill>
            </a:endParaRPr>
          </a:p>
        </p:txBody>
      </p:sp>
      <p:sp>
        <p:nvSpPr>
          <p:cNvPr id="6" name="مربع نص 5"/>
          <p:cNvSpPr txBox="1"/>
          <p:nvPr/>
        </p:nvSpPr>
        <p:spPr>
          <a:xfrm>
            <a:off x="2930106" y="5518973"/>
            <a:ext cx="5184576" cy="646331"/>
          </a:xfrm>
          <a:prstGeom prst="rect">
            <a:avLst/>
          </a:prstGeom>
          <a:noFill/>
        </p:spPr>
        <p:txBody>
          <a:bodyPr wrap="square" rtlCol="1">
            <a:spAutoFit/>
          </a:bodyPr>
          <a:lstStyle/>
          <a:p>
            <a:pPr algn="r"/>
            <a:r>
              <a:rPr lang="ar-DZ" b="1" dirty="0" err="1" smtClean="0">
                <a:solidFill>
                  <a:srgbClr val="FF0000"/>
                </a:solidFill>
              </a:rPr>
              <a:t>تقا</a:t>
            </a:r>
            <a:r>
              <a:rPr lang="ar-SA" b="1" dirty="0" err="1" smtClean="0">
                <a:solidFill>
                  <a:srgbClr val="FF0000"/>
                </a:solidFill>
              </a:rPr>
              <a:t>رير</a:t>
            </a:r>
            <a:r>
              <a:rPr lang="ar-SA" b="1" dirty="0" smtClean="0">
                <a:solidFill>
                  <a:srgbClr val="FF0000"/>
                </a:solidFill>
              </a:rPr>
              <a:t> مجلة </a:t>
            </a:r>
            <a:r>
              <a:rPr lang="ar-SA" b="1" dirty="0">
                <a:solidFill>
                  <a:srgbClr val="FF0000"/>
                </a:solidFill>
              </a:rPr>
              <a:t>الاقتباس </a:t>
            </a:r>
            <a:r>
              <a:rPr lang="ar-SA" b="1" dirty="0" smtClean="0">
                <a:solidFill>
                  <a:srgbClr val="FF0000"/>
                </a:solidFill>
              </a:rPr>
              <a:t>هو </a:t>
            </a:r>
            <a:r>
              <a:rPr lang="ar-SA" b="1" dirty="0">
                <a:solidFill>
                  <a:srgbClr val="FF0000"/>
                </a:solidFill>
              </a:rPr>
              <a:t>منشور سنوي من قبل قسم العناية الصحية والعلوم في تومسون رويترز</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Calculation of Impact Factor</a:t>
            </a:r>
            <a:r>
              <a:rPr lang="ar-DZ" dirty="0" smtClean="0"/>
              <a:t/>
            </a:r>
            <a:br>
              <a:rPr lang="ar-DZ" dirty="0" smtClean="0"/>
            </a:br>
            <a:r>
              <a:rPr lang="ar-DZ" b="0" dirty="0" smtClean="0">
                <a:solidFill>
                  <a:srgbClr val="FF0000"/>
                </a:solidFill>
              </a:rPr>
              <a:t>حساب عامل </a:t>
            </a:r>
            <a:r>
              <a:rPr lang="ar-DZ" b="0" dirty="0" err="1" smtClean="0">
                <a:solidFill>
                  <a:srgbClr val="FF0000"/>
                </a:solidFill>
              </a:rPr>
              <a:t>التاثير</a:t>
            </a:r>
            <a:r>
              <a:rPr lang="ar-DZ" b="0" dirty="0" smtClean="0">
                <a:solidFill>
                  <a:srgbClr val="FF0000"/>
                </a:solidFill>
              </a:rPr>
              <a:t>    </a:t>
            </a:r>
            <a:r>
              <a:rPr lang="ar-DZ" dirty="0" smtClean="0"/>
              <a:t>                               </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14</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descr="https://wiki.oulu.fi/download/attachments/9012812/if_laskukuvana._pieni_1png.png?version=1&amp;modificationDate=1287662212000"/>
          <p:cNvPicPr/>
          <p:nvPr/>
        </p:nvPicPr>
        <p:blipFill>
          <a:blip r:embed="rId2" cstate="print"/>
          <a:srcRect/>
          <a:stretch>
            <a:fillRect/>
          </a:stretch>
        </p:blipFill>
        <p:spPr bwMode="auto">
          <a:xfrm>
            <a:off x="2000250" y="1604962"/>
            <a:ext cx="5467350" cy="3957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74638"/>
            <a:ext cx="8258204" cy="1143000"/>
          </a:xfrm>
        </p:spPr>
        <p:txBody>
          <a:bodyPr>
            <a:normAutofit fontScale="90000"/>
          </a:bodyPr>
          <a:lstStyle/>
          <a:p>
            <a:r>
              <a:rPr lang="en-US" dirty="0" smtClean="0"/>
              <a:t>Calculation of Impact Factor</a:t>
            </a:r>
            <a:r>
              <a:rPr lang="ar-DZ" dirty="0" smtClean="0"/>
              <a:t> </a:t>
            </a:r>
            <a:r>
              <a:rPr lang="ar-DZ" b="0" dirty="0" smtClean="0">
                <a:solidFill>
                  <a:srgbClr val="FF0000"/>
                </a:solidFill>
              </a:rPr>
              <a:t>حساب عامل </a:t>
            </a:r>
            <a:r>
              <a:rPr lang="ar-DZ" b="0" dirty="0" err="1" smtClean="0">
                <a:solidFill>
                  <a:srgbClr val="FF0000"/>
                </a:solidFill>
              </a:rPr>
              <a:t>التاثير</a:t>
            </a:r>
            <a:r>
              <a:rPr lang="ar-DZ" b="0" dirty="0" smtClean="0">
                <a:solidFill>
                  <a:srgbClr val="FF0000"/>
                </a:solidFill>
              </a:rPr>
              <a:t> </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15</a:t>
            </a:fld>
            <a:endParaRPr lang="en-US"/>
          </a:p>
        </p:txBody>
      </p:sp>
      <p:sp>
        <p:nvSpPr>
          <p:cNvPr id="5" name="Content Placeholder 4"/>
          <p:cNvSpPr>
            <a:spLocks noGrp="1"/>
          </p:cNvSpPr>
          <p:nvPr>
            <p:ph sz="quarter" idx="1"/>
          </p:nvPr>
        </p:nvSpPr>
        <p:spPr/>
        <p:txBody>
          <a:bodyPr>
            <a:normAutofit fontScale="92500" lnSpcReduction="10000"/>
          </a:bodyPr>
          <a:lstStyle/>
          <a:p>
            <a:r>
              <a:rPr lang="en-US" dirty="0" smtClean="0"/>
              <a:t>In a given year, the impact factor of a journal is the average number of citations received per paper published in that journal during the two preceding years.</a:t>
            </a:r>
          </a:p>
          <a:p>
            <a:r>
              <a:rPr lang="en-US" i="1" dirty="0" smtClean="0"/>
              <a:t>Calculation</a:t>
            </a:r>
          </a:p>
          <a:p>
            <a:pPr lvl="1"/>
            <a:r>
              <a:rPr lang="en-US" i="1" dirty="0" smtClean="0"/>
              <a:t>A</a:t>
            </a:r>
            <a:r>
              <a:rPr lang="en-US" dirty="0" smtClean="0"/>
              <a:t> = the number of times articles published in 2009 and 2010 were cited by indexed journals during 2011.</a:t>
            </a:r>
          </a:p>
          <a:p>
            <a:pPr lvl="1"/>
            <a:r>
              <a:rPr lang="en-US" i="1" dirty="0" smtClean="0"/>
              <a:t>B</a:t>
            </a:r>
            <a:r>
              <a:rPr lang="en-US" dirty="0" smtClean="0"/>
              <a:t> = the total number of "citable items" published by that journal in 2009 and 2010. ("Citable items" are usually articles, reviews, proceedings, or notes; not editorials or Letters-to-the-Editor.)</a:t>
            </a:r>
          </a:p>
          <a:p>
            <a:pPr lvl="1"/>
            <a:r>
              <a:rPr lang="en-US" dirty="0" smtClean="0"/>
              <a:t>2011 impact factor = </a:t>
            </a:r>
            <a:r>
              <a:rPr lang="en-US" i="1" dirty="0" smtClean="0"/>
              <a:t>A</a:t>
            </a:r>
            <a:r>
              <a:rPr lang="en-US" dirty="0" smtClean="0"/>
              <a:t>/</a:t>
            </a:r>
            <a:r>
              <a:rPr lang="en-US" i="1" dirty="0" smtClean="0"/>
              <a:t>B</a:t>
            </a:r>
            <a:r>
              <a:rPr lang="en-US" dirty="0" smtClean="0"/>
              <a:t>.</a:t>
            </a:r>
          </a:p>
          <a:p>
            <a:pPr lvl="1"/>
            <a:r>
              <a:rPr lang="en-US" dirty="0" smtClean="0"/>
              <a:t>(Note that 2011 impact factors are actually published in 2012; they cannot be calculated until all of the 2011 publications have been processed by the indexing agency.)</a:t>
            </a:r>
          </a:p>
          <a:p>
            <a:endParaRPr lang="en-US" dirty="0"/>
          </a:p>
        </p:txBody>
      </p:sp>
      <p:sp>
        <p:nvSpPr>
          <p:cNvPr id="3" name="مربع نص 2"/>
          <p:cNvSpPr txBox="1"/>
          <p:nvPr/>
        </p:nvSpPr>
        <p:spPr>
          <a:xfrm>
            <a:off x="1619672" y="5877272"/>
            <a:ext cx="5904656" cy="707886"/>
          </a:xfrm>
          <a:prstGeom prst="rect">
            <a:avLst/>
          </a:prstGeom>
          <a:noFill/>
        </p:spPr>
        <p:txBody>
          <a:bodyPr wrap="square" rtlCol="1">
            <a:spAutoFit/>
          </a:bodyPr>
          <a:lstStyle/>
          <a:p>
            <a:pPr algn="r"/>
            <a:r>
              <a:rPr lang="ar-SA" sz="2000" b="1" dirty="0">
                <a:solidFill>
                  <a:srgbClr val="FF0000"/>
                </a:solidFill>
              </a:rPr>
              <a:t>في سنة معينة، عامل التأثير من مجلة هو متوسط عدد </a:t>
            </a:r>
            <a:r>
              <a:rPr lang="ar-SA" sz="2000" b="1" dirty="0" err="1">
                <a:solidFill>
                  <a:srgbClr val="FF0000"/>
                </a:solidFill>
              </a:rPr>
              <a:t>الاستشهادات</a:t>
            </a:r>
            <a:r>
              <a:rPr lang="ar-SA" sz="2000" b="1" dirty="0">
                <a:solidFill>
                  <a:srgbClr val="FF0000"/>
                </a:solidFill>
              </a:rPr>
              <a:t> الواردة في ورقة نشرت في مجلة </a:t>
            </a:r>
            <a:r>
              <a:rPr lang="ar-SA" sz="2000" b="1" dirty="0" smtClean="0">
                <a:solidFill>
                  <a:srgbClr val="FF0000"/>
                </a:solidFill>
              </a:rPr>
              <a:t> </a:t>
            </a:r>
            <a:r>
              <a:rPr lang="ar-SA" sz="2000" b="1" dirty="0">
                <a:solidFill>
                  <a:srgbClr val="FF0000"/>
                </a:solidFill>
              </a:rPr>
              <a:t>خلال </a:t>
            </a:r>
            <a:r>
              <a:rPr lang="ar-SA" sz="2000" b="1" dirty="0" smtClean="0">
                <a:solidFill>
                  <a:srgbClr val="FF0000"/>
                </a:solidFill>
              </a:rPr>
              <a:t>السن</a:t>
            </a:r>
            <a:r>
              <a:rPr lang="ar-DZ" sz="2000" b="1" dirty="0" smtClean="0">
                <a:solidFill>
                  <a:srgbClr val="FF0000"/>
                </a:solidFill>
              </a:rPr>
              <a:t>تين السابقتين</a:t>
            </a:r>
            <a:r>
              <a:rPr lang="ar-SA" sz="2000" b="1" dirty="0" smtClean="0">
                <a:solidFill>
                  <a:srgbClr val="FF0000"/>
                </a:solidFill>
              </a:rPr>
              <a:t>.</a:t>
            </a:r>
            <a:endParaRPr lang="ar-SA" sz="2000" b="1" dirty="0">
              <a:solidFill>
                <a:srgbClr val="FF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Criticism of Impact Factor</a:t>
            </a:r>
            <a:r>
              <a:rPr lang="ar-DZ" b="0" dirty="0" smtClean="0">
                <a:solidFill>
                  <a:srgbClr val="FF0000"/>
                </a:solidFill>
              </a:rPr>
              <a:t>نقد عامل </a:t>
            </a:r>
            <a:r>
              <a:rPr lang="ar-DZ" b="0" dirty="0" err="1" smtClean="0">
                <a:solidFill>
                  <a:srgbClr val="FF0000"/>
                </a:solidFill>
              </a:rPr>
              <a:t>التاثير</a:t>
            </a:r>
            <a:r>
              <a:rPr lang="ar-DZ" b="0" dirty="0" smtClean="0">
                <a:solidFill>
                  <a:srgbClr val="FF0000"/>
                </a:solidFill>
              </a:rPr>
              <a:t>  </a:t>
            </a:r>
            <a:endParaRPr lang="en-US" b="0"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16</a:t>
            </a:fld>
            <a:endParaRPr lang="en-US"/>
          </a:p>
        </p:txBody>
      </p:sp>
      <p:sp>
        <p:nvSpPr>
          <p:cNvPr id="5" name="Content Placeholder 4"/>
          <p:cNvSpPr>
            <a:spLocks noGrp="1"/>
          </p:cNvSpPr>
          <p:nvPr>
            <p:ph sz="quarter" idx="1"/>
          </p:nvPr>
        </p:nvSpPr>
        <p:spPr/>
        <p:txBody>
          <a:bodyPr>
            <a:normAutofit/>
          </a:bodyPr>
          <a:lstStyle/>
          <a:p>
            <a:r>
              <a:rPr lang="en-US" sz="2400" dirty="0" smtClean="0"/>
              <a:t>Only a limited subset of journals is indexed by ISI</a:t>
            </a:r>
          </a:p>
          <a:p>
            <a:pPr lvl="1"/>
            <a:r>
              <a:rPr lang="en-US" dirty="0" smtClean="0"/>
              <a:t>Only uses the articles cited by the ~13,000 “ISI journals”  </a:t>
            </a:r>
          </a:p>
          <a:p>
            <a:pPr lvl="1"/>
            <a:r>
              <a:rPr lang="en-US" dirty="0" smtClean="0"/>
              <a:t>Some disciplines are especially poorly covered</a:t>
            </a:r>
          </a:p>
          <a:p>
            <a:r>
              <a:rPr lang="en-US" sz="2400" dirty="0" smtClean="0"/>
              <a:t>Biased toward English-language journals</a:t>
            </a:r>
          </a:p>
          <a:p>
            <a:pPr lvl="1"/>
            <a:r>
              <a:rPr lang="en-US" dirty="0" smtClean="0"/>
              <a:t>ISI has recently added several hundred non-English journals</a:t>
            </a:r>
          </a:p>
          <a:p>
            <a:r>
              <a:rPr lang="en-US" sz="2400" dirty="0" smtClean="0"/>
              <a:t>Short (two year) snapshot of journal </a:t>
            </a:r>
          </a:p>
          <a:p>
            <a:pPr lvl="1"/>
            <a:r>
              <a:rPr lang="en-US" dirty="0" smtClean="0"/>
              <a:t>Some disciplines use older material more or take time to cite new research</a:t>
            </a:r>
          </a:p>
          <a:p>
            <a:pPr lvl="1"/>
            <a:r>
              <a:rPr lang="en-US" i="1" dirty="0" smtClean="0"/>
              <a:t>JCR</a:t>
            </a:r>
            <a:r>
              <a:rPr lang="en-US" dirty="0" smtClean="0"/>
              <a:t> now also includes the 5-year data</a:t>
            </a:r>
          </a:p>
          <a:p>
            <a:r>
              <a:rPr lang="en-US" sz="2400" dirty="0" smtClean="0"/>
              <a:t>Is an average; not all articles are equally well-cited</a:t>
            </a:r>
          </a:p>
        </p:txBody>
      </p:sp>
      <p:sp>
        <p:nvSpPr>
          <p:cNvPr id="3" name="مربع نص 2"/>
          <p:cNvSpPr txBox="1"/>
          <p:nvPr/>
        </p:nvSpPr>
        <p:spPr>
          <a:xfrm>
            <a:off x="5929322" y="2571744"/>
            <a:ext cx="2980828" cy="707886"/>
          </a:xfrm>
          <a:prstGeom prst="rect">
            <a:avLst/>
          </a:prstGeom>
          <a:noFill/>
        </p:spPr>
        <p:txBody>
          <a:bodyPr wrap="square" rtlCol="1">
            <a:spAutoFit/>
          </a:bodyPr>
          <a:lstStyle/>
          <a:p>
            <a:pPr algn="r"/>
            <a:r>
              <a:rPr lang="ar-DZ" sz="2000" b="1" dirty="0" smtClean="0">
                <a:solidFill>
                  <a:srgbClr val="C00000"/>
                </a:solidFill>
              </a:rPr>
              <a:t>بعض المجلات فقط يتم ذكرها ف</a:t>
            </a:r>
            <a:r>
              <a:rPr lang="ar-DZ" sz="2000" b="1" dirty="0" smtClean="0">
                <a:solidFill>
                  <a:srgbClr val="C00000"/>
                </a:solidFill>
              </a:rPr>
              <a:t>ي</a:t>
            </a:r>
          </a:p>
          <a:p>
            <a:pPr algn="r"/>
            <a:r>
              <a:rPr lang="fr-FR" sz="2000" b="1" dirty="0" smtClean="0">
                <a:solidFill>
                  <a:srgbClr val="C00000"/>
                </a:solidFill>
              </a:rPr>
              <a:t>ISI</a:t>
            </a:r>
            <a:r>
              <a:rPr lang="fr-FR" sz="2000" b="1" dirty="0" smtClean="0">
                <a:solidFill>
                  <a:srgbClr val="FF0000"/>
                </a:solidFill>
              </a:rPr>
              <a:t> </a:t>
            </a:r>
            <a:endParaRPr lang="ar-SA" sz="2000" b="1" dirty="0">
              <a:solidFill>
                <a:srgbClr val="FF0000"/>
              </a:solidFill>
            </a:endParaRPr>
          </a:p>
        </p:txBody>
      </p:sp>
      <p:sp>
        <p:nvSpPr>
          <p:cNvPr id="6" name="مربع نص 2"/>
          <p:cNvSpPr txBox="1"/>
          <p:nvPr/>
        </p:nvSpPr>
        <p:spPr>
          <a:xfrm>
            <a:off x="5786446" y="3500438"/>
            <a:ext cx="2980828" cy="707886"/>
          </a:xfrm>
          <a:prstGeom prst="rect">
            <a:avLst/>
          </a:prstGeom>
          <a:noFill/>
        </p:spPr>
        <p:txBody>
          <a:bodyPr wrap="square" rtlCol="1">
            <a:spAutoFit/>
          </a:bodyPr>
          <a:lstStyle/>
          <a:p>
            <a:pPr algn="r"/>
            <a:r>
              <a:rPr lang="ar-DZ" sz="2000" b="1" dirty="0" smtClean="0">
                <a:solidFill>
                  <a:srgbClr val="C00000"/>
                </a:solidFill>
              </a:rPr>
              <a:t>تميل </a:t>
            </a:r>
            <a:r>
              <a:rPr lang="ar-DZ" sz="2000" b="1" dirty="0" err="1" smtClean="0">
                <a:solidFill>
                  <a:srgbClr val="C00000"/>
                </a:solidFill>
              </a:rPr>
              <a:t>الى</a:t>
            </a:r>
            <a:r>
              <a:rPr lang="ar-DZ" sz="2000" b="1" dirty="0" smtClean="0">
                <a:solidFill>
                  <a:srgbClr val="C00000"/>
                </a:solidFill>
              </a:rPr>
              <a:t> اللغة الانجليزية</a:t>
            </a:r>
          </a:p>
          <a:p>
            <a:pPr algn="r"/>
            <a:r>
              <a:rPr lang="fr-FR" sz="2000" b="1" dirty="0" smtClean="0">
                <a:solidFill>
                  <a:srgbClr val="FF0000"/>
                </a:solidFill>
              </a:rPr>
              <a:t> </a:t>
            </a:r>
            <a:endParaRPr lang="ar-SA" sz="2000" b="1" dirty="0">
              <a:solidFill>
                <a:srgbClr val="FF0000"/>
              </a:solidFill>
            </a:endParaRPr>
          </a:p>
        </p:txBody>
      </p:sp>
      <p:sp>
        <p:nvSpPr>
          <p:cNvPr id="7" name="مربع نص 2"/>
          <p:cNvSpPr txBox="1"/>
          <p:nvPr/>
        </p:nvSpPr>
        <p:spPr>
          <a:xfrm>
            <a:off x="5929322" y="4500570"/>
            <a:ext cx="2980828" cy="707886"/>
          </a:xfrm>
          <a:prstGeom prst="rect">
            <a:avLst/>
          </a:prstGeom>
          <a:noFill/>
        </p:spPr>
        <p:txBody>
          <a:bodyPr wrap="square" rtlCol="1">
            <a:spAutoFit/>
          </a:bodyPr>
          <a:lstStyle/>
          <a:p>
            <a:pPr algn="r"/>
            <a:r>
              <a:rPr lang="ar-DZ" sz="2000" b="1" dirty="0" smtClean="0">
                <a:solidFill>
                  <a:srgbClr val="C00000"/>
                </a:solidFill>
              </a:rPr>
              <a:t>الزمن .......</a:t>
            </a:r>
          </a:p>
          <a:p>
            <a:pPr algn="r"/>
            <a:r>
              <a:rPr lang="fr-FR" sz="2000" b="1" dirty="0" smtClean="0">
                <a:solidFill>
                  <a:srgbClr val="FF0000"/>
                </a:solidFill>
              </a:rPr>
              <a:t> </a:t>
            </a:r>
            <a:endParaRPr lang="ar-SA" sz="2000" b="1"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Criticism of Impact Factor</a:t>
            </a:r>
            <a:r>
              <a:rPr lang="ar-DZ" b="0" dirty="0" smtClean="0">
                <a:solidFill>
                  <a:srgbClr val="FF0000"/>
                </a:solidFill>
              </a:rPr>
              <a:t> نقد عامل </a:t>
            </a:r>
            <a:r>
              <a:rPr lang="ar-DZ" b="0" dirty="0" err="1" smtClean="0">
                <a:solidFill>
                  <a:srgbClr val="FF0000"/>
                </a:solidFill>
              </a:rPr>
              <a:t>التاثير</a:t>
            </a:r>
            <a:r>
              <a:rPr lang="ar-DZ" b="0" dirty="0" smtClean="0">
                <a:solidFill>
                  <a:srgbClr val="FF0000"/>
                </a:solidFill>
              </a:rPr>
              <a:t> </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17</a:t>
            </a:fld>
            <a:endParaRPr lang="en-US"/>
          </a:p>
        </p:txBody>
      </p:sp>
      <p:sp>
        <p:nvSpPr>
          <p:cNvPr id="5" name="Content Placeholder 4"/>
          <p:cNvSpPr>
            <a:spLocks noGrp="1"/>
          </p:cNvSpPr>
          <p:nvPr>
            <p:ph sz="quarter" idx="1"/>
          </p:nvPr>
        </p:nvSpPr>
        <p:spPr/>
        <p:txBody>
          <a:bodyPr>
            <a:noAutofit/>
          </a:bodyPr>
          <a:lstStyle/>
          <a:p>
            <a:r>
              <a:rPr lang="en-US" sz="2400" dirty="0" smtClean="0"/>
              <a:t>Includes self-citations, that is articles in which the article cites other papers in the same journal</a:t>
            </a:r>
          </a:p>
          <a:p>
            <a:r>
              <a:rPr lang="en-US" sz="2400" dirty="0" smtClean="0"/>
              <a:t>Only includes “citable” articles in the denominator of the equation, i.e., articles and reviews </a:t>
            </a:r>
          </a:p>
          <a:p>
            <a:pPr lvl="1"/>
            <a:r>
              <a:rPr lang="en-US" dirty="0" smtClean="0"/>
              <a:t>Editors may skew IF by increasing the number of review articles, which bring in more citations (increases the numerator)</a:t>
            </a:r>
          </a:p>
          <a:p>
            <a:pPr lvl="1"/>
            <a:r>
              <a:rPr lang="en-US" dirty="0" smtClean="0"/>
              <a:t>Or by increasing the number of “news” items (e.g., </a:t>
            </a:r>
            <a:r>
              <a:rPr lang="en-US" i="1" dirty="0" smtClean="0"/>
              <a:t>Science</a:t>
            </a:r>
            <a:r>
              <a:rPr lang="en-US" dirty="0" smtClean="0"/>
              <a:t>, general medical journals) , which are cited (appear in numerator) but not considered “citable” (and so aren’t in the denominator)</a:t>
            </a:r>
          </a:p>
          <a:p>
            <a:r>
              <a:rPr lang="en-US" sz="2400" dirty="0" smtClean="0"/>
              <a:t>It is expensive to subscribe to the </a:t>
            </a:r>
            <a:r>
              <a:rPr lang="en-US" sz="2400" i="1" dirty="0" smtClean="0"/>
              <a:t>JCR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Immediacy Index</a:t>
            </a:r>
            <a:r>
              <a:rPr lang="ar-DZ" dirty="0" smtClean="0"/>
              <a:t> </a:t>
            </a:r>
            <a:r>
              <a:rPr lang="ar-DZ" b="0" dirty="0" smtClean="0">
                <a:solidFill>
                  <a:srgbClr val="FF0000"/>
                </a:solidFill>
              </a:rPr>
              <a:t>المؤشر الفوري      </a:t>
            </a:r>
            <a:endParaRPr lang="en-US" b="0"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18</a:t>
            </a:fld>
            <a:endParaRPr lang="en-US"/>
          </a:p>
        </p:txBody>
      </p:sp>
      <p:sp>
        <p:nvSpPr>
          <p:cNvPr id="5" name="Content Placeholder 4"/>
          <p:cNvSpPr>
            <a:spLocks noGrp="1"/>
          </p:cNvSpPr>
          <p:nvPr>
            <p:ph sz="quarter" idx="1"/>
          </p:nvPr>
        </p:nvSpPr>
        <p:spPr/>
        <p:txBody>
          <a:bodyPr/>
          <a:lstStyle/>
          <a:p>
            <a:r>
              <a:rPr lang="en-US" dirty="0" smtClean="0"/>
              <a:t>An </a:t>
            </a:r>
            <a:r>
              <a:rPr lang="en-US" b="1" dirty="0" smtClean="0"/>
              <a:t>immediacy index</a:t>
            </a:r>
            <a:r>
              <a:rPr lang="en-US" dirty="0" smtClean="0"/>
              <a:t> is a measure of how topical and urgent work published in a scientific journal is. </a:t>
            </a:r>
          </a:p>
          <a:p>
            <a:r>
              <a:rPr lang="en-US" dirty="0" smtClean="0"/>
              <a:t>Along with the better known impact factor measure, it is a calculated each year by the </a:t>
            </a:r>
            <a:r>
              <a:rPr lang="en-US" b="1" dirty="0" smtClean="0"/>
              <a:t>Institute for Scientific Information (ISI) </a:t>
            </a:r>
            <a:r>
              <a:rPr lang="en-US" dirty="0" smtClean="0"/>
              <a:t>for those journals which it indexes; both impact factors and immediacy indices are published annually in the </a:t>
            </a:r>
            <a:r>
              <a:rPr lang="en-US" b="1" i="1" dirty="0" smtClean="0"/>
              <a:t>Journal Citation Reports</a:t>
            </a:r>
            <a:r>
              <a:rPr lang="en-US" dirty="0" smtClean="0"/>
              <a:t>.</a:t>
            </a:r>
            <a:endParaRPr lang="en-US" dirty="0"/>
          </a:p>
        </p:txBody>
      </p:sp>
      <p:sp>
        <p:nvSpPr>
          <p:cNvPr id="3" name="مربع نص 2"/>
          <p:cNvSpPr txBox="1"/>
          <p:nvPr/>
        </p:nvSpPr>
        <p:spPr>
          <a:xfrm>
            <a:off x="827584" y="5085184"/>
            <a:ext cx="7200800" cy="400110"/>
          </a:xfrm>
          <a:prstGeom prst="rect">
            <a:avLst/>
          </a:prstGeom>
          <a:noFill/>
        </p:spPr>
        <p:txBody>
          <a:bodyPr wrap="square" rtlCol="1">
            <a:spAutoFit/>
          </a:bodyPr>
          <a:lstStyle/>
          <a:p>
            <a:pPr algn="r"/>
            <a:r>
              <a:rPr lang="en-US" sz="2000" b="1" dirty="0" smtClean="0">
                <a:solidFill>
                  <a:srgbClr val="FF0000"/>
                </a:solidFill>
              </a:rPr>
              <a:t> </a:t>
            </a:r>
            <a:r>
              <a:rPr lang="ar-DZ" sz="2000" b="1" dirty="0" smtClean="0">
                <a:solidFill>
                  <a:srgbClr val="FF0000"/>
                </a:solidFill>
              </a:rPr>
              <a:t>ال</a:t>
            </a:r>
            <a:r>
              <a:rPr lang="ar-SA" sz="2000" b="1" dirty="0" smtClean="0">
                <a:solidFill>
                  <a:srgbClr val="FF0000"/>
                </a:solidFill>
              </a:rPr>
              <a:t>مؤشر </a:t>
            </a:r>
            <a:r>
              <a:rPr lang="ar-DZ" sz="2000" b="1" dirty="0" smtClean="0">
                <a:solidFill>
                  <a:srgbClr val="FF0000"/>
                </a:solidFill>
              </a:rPr>
              <a:t>الفوري </a:t>
            </a:r>
            <a:r>
              <a:rPr lang="ar-SA" sz="2000" b="1" dirty="0" smtClean="0">
                <a:solidFill>
                  <a:srgbClr val="FF0000"/>
                </a:solidFill>
              </a:rPr>
              <a:t>هو </a:t>
            </a:r>
            <a:r>
              <a:rPr lang="ar-SA" sz="2000" b="1" dirty="0">
                <a:solidFill>
                  <a:srgbClr val="FF0000"/>
                </a:solidFill>
              </a:rPr>
              <a:t>مقياس لمدى </a:t>
            </a:r>
            <a:r>
              <a:rPr lang="ar-DZ" sz="2000" b="1" dirty="0" smtClean="0">
                <a:solidFill>
                  <a:srgbClr val="FF0000"/>
                </a:solidFill>
              </a:rPr>
              <a:t>نشر عمل موضوعي ومستعجل في مجلة علمية </a:t>
            </a:r>
            <a:endParaRPr lang="ar-SA" sz="2000" b="1" dirty="0">
              <a:solidFill>
                <a:srgbClr val="FF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Calculation        </a:t>
            </a:r>
            <a:r>
              <a:rPr lang="ar-DZ" dirty="0" smtClean="0">
                <a:solidFill>
                  <a:srgbClr val="FF0000"/>
                </a:solidFill>
              </a:rPr>
              <a:t>العملية الحسابية</a:t>
            </a:r>
            <a:endParaRPr lang="en-US"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19</a:t>
            </a:fld>
            <a:endParaRPr lang="en-US"/>
          </a:p>
        </p:txBody>
      </p:sp>
      <p:sp>
        <p:nvSpPr>
          <p:cNvPr id="5" name="Content Placeholder 4"/>
          <p:cNvSpPr>
            <a:spLocks noGrp="1"/>
          </p:cNvSpPr>
          <p:nvPr>
            <p:ph sz="quarter" idx="1"/>
          </p:nvPr>
        </p:nvSpPr>
        <p:spPr/>
        <p:txBody>
          <a:bodyPr>
            <a:normAutofit lnSpcReduction="10000"/>
          </a:bodyPr>
          <a:lstStyle/>
          <a:p>
            <a:r>
              <a:rPr lang="en-US" dirty="0" smtClean="0"/>
              <a:t>The immediacy index is calculated based on the papers published in a journal in a single calendar year. For example, the 2005 immediacy index for a journal would be calculated as follows:</a:t>
            </a:r>
          </a:p>
          <a:p>
            <a:pPr lvl="1"/>
            <a:r>
              <a:rPr lang="en-US" i="1" dirty="0" smtClean="0"/>
              <a:t>A</a:t>
            </a:r>
            <a:r>
              <a:rPr lang="en-US" dirty="0" smtClean="0"/>
              <a:t> = the number of times articles published in 2005 were cited in indexed journals during 2005</a:t>
            </a:r>
          </a:p>
          <a:p>
            <a:pPr lvl="1"/>
            <a:r>
              <a:rPr lang="en-US" i="1" dirty="0" smtClean="0"/>
              <a:t>B</a:t>
            </a:r>
            <a:r>
              <a:rPr lang="en-US" dirty="0" smtClean="0"/>
              <a:t> = the number of articles, reviews, proceedings or notes published in 2005</a:t>
            </a:r>
          </a:p>
          <a:p>
            <a:pPr lvl="1"/>
            <a:r>
              <a:rPr lang="en-US" dirty="0" smtClean="0"/>
              <a:t>2005 </a:t>
            </a:r>
            <a:r>
              <a:rPr lang="en-US" b="1" dirty="0" smtClean="0"/>
              <a:t>immediacy</a:t>
            </a:r>
            <a:r>
              <a:rPr lang="en-US" dirty="0" smtClean="0"/>
              <a:t> index = </a:t>
            </a:r>
            <a:r>
              <a:rPr lang="en-US" i="1" dirty="0" smtClean="0"/>
              <a:t>A</a:t>
            </a:r>
            <a:r>
              <a:rPr lang="en-US" dirty="0" smtClean="0"/>
              <a:t>/</a:t>
            </a:r>
            <a:r>
              <a:rPr lang="en-US" i="1" dirty="0" smtClean="0"/>
              <a:t>B</a:t>
            </a:r>
          </a:p>
          <a:p>
            <a:pPr lvl="1"/>
            <a:r>
              <a:rPr lang="en-US" dirty="0" smtClean="0"/>
              <a:t>As with the impact factor,  There are some nuances to this: ISI excludes certain article types (such as news items, correspondence, and errata) from the denominator.</a:t>
            </a:r>
          </a:p>
          <a:p>
            <a:endParaRPr lang="en-US" dirty="0"/>
          </a:p>
        </p:txBody>
      </p:sp>
      <p:sp>
        <p:nvSpPr>
          <p:cNvPr id="3" name="مربع نص 2"/>
          <p:cNvSpPr txBox="1"/>
          <p:nvPr/>
        </p:nvSpPr>
        <p:spPr>
          <a:xfrm>
            <a:off x="1993878" y="5910000"/>
            <a:ext cx="6192688" cy="923330"/>
          </a:xfrm>
          <a:prstGeom prst="rect">
            <a:avLst/>
          </a:prstGeom>
          <a:noFill/>
        </p:spPr>
        <p:txBody>
          <a:bodyPr wrap="square" rtlCol="1">
            <a:spAutoFit/>
          </a:bodyPr>
          <a:lstStyle/>
          <a:p>
            <a:pPr algn="r" rtl="1"/>
            <a:r>
              <a:rPr lang="ar-SA" b="1" dirty="0">
                <a:solidFill>
                  <a:srgbClr val="FF0000"/>
                </a:solidFill>
              </a:rPr>
              <a:t>يتم احتساب مؤشر الفورية بناء على الأبحاث المنشورة في مجلة في سنة تقويمية واحدة. على سبيل المثال، سيتم احتساب </a:t>
            </a:r>
            <a:r>
              <a:rPr lang="ar-SA" b="1" dirty="0" smtClean="0">
                <a:solidFill>
                  <a:srgbClr val="FF0000"/>
                </a:solidFill>
              </a:rPr>
              <a:t>مؤشر الفورية2005 للمجلة </a:t>
            </a:r>
            <a:r>
              <a:rPr lang="ar-SA" b="1" dirty="0">
                <a:solidFill>
                  <a:srgbClr val="FF0000"/>
                </a:solidFill>
              </a:rPr>
              <a:t>على النحو التالي:</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Presentation Outline</a:t>
            </a:r>
            <a:r>
              <a:rPr lang="ar-DZ" dirty="0" smtClean="0">
                <a:solidFill>
                  <a:srgbClr val="FF0000"/>
                </a:solidFill>
              </a:rPr>
              <a:t>مخطط العرض       </a:t>
            </a:r>
            <a:endParaRPr lang="en-US"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2</a:t>
            </a:fld>
            <a:endParaRPr lang="en-US"/>
          </a:p>
        </p:txBody>
      </p:sp>
      <p:sp>
        <p:nvSpPr>
          <p:cNvPr id="5" name="Content Placeholder 4"/>
          <p:cNvSpPr>
            <a:spLocks noGrp="1"/>
          </p:cNvSpPr>
          <p:nvPr>
            <p:ph sz="quarter" idx="1"/>
          </p:nvPr>
        </p:nvSpPr>
        <p:spPr/>
        <p:txBody>
          <a:bodyPr/>
          <a:lstStyle/>
          <a:p>
            <a:r>
              <a:rPr lang="en-US" dirty="0" smtClean="0"/>
              <a:t>Why quality indices?</a:t>
            </a:r>
          </a:p>
          <a:p>
            <a:r>
              <a:rPr lang="en-US" dirty="0" smtClean="0"/>
              <a:t>Journal Quality Indices</a:t>
            </a:r>
          </a:p>
          <a:p>
            <a:pPr lvl="1"/>
            <a:r>
              <a:rPr lang="en-US" dirty="0" smtClean="0"/>
              <a:t>Impact factor</a:t>
            </a:r>
          </a:p>
          <a:p>
            <a:pPr lvl="1"/>
            <a:r>
              <a:rPr lang="en-US" dirty="0" smtClean="0"/>
              <a:t>Immediacy Index</a:t>
            </a:r>
          </a:p>
          <a:p>
            <a:pPr lvl="1"/>
            <a:r>
              <a:rPr lang="en-US" dirty="0" err="1" smtClean="0"/>
              <a:t>EigenFactor</a:t>
            </a:r>
            <a:endParaRPr lang="en-US" dirty="0" smtClean="0"/>
          </a:p>
          <a:p>
            <a:pPr lvl="1"/>
            <a:r>
              <a:rPr lang="en-US" dirty="0" err="1" smtClean="0"/>
              <a:t>Scimago</a:t>
            </a:r>
            <a:r>
              <a:rPr lang="en-US" dirty="0" smtClean="0"/>
              <a:t> Journal Rank Indicator</a:t>
            </a:r>
          </a:p>
          <a:p>
            <a:r>
              <a:rPr lang="en-US" dirty="0" smtClean="0"/>
              <a:t>Author Quality Indices</a:t>
            </a:r>
          </a:p>
          <a:p>
            <a:pPr lvl="1"/>
            <a:r>
              <a:rPr lang="en-US" dirty="0" smtClean="0"/>
              <a:t>H-index</a:t>
            </a:r>
          </a:p>
          <a:p>
            <a:pPr lvl="1"/>
            <a:r>
              <a:rPr lang="en-US" dirty="0" smtClean="0"/>
              <a:t>G-index</a:t>
            </a:r>
          </a:p>
          <a:p>
            <a:pPr lvl="1"/>
            <a:r>
              <a:rPr lang="en-US" dirty="0" smtClean="0"/>
              <a:t>HB-index</a:t>
            </a:r>
          </a:p>
          <a:p>
            <a:pPr lvl="1"/>
            <a:endParaRPr lang="en-US" dirty="0" smtClean="0"/>
          </a:p>
          <a:p>
            <a:pPr lvl="1"/>
            <a:endParaRPr lang="en-US" dirty="0" smtClean="0"/>
          </a:p>
          <a:p>
            <a:endParaRPr lang="en-US" dirty="0"/>
          </a:p>
        </p:txBody>
      </p:sp>
      <p:sp>
        <p:nvSpPr>
          <p:cNvPr id="3" name="مربع نص 2"/>
          <p:cNvSpPr txBox="1"/>
          <p:nvPr/>
        </p:nvSpPr>
        <p:spPr>
          <a:xfrm>
            <a:off x="5940152" y="1916832"/>
            <a:ext cx="2232248" cy="2862322"/>
          </a:xfrm>
          <a:prstGeom prst="rect">
            <a:avLst/>
          </a:prstGeom>
          <a:noFill/>
        </p:spPr>
        <p:txBody>
          <a:bodyPr wrap="square" rtlCol="1">
            <a:spAutoFit/>
          </a:bodyPr>
          <a:lstStyle/>
          <a:p>
            <a:pPr algn="r"/>
            <a:r>
              <a:rPr lang="ar-DZ" sz="2000" b="1" dirty="0" smtClean="0"/>
              <a:t>لمادا مؤشرات الجودة</a:t>
            </a:r>
          </a:p>
          <a:p>
            <a:pPr algn="r"/>
            <a:r>
              <a:rPr lang="ar-DZ" sz="2000" b="1" dirty="0" smtClean="0"/>
              <a:t>مجلة مؤشر الجودة </a:t>
            </a:r>
          </a:p>
          <a:p>
            <a:pPr algn="r"/>
            <a:r>
              <a:rPr lang="ar-DZ" sz="2000" b="1" dirty="0" smtClean="0"/>
              <a:t>عامل التأثير </a:t>
            </a:r>
          </a:p>
          <a:p>
            <a:pPr algn="r"/>
            <a:r>
              <a:rPr lang="ar-DZ" sz="2000" b="1" dirty="0" smtClean="0"/>
              <a:t>مؤشر الفورية </a:t>
            </a:r>
          </a:p>
          <a:p>
            <a:pPr algn="r"/>
            <a:r>
              <a:rPr lang="ar-DZ" sz="2000" b="1" dirty="0" smtClean="0"/>
              <a:t>عامل </a:t>
            </a:r>
            <a:r>
              <a:rPr lang="ar-DZ" sz="2000" b="1" dirty="0" err="1" smtClean="0"/>
              <a:t>ايجين</a:t>
            </a:r>
            <a:r>
              <a:rPr lang="ar-DZ" sz="2000" b="1" dirty="0" smtClean="0"/>
              <a:t> </a:t>
            </a:r>
          </a:p>
          <a:p>
            <a:pPr algn="r"/>
            <a:r>
              <a:rPr lang="ar-DZ" sz="2000" b="1" dirty="0" smtClean="0"/>
              <a:t>مجلة </a:t>
            </a:r>
            <a:r>
              <a:rPr lang="ar-DZ" sz="2000" b="1" dirty="0" err="1" smtClean="0"/>
              <a:t>سيماغو</a:t>
            </a:r>
            <a:r>
              <a:rPr lang="ar-DZ" sz="2000" b="1" dirty="0" smtClean="0"/>
              <a:t> لمؤشر الرتبة </a:t>
            </a:r>
          </a:p>
          <a:p>
            <a:pPr algn="r"/>
            <a:r>
              <a:rPr lang="ar-DZ" sz="2000" b="1" dirty="0" smtClean="0"/>
              <a:t>مؤشرات جودة  الكاتب </a:t>
            </a:r>
          </a:p>
          <a:p>
            <a:pPr algn="r"/>
            <a:endParaRPr lang="ar-SA" sz="20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EigenFactor</a:t>
            </a:r>
            <a:r>
              <a:rPr lang="ar-DZ" dirty="0" smtClean="0"/>
              <a:t> </a:t>
            </a:r>
            <a:r>
              <a:rPr lang="ar-DZ" b="0" dirty="0" smtClean="0">
                <a:solidFill>
                  <a:srgbClr val="FF0000"/>
                </a:solidFill>
              </a:rPr>
              <a:t>عامل </a:t>
            </a:r>
            <a:r>
              <a:rPr lang="ar-DZ" b="0" dirty="0" err="1" smtClean="0">
                <a:solidFill>
                  <a:srgbClr val="FF0000"/>
                </a:solidFill>
              </a:rPr>
              <a:t>ايجن</a:t>
            </a:r>
            <a:r>
              <a:rPr lang="ar-DZ" b="0" dirty="0" smtClean="0">
                <a:solidFill>
                  <a:srgbClr val="FF0000"/>
                </a:solidFill>
              </a:rPr>
              <a:t>                     </a:t>
            </a:r>
            <a:endParaRPr lang="en-US" b="0"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20</a:t>
            </a:fld>
            <a:endParaRPr lang="en-US"/>
          </a:p>
        </p:txBody>
      </p:sp>
      <p:sp>
        <p:nvSpPr>
          <p:cNvPr id="5" name="Content Placeholder 4"/>
          <p:cNvSpPr>
            <a:spLocks noGrp="1"/>
          </p:cNvSpPr>
          <p:nvPr>
            <p:ph sz="quarter" idx="1"/>
          </p:nvPr>
        </p:nvSpPr>
        <p:spPr/>
        <p:txBody>
          <a:bodyPr>
            <a:normAutofit/>
          </a:bodyPr>
          <a:lstStyle/>
          <a:p>
            <a:r>
              <a:rPr lang="en-US" dirty="0" smtClean="0"/>
              <a:t>The </a:t>
            </a:r>
            <a:r>
              <a:rPr lang="en-US" dirty="0" err="1" smtClean="0"/>
              <a:t>Eigenfactor</a:t>
            </a:r>
            <a:r>
              <a:rPr lang="en-US" dirty="0" smtClean="0"/>
              <a:t> Project is a non-commercial academic research project sponsored by the Bergstrom lab in the Department of Biology at the University of Washington. </a:t>
            </a:r>
          </a:p>
          <a:p>
            <a:r>
              <a:rPr lang="en-US" dirty="0" smtClean="0"/>
              <a:t>Available free at </a:t>
            </a:r>
            <a:r>
              <a:rPr lang="en-US" dirty="0" smtClean="0">
                <a:hlinkClick r:id="rId2"/>
              </a:rPr>
              <a:t>eigenfactor.org</a:t>
            </a:r>
            <a:r>
              <a:rPr lang="en-US" dirty="0" smtClean="0"/>
              <a:t>  (1995-2009 data)</a:t>
            </a:r>
          </a:p>
          <a:p>
            <a:r>
              <a:rPr lang="en-US" dirty="0" smtClean="0"/>
              <a:t>As with the </a:t>
            </a:r>
            <a:r>
              <a:rPr lang="en-US" i="1" dirty="0" smtClean="0"/>
              <a:t>JCR</a:t>
            </a:r>
            <a:r>
              <a:rPr lang="en-US" dirty="0" smtClean="0"/>
              <a:t>, only ISI journals are ranked</a:t>
            </a:r>
          </a:p>
          <a:p>
            <a:r>
              <a:rPr lang="en-US" dirty="0" smtClean="0"/>
              <a:t>Uses “all” ISI data, analyzed differently.    </a:t>
            </a:r>
          </a:p>
          <a:p>
            <a:pPr lvl="1"/>
            <a:r>
              <a:rPr lang="en-US" sz="2600" dirty="0" smtClean="0"/>
              <a:t>all cited and citing references (so includes citations from non-ISI journals, books, dissertations, etc.) </a:t>
            </a:r>
          </a:p>
        </p:txBody>
      </p:sp>
      <p:sp>
        <p:nvSpPr>
          <p:cNvPr id="3" name="مربع نص 2"/>
          <p:cNvSpPr txBox="1"/>
          <p:nvPr/>
        </p:nvSpPr>
        <p:spPr>
          <a:xfrm>
            <a:off x="2339752" y="5417340"/>
            <a:ext cx="5400600" cy="646331"/>
          </a:xfrm>
          <a:prstGeom prst="rect">
            <a:avLst/>
          </a:prstGeom>
          <a:noFill/>
        </p:spPr>
        <p:txBody>
          <a:bodyPr wrap="square" rtlCol="1">
            <a:spAutoFit/>
          </a:bodyPr>
          <a:lstStyle/>
          <a:p>
            <a:pPr algn="r" rtl="1"/>
            <a:r>
              <a:rPr lang="ar-SA" b="1" dirty="0">
                <a:solidFill>
                  <a:srgbClr val="FF0000"/>
                </a:solidFill>
              </a:rPr>
              <a:t>مشروع </a:t>
            </a:r>
            <a:r>
              <a:rPr lang="ar-SA" b="1" dirty="0" err="1">
                <a:solidFill>
                  <a:srgbClr val="FF0000"/>
                </a:solidFill>
              </a:rPr>
              <a:t>Eigenfactor</a:t>
            </a:r>
            <a:r>
              <a:rPr lang="ar-SA" b="1" dirty="0">
                <a:solidFill>
                  <a:srgbClr val="FF0000"/>
                </a:solidFill>
              </a:rPr>
              <a:t> هو مشروع البحث العلمي غير التجاري برعاية مختبر </a:t>
            </a:r>
            <a:r>
              <a:rPr lang="ar-SA" b="1" dirty="0" err="1">
                <a:solidFill>
                  <a:srgbClr val="FF0000"/>
                </a:solidFill>
              </a:rPr>
              <a:t>بيرجستروم</a:t>
            </a:r>
            <a:r>
              <a:rPr lang="ar-SA" b="1" dirty="0">
                <a:solidFill>
                  <a:srgbClr val="FF0000"/>
                </a:solidFill>
              </a:rPr>
              <a:t> في قسم الأحياء في جامعة واشنطن</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74638"/>
            <a:ext cx="8258204" cy="1143000"/>
          </a:xfrm>
        </p:spPr>
        <p:txBody>
          <a:bodyPr>
            <a:normAutofit fontScale="90000"/>
          </a:bodyPr>
          <a:lstStyle/>
          <a:p>
            <a:r>
              <a:rPr lang="en-US" dirty="0" smtClean="0"/>
              <a:t>Calculation of </a:t>
            </a:r>
            <a:r>
              <a:rPr lang="en-US" dirty="0" err="1" smtClean="0"/>
              <a:t>Eigenfactor</a:t>
            </a:r>
            <a:r>
              <a:rPr lang="ar-DZ" b="0" dirty="0" smtClean="0">
                <a:solidFill>
                  <a:srgbClr val="FF0000"/>
                </a:solidFill>
              </a:rPr>
              <a:t>حساب عامل </a:t>
            </a:r>
            <a:r>
              <a:rPr lang="ar-DZ" b="0" dirty="0" err="1" smtClean="0">
                <a:solidFill>
                  <a:srgbClr val="FF0000"/>
                </a:solidFill>
              </a:rPr>
              <a:t>ايجن</a:t>
            </a:r>
            <a:r>
              <a:rPr lang="ar-DZ" b="0" dirty="0" smtClean="0">
                <a:solidFill>
                  <a:srgbClr val="FF0000"/>
                </a:solidFill>
              </a:rPr>
              <a:t>  </a:t>
            </a:r>
            <a:endParaRPr lang="en-US" b="0"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21</a:t>
            </a:fld>
            <a:endParaRPr lang="en-US"/>
          </a:p>
        </p:txBody>
      </p:sp>
      <p:sp>
        <p:nvSpPr>
          <p:cNvPr id="5" name="Content Placeholder 4"/>
          <p:cNvSpPr>
            <a:spLocks noGrp="1"/>
          </p:cNvSpPr>
          <p:nvPr>
            <p:ph sz="quarter" idx="1"/>
          </p:nvPr>
        </p:nvSpPr>
        <p:spPr/>
        <p:txBody>
          <a:bodyPr>
            <a:normAutofit/>
          </a:bodyPr>
          <a:lstStyle/>
          <a:p>
            <a:r>
              <a:rPr lang="en-US" dirty="0" smtClean="0"/>
              <a:t>Uses similar algorithm as Google’s </a:t>
            </a:r>
            <a:r>
              <a:rPr lang="en-US" dirty="0" err="1" smtClean="0"/>
              <a:t>PageRank</a:t>
            </a:r>
            <a:endParaRPr lang="en-US" dirty="0" smtClean="0"/>
          </a:p>
          <a:p>
            <a:pPr lvl="1"/>
            <a:r>
              <a:rPr lang="en-US" sz="2600" dirty="0" smtClean="0"/>
              <a:t>By this approach, journals are considered to be influential if they are cited often by other influential journals.</a:t>
            </a:r>
          </a:p>
          <a:p>
            <a:r>
              <a:rPr lang="en-US" dirty="0" smtClean="0"/>
              <a:t>Looks at five years of data</a:t>
            </a:r>
          </a:p>
          <a:p>
            <a:r>
              <a:rPr lang="en-US" dirty="0" smtClean="0">
                <a:hlinkClick r:id="rId2" action="ppaction://hlinkfile"/>
              </a:rPr>
              <a:t>Calculation method</a:t>
            </a:r>
            <a:endParaRPr lang="en-US" dirty="0" smtClean="0"/>
          </a:p>
          <a:p>
            <a:pPr algn="r" rtl="1"/>
            <a:r>
              <a:rPr lang="ar-SA" dirty="0">
                <a:solidFill>
                  <a:srgbClr val="C00000"/>
                </a:solidFill>
              </a:rPr>
              <a:t>يستخدم خوارزمية مماثلة لجوجل </a:t>
            </a:r>
            <a:r>
              <a:rPr lang="ar-DZ" dirty="0" err="1" smtClean="0">
                <a:solidFill>
                  <a:srgbClr val="C00000"/>
                </a:solidFill>
              </a:rPr>
              <a:t>بايج</a:t>
            </a:r>
            <a:r>
              <a:rPr lang="ar-DZ" dirty="0" smtClean="0">
                <a:solidFill>
                  <a:srgbClr val="C00000"/>
                </a:solidFill>
              </a:rPr>
              <a:t> رانك </a:t>
            </a:r>
            <a:r>
              <a:rPr lang="ar-SA" dirty="0">
                <a:solidFill>
                  <a:srgbClr val="C00000"/>
                </a:solidFill>
              </a:rPr>
              <a:t/>
            </a:r>
            <a:br>
              <a:rPr lang="ar-SA" dirty="0">
                <a:solidFill>
                  <a:srgbClr val="C00000"/>
                </a:solidFill>
              </a:rPr>
            </a:br>
            <a:r>
              <a:rPr lang="ar-SA" dirty="0">
                <a:solidFill>
                  <a:srgbClr val="C00000"/>
                </a:solidFill>
              </a:rPr>
              <a:t>من خلال هذا </a:t>
            </a:r>
            <a:r>
              <a:rPr lang="ar-SA" dirty="0" smtClean="0">
                <a:solidFill>
                  <a:srgbClr val="C00000"/>
                </a:solidFill>
              </a:rPr>
              <a:t>النهج</a:t>
            </a:r>
            <a:r>
              <a:rPr lang="ar-DZ" dirty="0" smtClean="0">
                <a:solidFill>
                  <a:srgbClr val="C00000"/>
                </a:solidFill>
              </a:rPr>
              <a:t> </a:t>
            </a:r>
            <a:r>
              <a:rPr lang="ar-SA" dirty="0" smtClean="0">
                <a:solidFill>
                  <a:srgbClr val="C00000"/>
                </a:solidFill>
              </a:rPr>
              <a:t>المجلات </a:t>
            </a:r>
            <a:r>
              <a:rPr lang="ar-DZ" dirty="0" smtClean="0">
                <a:solidFill>
                  <a:srgbClr val="C00000"/>
                </a:solidFill>
              </a:rPr>
              <a:t>تكون </a:t>
            </a:r>
            <a:r>
              <a:rPr lang="ar-SA" dirty="0" smtClean="0">
                <a:solidFill>
                  <a:srgbClr val="C00000"/>
                </a:solidFill>
              </a:rPr>
              <a:t>مؤثرة </a:t>
            </a:r>
            <a:r>
              <a:rPr lang="ar-SA" dirty="0">
                <a:solidFill>
                  <a:srgbClr val="C00000"/>
                </a:solidFill>
              </a:rPr>
              <a:t>إذا </a:t>
            </a:r>
            <a:r>
              <a:rPr lang="ar-DZ" dirty="0" smtClean="0">
                <a:solidFill>
                  <a:srgbClr val="C00000"/>
                </a:solidFill>
              </a:rPr>
              <a:t>دكرت </a:t>
            </a:r>
            <a:r>
              <a:rPr lang="ar-SA" dirty="0" smtClean="0">
                <a:solidFill>
                  <a:srgbClr val="C00000"/>
                </a:solidFill>
              </a:rPr>
              <a:t> </a:t>
            </a:r>
            <a:r>
              <a:rPr lang="ar-SA" dirty="0">
                <a:solidFill>
                  <a:srgbClr val="C00000"/>
                </a:solidFill>
              </a:rPr>
              <a:t>في كثير من الأحيان </a:t>
            </a:r>
            <a:r>
              <a:rPr lang="ar-DZ" dirty="0" smtClean="0">
                <a:solidFill>
                  <a:srgbClr val="C00000"/>
                </a:solidFill>
              </a:rPr>
              <a:t> في </a:t>
            </a:r>
            <a:r>
              <a:rPr lang="ar-SA" dirty="0" smtClean="0">
                <a:solidFill>
                  <a:srgbClr val="C00000"/>
                </a:solidFill>
              </a:rPr>
              <a:t>المجلات </a:t>
            </a:r>
            <a:r>
              <a:rPr lang="ar-SA" dirty="0">
                <a:solidFill>
                  <a:srgbClr val="C00000"/>
                </a:solidFill>
              </a:rPr>
              <a:t>الأخرى المؤثرة.</a:t>
            </a:r>
            <a:r>
              <a:rPr lang="ar-SA" dirty="0"/>
              <a:t/>
            </a:r>
            <a:br>
              <a:rPr lang="ar-SA" dirty="0"/>
            </a:b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Comments on </a:t>
            </a:r>
            <a:r>
              <a:rPr lang="en-US" dirty="0" err="1" smtClean="0"/>
              <a:t>Eigenfactor</a:t>
            </a:r>
            <a:r>
              <a:rPr lang="en-US" dirty="0" smtClean="0"/>
              <a:t> score</a:t>
            </a:r>
            <a:r>
              <a:rPr lang="ar-DZ" dirty="0" smtClean="0"/>
              <a:t/>
            </a:r>
            <a:br>
              <a:rPr lang="ar-DZ" dirty="0" smtClean="0"/>
            </a:br>
            <a:r>
              <a:rPr lang="ar-DZ" b="0" dirty="0" smtClean="0">
                <a:solidFill>
                  <a:srgbClr val="FF0000"/>
                </a:solidFill>
              </a:rPr>
              <a:t>تعليقات حول  نتيجة عامل </a:t>
            </a:r>
            <a:r>
              <a:rPr lang="ar-DZ" b="0" dirty="0" err="1" smtClean="0">
                <a:solidFill>
                  <a:srgbClr val="FF0000"/>
                </a:solidFill>
              </a:rPr>
              <a:t>ايجن</a:t>
            </a:r>
            <a:r>
              <a:rPr lang="ar-DZ" b="0" dirty="0" smtClean="0">
                <a:solidFill>
                  <a:srgbClr val="FF0000"/>
                </a:solidFill>
              </a:rPr>
              <a:t>                  </a:t>
            </a:r>
            <a:endParaRPr lang="en-US" b="0"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22</a:t>
            </a:fld>
            <a:endParaRPr lang="en-US"/>
          </a:p>
        </p:txBody>
      </p:sp>
      <p:sp>
        <p:nvSpPr>
          <p:cNvPr id="5" name="Content Placeholder 4"/>
          <p:cNvSpPr>
            <a:spLocks noGrp="1"/>
          </p:cNvSpPr>
          <p:nvPr>
            <p:ph sz="quarter" idx="1"/>
          </p:nvPr>
        </p:nvSpPr>
        <p:spPr/>
        <p:txBody>
          <a:bodyPr>
            <a:normAutofit/>
          </a:bodyPr>
          <a:lstStyle/>
          <a:p>
            <a:r>
              <a:rPr lang="en-US" sz="2400" b="1" dirty="0" err="1" smtClean="0"/>
              <a:t>Eigenfactor</a:t>
            </a:r>
            <a:r>
              <a:rPr lang="en-US" sz="2400" b="1" dirty="0" smtClean="0"/>
              <a:t> Score:  … the higher the better</a:t>
            </a:r>
          </a:p>
          <a:p>
            <a:pPr lvl="1"/>
            <a:r>
              <a:rPr lang="en-US" dirty="0" smtClean="0"/>
              <a:t>For a journal, the number of times articles published in the previous </a:t>
            </a:r>
            <a:r>
              <a:rPr lang="en-US" i="1" dirty="0" smtClean="0"/>
              <a:t>five years </a:t>
            </a:r>
            <a:r>
              <a:rPr lang="en-US" dirty="0" smtClean="0"/>
              <a:t>have been cited in the current year. It also considers which journals have contributed these citations so that </a:t>
            </a:r>
            <a:r>
              <a:rPr lang="en-US" i="1" dirty="0" smtClean="0"/>
              <a:t>highly cited journals will influence the score more than lesser cited journals (</a:t>
            </a:r>
            <a:r>
              <a:rPr lang="en-US" dirty="0" smtClean="0"/>
              <a:t>similar to the Google </a:t>
            </a:r>
            <a:r>
              <a:rPr lang="en-US" dirty="0" err="1" smtClean="0"/>
              <a:t>pagerank</a:t>
            </a:r>
            <a:r>
              <a:rPr lang="en-US" dirty="0" smtClean="0"/>
              <a:t> </a:t>
            </a:r>
            <a:r>
              <a:rPr lang="en-US" dirty="0" err="1" smtClean="0"/>
              <a:t>algorithim</a:t>
            </a:r>
            <a:r>
              <a:rPr lang="en-US" i="1" dirty="0" smtClean="0"/>
              <a:t>)</a:t>
            </a:r>
            <a:r>
              <a:rPr lang="en-US" dirty="0" smtClean="0"/>
              <a:t>.  Self citations are removed.  </a:t>
            </a:r>
          </a:p>
          <a:p>
            <a:pPr lvl="1"/>
            <a:r>
              <a:rPr lang="en-US" i="1" dirty="0" smtClean="0">
                <a:solidFill>
                  <a:srgbClr val="FF0000"/>
                </a:solidFill>
              </a:rPr>
              <a:t>A measure of the journal’s total importance to the scientific community. </a:t>
            </a:r>
            <a:endParaRPr lang="en-US" dirty="0" smtClean="0"/>
          </a:p>
          <a:p>
            <a:pPr lvl="1"/>
            <a:r>
              <a:rPr lang="en-US" dirty="0" err="1" smtClean="0"/>
              <a:t>Eigenfactor</a:t>
            </a:r>
            <a:r>
              <a:rPr lang="en-US" dirty="0" smtClean="0"/>
              <a:t> scores are scaled so that the sum of the </a:t>
            </a:r>
            <a:r>
              <a:rPr lang="en-US" dirty="0" err="1" smtClean="0"/>
              <a:t>Eigenfactor</a:t>
            </a:r>
            <a:r>
              <a:rPr lang="en-US" dirty="0" smtClean="0"/>
              <a:t> scores of all journals listed in Thomson’s </a:t>
            </a:r>
            <a:r>
              <a:rPr lang="en-US" i="1" dirty="0" smtClean="0"/>
              <a:t>Journal Citation Reports (JCR) </a:t>
            </a:r>
            <a:r>
              <a:rPr lang="en-US" dirty="0" smtClean="0"/>
              <a:t>is 100.</a:t>
            </a:r>
            <a:endParaRPr lang="en-US" dirty="0"/>
          </a:p>
        </p:txBody>
      </p:sp>
      <p:sp>
        <p:nvSpPr>
          <p:cNvPr id="3" name="مربع نص 2"/>
          <p:cNvSpPr txBox="1"/>
          <p:nvPr/>
        </p:nvSpPr>
        <p:spPr>
          <a:xfrm>
            <a:off x="2843808" y="5758246"/>
            <a:ext cx="5112568" cy="461665"/>
          </a:xfrm>
          <a:prstGeom prst="rect">
            <a:avLst/>
          </a:prstGeom>
          <a:noFill/>
        </p:spPr>
        <p:txBody>
          <a:bodyPr wrap="square" rtlCol="1">
            <a:spAutoFit/>
          </a:bodyPr>
          <a:lstStyle/>
          <a:p>
            <a:pPr algn="r" rtl="1"/>
            <a:r>
              <a:rPr lang="ar-DZ" sz="2400" b="1" dirty="0" smtClean="0">
                <a:solidFill>
                  <a:srgbClr val="FF0000"/>
                </a:solidFill>
              </a:rPr>
              <a:t>نقاط عامل </a:t>
            </a:r>
            <a:r>
              <a:rPr lang="ar-DZ" sz="2400" b="1" dirty="0" err="1" smtClean="0">
                <a:solidFill>
                  <a:srgbClr val="FF0000"/>
                </a:solidFill>
              </a:rPr>
              <a:t>ايجن</a:t>
            </a:r>
            <a:r>
              <a:rPr lang="ar-DZ" sz="2400" b="1" dirty="0" smtClean="0">
                <a:solidFill>
                  <a:srgbClr val="FF0000"/>
                </a:solidFill>
              </a:rPr>
              <a:t>  : الاعلى هو الافضل </a:t>
            </a:r>
            <a:endParaRPr lang="ar-SA" sz="2400" b="1" dirty="0">
              <a:solidFill>
                <a:srgbClr val="FF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 Influence</a:t>
            </a:r>
            <a:r>
              <a:rPr lang="ar-DZ" dirty="0" smtClean="0"/>
              <a:t> </a:t>
            </a:r>
            <a:r>
              <a:rPr lang="ar-DZ" b="0" dirty="0" err="1" smtClean="0">
                <a:solidFill>
                  <a:srgbClr val="FF0000"/>
                </a:solidFill>
              </a:rPr>
              <a:t>تاثير</a:t>
            </a:r>
            <a:r>
              <a:rPr lang="ar-DZ" b="0" dirty="0" smtClean="0">
                <a:solidFill>
                  <a:srgbClr val="FF0000"/>
                </a:solidFill>
              </a:rPr>
              <a:t> </a:t>
            </a:r>
            <a:r>
              <a:rPr lang="ar-DZ" b="0" dirty="0" err="1" smtClean="0">
                <a:solidFill>
                  <a:srgbClr val="FF0000"/>
                </a:solidFill>
              </a:rPr>
              <a:t>النشرية</a:t>
            </a:r>
            <a:r>
              <a:rPr lang="ar-DZ" b="0" dirty="0" smtClean="0">
                <a:solidFill>
                  <a:srgbClr val="FF0000"/>
                </a:solidFill>
              </a:rPr>
              <a:t>         </a:t>
            </a:r>
            <a:endParaRPr lang="en-US" b="0"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23</a:t>
            </a:fld>
            <a:endParaRPr lang="en-US"/>
          </a:p>
        </p:txBody>
      </p:sp>
      <p:sp>
        <p:nvSpPr>
          <p:cNvPr id="5" name="Content Placeholder 4"/>
          <p:cNvSpPr>
            <a:spLocks noGrp="1"/>
          </p:cNvSpPr>
          <p:nvPr>
            <p:ph sz="quarter" idx="1"/>
          </p:nvPr>
        </p:nvSpPr>
        <p:spPr/>
        <p:txBody>
          <a:bodyPr/>
          <a:lstStyle/>
          <a:p>
            <a:r>
              <a:rPr lang="en-US" dirty="0" smtClean="0"/>
              <a:t>The Article Influence score measures the average influence, per article, of the papers in a journal. As such, it is comparable to Thomson </a:t>
            </a:r>
            <a:r>
              <a:rPr lang="en-US" dirty="0" err="1" smtClean="0"/>
              <a:t>Scientific's</a:t>
            </a:r>
            <a:r>
              <a:rPr lang="en-US" dirty="0" smtClean="0"/>
              <a:t> Impact Factor.</a:t>
            </a:r>
          </a:p>
          <a:p>
            <a:r>
              <a:rPr lang="en-US" dirty="0" smtClean="0"/>
              <a:t>It is calculated by dividing the </a:t>
            </a:r>
            <a:r>
              <a:rPr lang="en-US" dirty="0" err="1" smtClean="0"/>
              <a:t>Eigenfactor</a:t>
            </a:r>
            <a:r>
              <a:rPr lang="en-US" dirty="0" smtClean="0"/>
              <a:t> score by the number of articles published. Article Influence scores are normalized so that the mean article in the entire Thomson Journal Citation Reports (JCR) database has an article influence of 1.00.</a:t>
            </a:r>
          </a:p>
          <a:p>
            <a:r>
              <a:rPr lang="en-US" dirty="0" smtClean="0"/>
              <a:t>The Article Influence scores for journals are available at </a:t>
            </a:r>
            <a:r>
              <a:rPr lang="en-US" dirty="0" smtClean="0">
                <a:hlinkClick r:id="rId2"/>
              </a:rPr>
              <a:t>http://www.eigenfactor.org/</a:t>
            </a:r>
            <a:r>
              <a:rPr lang="en-US" baseline="30000" dirty="0" smtClean="0">
                <a:hlinkClick r:id="rId2"/>
              </a:rPr>
              <a:t> </a:t>
            </a:r>
            <a:endParaRPr lang="en-US" dirty="0"/>
          </a:p>
        </p:txBody>
      </p:sp>
      <p:sp>
        <p:nvSpPr>
          <p:cNvPr id="3" name="مربع نص 2"/>
          <p:cNvSpPr txBox="1"/>
          <p:nvPr/>
        </p:nvSpPr>
        <p:spPr>
          <a:xfrm>
            <a:off x="1763688" y="5949280"/>
            <a:ext cx="6192688" cy="369332"/>
          </a:xfrm>
          <a:prstGeom prst="rect">
            <a:avLst/>
          </a:prstGeom>
          <a:noFill/>
        </p:spPr>
        <p:txBody>
          <a:bodyPr wrap="square" rtlCol="1">
            <a:spAutoFit/>
          </a:bodyPr>
          <a:lstStyle/>
          <a:p>
            <a:pPr algn="r" rtl="1"/>
            <a:r>
              <a:rPr lang="ar-DZ" b="1" dirty="0" smtClean="0">
                <a:solidFill>
                  <a:srgbClr val="FF0000"/>
                </a:solidFill>
              </a:rPr>
              <a:t>تأثير </a:t>
            </a:r>
            <a:r>
              <a:rPr lang="ar-DZ" b="1" dirty="0" err="1" smtClean="0">
                <a:solidFill>
                  <a:srgbClr val="FF0000"/>
                </a:solidFill>
              </a:rPr>
              <a:t>النشرية</a:t>
            </a:r>
            <a:r>
              <a:rPr lang="ar-DZ" b="1" dirty="0" smtClean="0">
                <a:solidFill>
                  <a:srgbClr val="FF0000"/>
                </a:solidFill>
              </a:rPr>
              <a:t>  يقيس  متوسط التأثير </a:t>
            </a:r>
            <a:r>
              <a:rPr lang="ar-DZ" b="1" dirty="0" smtClean="0">
                <a:solidFill>
                  <a:srgbClr val="FF0000"/>
                </a:solidFill>
              </a:rPr>
              <a:t>لكل ورقة بالنسبة </a:t>
            </a:r>
            <a:r>
              <a:rPr lang="ar-DZ" b="1" dirty="0" err="1" smtClean="0">
                <a:solidFill>
                  <a:srgbClr val="FF0000"/>
                </a:solidFill>
              </a:rPr>
              <a:t>لنشريات</a:t>
            </a:r>
            <a:r>
              <a:rPr lang="ar-DZ" b="1" dirty="0" smtClean="0">
                <a:solidFill>
                  <a:srgbClr val="FF0000"/>
                </a:solidFill>
              </a:rPr>
              <a:t>  </a:t>
            </a:r>
            <a:r>
              <a:rPr lang="ar-DZ" b="1" dirty="0" smtClean="0">
                <a:solidFill>
                  <a:srgbClr val="FF0000"/>
                </a:solidFill>
              </a:rPr>
              <a:t>المجلة </a:t>
            </a:r>
            <a:endParaRPr lang="ar-SA" b="1" dirty="0">
              <a:solidFill>
                <a:srgbClr val="FF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Comments on Article Influence</a:t>
            </a:r>
            <a:r>
              <a:rPr lang="ar-DZ" dirty="0" smtClean="0"/>
              <a:t/>
            </a:r>
            <a:br>
              <a:rPr lang="ar-DZ" dirty="0" smtClean="0"/>
            </a:br>
            <a:r>
              <a:rPr lang="ar-DZ" b="0" dirty="0" smtClean="0">
                <a:solidFill>
                  <a:srgbClr val="FF0000"/>
                </a:solidFill>
              </a:rPr>
              <a:t>تعليقات حول </a:t>
            </a:r>
            <a:r>
              <a:rPr lang="ar-DZ" b="0" dirty="0" err="1" smtClean="0">
                <a:solidFill>
                  <a:srgbClr val="FF0000"/>
                </a:solidFill>
              </a:rPr>
              <a:t>تاثير</a:t>
            </a:r>
            <a:r>
              <a:rPr lang="ar-DZ" b="0" dirty="0" smtClean="0">
                <a:solidFill>
                  <a:srgbClr val="FF0000"/>
                </a:solidFill>
              </a:rPr>
              <a:t> </a:t>
            </a:r>
            <a:r>
              <a:rPr lang="ar-DZ" b="0" dirty="0" err="1" smtClean="0">
                <a:solidFill>
                  <a:srgbClr val="FF0000"/>
                </a:solidFill>
              </a:rPr>
              <a:t>النشرية</a:t>
            </a:r>
            <a:r>
              <a:rPr lang="ar-DZ" b="0" dirty="0" smtClean="0">
                <a:solidFill>
                  <a:srgbClr val="FF0000"/>
                </a:solidFill>
              </a:rPr>
              <a:t>                      </a:t>
            </a:r>
            <a:endParaRPr lang="en-US" b="0"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24</a:t>
            </a:fld>
            <a:endParaRPr lang="en-US"/>
          </a:p>
        </p:txBody>
      </p:sp>
      <p:sp>
        <p:nvSpPr>
          <p:cNvPr id="5" name="Content Placeholder 4"/>
          <p:cNvSpPr>
            <a:spLocks noGrp="1"/>
          </p:cNvSpPr>
          <p:nvPr>
            <p:ph sz="quarter" idx="1"/>
          </p:nvPr>
        </p:nvSpPr>
        <p:spPr/>
        <p:txBody>
          <a:bodyPr>
            <a:normAutofit/>
          </a:bodyPr>
          <a:lstStyle/>
          <a:p>
            <a:r>
              <a:rPr lang="en-US" b="1" dirty="0" smtClean="0"/>
              <a:t>Article Influence Score:  … the higher the better</a:t>
            </a:r>
          </a:p>
          <a:p>
            <a:pPr lvl="1"/>
            <a:r>
              <a:rPr lang="en-US" sz="2600" dirty="0" smtClean="0"/>
              <a:t>The average influence, per article, of the papers in a journal.  </a:t>
            </a:r>
            <a:r>
              <a:rPr lang="en-US" sz="2600" i="1" dirty="0" smtClean="0">
                <a:solidFill>
                  <a:srgbClr val="FF0000"/>
                </a:solidFill>
              </a:rPr>
              <a:t>As such, it is comparable to the  </a:t>
            </a:r>
            <a:r>
              <a:rPr lang="en-US" sz="2600" b="1" i="1" dirty="0" smtClean="0">
                <a:solidFill>
                  <a:srgbClr val="FF0000"/>
                </a:solidFill>
              </a:rPr>
              <a:t>Journal</a:t>
            </a:r>
            <a:r>
              <a:rPr lang="en-US" sz="2600" dirty="0" smtClean="0">
                <a:solidFill>
                  <a:srgbClr val="FF0000"/>
                </a:solidFill>
              </a:rPr>
              <a:t> </a:t>
            </a:r>
            <a:r>
              <a:rPr lang="en-US" sz="2600" b="1" i="1" dirty="0" smtClean="0">
                <a:solidFill>
                  <a:srgbClr val="FF0000"/>
                </a:solidFill>
              </a:rPr>
              <a:t>Impact Factor</a:t>
            </a:r>
            <a:r>
              <a:rPr lang="en-US" sz="2600" i="1" dirty="0" smtClean="0">
                <a:solidFill>
                  <a:srgbClr val="FF0000"/>
                </a:solidFill>
              </a:rPr>
              <a:t>. </a:t>
            </a:r>
          </a:p>
          <a:p>
            <a:pPr lvl="1"/>
            <a:r>
              <a:rPr lang="en-US" sz="2600" dirty="0" smtClean="0"/>
              <a:t>Article Influence scores are normalized so that the mean article in the entire Thomson </a:t>
            </a:r>
            <a:r>
              <a:rPr lang="en-US" sz="2600" i="1" dirty="0" smtClean="0"/>
              <a:t>Journal Citation Reports (JCR) </a:t>
            </a:r>
            <a:r>
              <a:rPr lang="en-US" sz="2600" dirty="0" smtClean="0"/>
              <a:t>database has an article influence of 1.00. A score greater than 1.00 indicates that each article in the journal has above-average influence.</a:t>
            </a:r>
          </a:p>
          <a:p>
            <a:pPr lvl="1"/>
            <a:r>
              <a:rPr lang="en-US" sz="2600" dirty="0" smtClean="0"/>
              <a:t>Still, as with IFs, it’s best to “compare” within subjects.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214290"/>
            <a:ext cx="7772400" cy="1214422"/>
          </a:xfrm>
        </p:spPr>
        <p:txBody>
          <a:bodyPr>
            <a:normAutofit fontScale="90000"/>
          </a:bodyPr>
          <a:lstStyle/>
          <a:p>
            <a:r>
              <a:rPr lang="en-US" dirty="0" smtClean="0"/>
              <a:t>Where to look for EF and AI?</a:t>
            </a:r>
            <a:r>
              <a:rPr lang="ar-DZ" b="0" dirty="0" smtClean="0">
                <a:solidFill>
                  <a:srgbClr val="FF0000"/>
                </a:solidFill>
              </a:rPr>
              <a:t> </a:t>
            </a:r>
            <a:r>
              <a:rPr lang="ar-DZ" b="0" dirty="0" err="1" smtClean="0">
                <a:solidFill>
                  <a:srgbClr val="FF0000"/>
                </a:solidFill>
              </a:rPr>
              <a:t>اين</a:t>
            </a:r>
            <a:r>
              <a:rPr lang="ar-DZ" b="0" dirty="0" smtClean="0">
                <a:solidFill>
                  <a:srgbClr val="FF0000"/>
                </a:solidFill>
              </a:rPr>
              <a:t> نبحث عن</a:t>
            </a:r>
            <a:r>
              <a:rPr lang="ar-DZ" dirty="0" smtClean="0"/>
              <a:t> </a:t>
            </a:r>
            <a:br>
              <a:rPr lang="ar-DZ" dirty="0" smtClean="0"/>
            </a:br>
            <a:endParaRPr lang="en-US" b="0"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25</a:t>
            </a:fld>
            <a:endParaRPr lang="en-US"/>
          </a:p>
        </p:txBody>
      </p:sp>
      <p:sp>
        <p:nvSpPr>
          <p:cNvPr id="5" name="Content Placeholder 4"/>
          <p:cNvSpPr>
            <a:spLocks noGrp="1"/>
          </p:cNvSpPr>
          <p:nvPr>
            <p:ph sz="quarter" idx="1"/>
          </p:nvPr>
        </p:nvSpPr>
        <p:spPr/>
        <p:txBody>
          <a:bodyPr>
            <a:normAutofit/>
          </a:bodyPr>
          <a:lstStyle/>
          <a:p>
            <a:r>
              <a:rPr lang="en-US" dirty="0" smtClean="0"/>
              <a:t>Let us we look at EF and AI for control journals</a:t>
            </a:r>
          </a:p>
          <a:p>
            <a:pPr lvl="1"/>
            <a:r>
              <a:rPr lang="en-US" sz="2600" dirty="0" smtClean="0"/>
              <a:t>Open </a:t>
            </a:r>
            <a:r>
              <a:rPr lang="en-US" sz="2600" dirty="0" smtClean="0">
                <a:hlinkClick r:id="rId2"/>
              </a:rPr>
              <a:t>http://eigenfactor.org</a:t>
            </a:r>
            <a:endParaRPr lang="en-US" sz="2600" dirty="0" smtClean="0"/>
          </a:p>
          <a:p>
            <a:pPr lvl="1"/>
            <a:r>
              <a:rPr lang="en-US" sz="2600" dirty="0" smtClean="0"/>
              <a:t>Choose ISI journals</a:t>
            </a:r>
          </a:p>
          <a:p>
            <a:pPr lvl="1"/>
            <a:r>
              <a:rPr lang="en-US" sz="2600" dirty="0" smtClean="0"/>
              <a:t>Select automation and control category</a:t>
            </a:r>
          </a:p>
          <a:p>
            <a:pPr lvl="1"/>
            <a:r>
              <a:rPr lang="en-US" sz="2600" dirty="0" smtClean="0"/>
              <a:t>It will display the list of journals with EF and AI, e.g. as given </a:t>
            </a:r>
          </a:p>
          <a:p>
            <a:pPr lvl="1">
              <a:buNone/>
            </a:pPr>
            <a:r>
              <a:rPr lang="en-US" sz="2600" dirty="0" smtClean="0"/>
              <a:t>(</a:t>
            </a:r>
            <a:r>
              <a:rPr lang="en-US" sz="2600" dirty="0" smtClean="0">
                <a:hlinkClick r:id="rId3" action="ppaction://hlinkfile"/>
              </a:rPr>
              <a:t>Automation and control</a:t>
            </a:r>
            <a:r>
              <a:rPr lang="en-US" sz="2600" dirty="0" smtClean="0"/>
              <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SCImago</a:t>
            </a:r>
            <a:r>
              <a:rPr lang="en-US" dirty="0" smtClean="0"/>
              <a:t> Journal Rank (SJR) </a:t>
            </a:r>
            <a:r>
              <a:rPr lang="ar-DZ" dirty="0" smtClean="0"/>
              <a:t>ترتيب مجلة </a:t>
            </a:r>
            <a:r>
              <a:rPr lang="ar-DZ" dirty="0" err="1" smtClean="0"/>
              <a:t>سماغو</a:t>
            </a:r>
            <a:r>
              <a:rPr lang="ar-DZ" dirty="0" smtClean="0"/>
              <a:t> </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26</a:t>
            </a:fld>
            <a:endParaRPr lang="en-US"/>
          </a:p>
        </p:txBody>
      </p:sp>
      <p:sp>
        <p:nvSpPr>
          <p:cNvPr id="5" name="Content Placeholder 4"/>
          <p:cNvSpPr>
            <a:spLocks noGrp="1"/>
          </p:cNvSpPr>
          <p:nvPr>
            <p:ph sz="quarter" idx="1"/>
          </p:nvPr>
        </p:nvSpPr>
        <p:spPr/>
        <p:txBody>
          <a:bodyPr>
            <a:normAutofit lnSpcReduction="10000"/>
          </a:bodyPr>
          <a:lstStyle/>
          <a:p>
            <a:r>
              <a:rPr lang="en-US" dirty="0" smtClean="0"/>
              <a:t>Developed by Professors </a:t>
            </a:r>
            <a:r>
              <a:rPr lang="en-US" dirty="0" err="1" smtClean="0"/>
              <a:t>Félix</a:t>
            </a:r>
            <a:r>
              <a:rPr lang="en-US" dirty="0" smtClean="0"/>
              <a:t> de </a:t>
            </a:r>
            <a:r>
              <a:rPr lang="en-US" dirty="0" err="1" smtClean="0"/>
              <a:t>Moya</a:t>
            </a:r>
            <a:r>
              <a:rPr lang="en-US" dirty="0" smtClean="0"/>
              <a:t>, </a:t>
            </a:r>
            <a:r>
              <a:rPr lang="en-US" dirty="0" err="1" smtClean="0"/>
              <a:t>SCImago</a:t>
            </a:r>
            <a:r>
              <a:rPr lang="en-US" dirty="0" smtClean="0"/>
              <a:t> Journal Rank (SJR) is a prestige metric based on the idea that ‘all citations are not created equal’. </a:t>
            </a:r>
          </a:p>
          <a:p>
            <a:r>
              <a:rPr lang="en-US" dirty="0" smtClean="0"/>
              <a:t>With SJR, the subject field, quality and reputation of the journal have a direct effect on the value of a citation.</a:t>
            </a:r>
          </a:p>
          <a:p>
            <a:r>
              <a:rPr lang="en-US" dirty="0" smtClean="0"/>
              <a:t>SJR is a measure of scientific influence of scholarly journals that accounts for both the number of citations received by a journal and the importance or prestige of the journals where such citations come from. </a:t>
            </a:r>
          </a:p>
          <a:p>
            <a:pPr algn="r" rtl="1"/>
            <a:r>
              <a:rPr lang="ar-SA" b="1" dirty="0">
                <a:solidFill>
                  <a:srgbClr val="FF0000"/>
                </a:solidFill>
              </a:rPr>
              <a:t>وضعت من قبل أساتذة </a:t>
            </a:r>
            <a:r>
              <a:rPr lang="ar-SA" b="1" dirty="0" err="1">
                <a:solidFill>
                  <a:srgbClr val="FF0000"/>
                </a:solidFill>
              </a:rPr>
              <a:t>فيليكس</a:t>
            </a:r>
            <a:r>
              <a:rPr lang="ar-SA" b="1" dirty="0">
                <a:solidFill>
                  <a:srgbClr val="FF0000"/>
                </a:solidFill>
              </a:rPr>
              <a:t> دي </a:t>
            </a:r>
            <a:r>
              <a:rPr lang="ar-SA" b="1" dirty="0" err="1">
                <a:solidFill>
                  <a:srgbClr val="FF0000"/>
                </a:solidFill>
              </a:rPr>
              <a:t>مويا</a:t>
            </a:r>
            <a:r>
              <a:rPr lang="ar-SA" b="1" dirty="0" smtClean="0">
                <a:solidFill>
                  <a:srgbClr val="FF0000"/>
                </a:solidFill>
              </a:rPr>
              <a:t>، </a:t>
            </a:r>
            <a:r>
              <a:rPr lang="ar-SA" b="1" dirty="0">
                <a:solidFill>
                  <a:srgbClr val="FF0000"/>
                </a:solidFill>
              </a:rPr>
              <a:t>هو مقياس </a:t>
            </a:r>
            <a:r>
              <a:rPr lang="ar-SA" b="1" dirty="0" smtClean="0">
                <a:solidFill>
                  <a:srgbClr val="FF0000"/>
                </a:solidFill>
              </a:rPr>
              <a:t>قائم </a:t>
            </a:r>
            <a:r>
              <a:rPr lang="ar-SA" b="1" dirty="0">
                <a:solidFill>
                  <a:srgbClr val="FF0000"/>
                </a:solidFill>
              </a:rPr>
              <a:t>على فكرة أن "</a:t>
            </a:r>
            <a:r>
              <a:rPr lang="ar-SA" b="1" dirty="0" smtClean="0">
                <a:solidFill>
                  <a:srgbClr val="FF0000"/>
                </a:solidFill>
              </a:rPr>
              <a:t>جميع</a:t>
            </a:r>
            <a:r>
              <a:rPr lang="en-US" b="1" dirty="0" smtClean="0">
                <a:solidFill>
                  <a:srgbClr val="FF0000"/>
                </a:solidFill>
              </a:rPr>
              <a:t>  </a:t>
            </a:r>
            <a:r>
              <a:rPr lang="ar-DZ" b="1" dirty="0" smtClean="0">
                <a:solidFill>
                  <a:srgbClr val="FF0000"/>
                </a:solidFill>
              </a:rPr>
              <a:t>الاقتباسات لم  تنشأ على حد سواء </a:t>
            </a:r>
            <a:endParaRPr lang="en-US" b="1" dirty="0">
              <a:solidFill>
                <a:srgbClr val="FF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SCImago</a:t>
            </a:r>
            <a:r>
              <a:rPr lang="en-US" dirty="0" smtClean="0"/>
              <a:t> Journal Rank (SJR)</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27</a:t>
            </a:fld>
            <a:endParaRPr lang="en-US"/>
          </a:p>
        </p:txBody>
      </p:sp>
      <p:sp>
        <p:nvSpPr>
          <p:cNvPr id="5" name="Content Placeholder 4"/>
          <p:cNvSpPr>
            <a:spLocks noGrp="1"/>
          </p:cNvSpPr>
          <p:nvPr>
            <p:ph sz="quarter" idx="1"/>
          </p:nvPr>
        </p:nvSpPr>
        <p:spPr/>
        <p:txBody>
          <a:bodyPr>
            <a:normAutofit fontScale="92500" lnSpcReduction="10000"/>
          </a:bodyPr>
          <a:lstStyle/>
          <a:p>
            <a:pPr marL="457200" lvl="1" indent="-396875">
              <a:defRPr/>
            </a:pPr>
            <a:r>
              <a:rPr lang="en-US" sz="2600" dirty="0" smtClean="0"/>
              <a:t>The citation </a:t>
            </a:r>
            <a:r>
              <a:rPr lang="en-US" sz="2600" dirty="0" err="1" smtClean="0"/>
              <a:t>PageRank</a:t>
            </a:r>
            <a:r>
              <a:rPr lang="en-US" sz="2600" dirty="0" smtClean="0"/>
              <a:t> of a journal calculated on the basis of the </a:t>
            </a:r>
            <a:r>
              <a:rPr lang="en-US" sz="2600" i="1" dirty="0" smtClean="0"/>
              <a:t>Scopus</a:t>
            </a:r>
            <a:r>
              <a:rPr lang="en-US" sz="2600" dirty="0" smtClean="0"/>
              <a:t> citation data divided by the number of articles published by the journal over 3 years.  </a:t>
            </a:r>
          </a:p>
          <a:p>
            <a:pPr marL="457200" lvl="1" indent="-396875">
              <a:defRPr/>
            </a:pPr>
            <a:r>
              <a:rPr lang="en-US" sz="2600" dirty="0" smtClean="0"/>
              <a:t>Similar to </a:t>
            </a:r>
            <a:r>
              <a:rPr lang="en-US" sz="2600" dirty="0" err="1" smtClean="0"/>
              <a:t>Eigenfactor</a:t>
            </a:r>
            <a:r>
              <a:rPr lang="en-US" sz="2600" dirty="0" smtClean="0"/>
              <a:t> methods, but based on citations in </a:t>
            </a:r>
            <a:r>
              <a:rPr lang="en-US" sz="2600" b="1" i="1" dirty="0" smtClean="0">
                <a:hlinkClick r:id="rId2"/>
              </a:rPr>
              <a:t>Scopus</a:t>
            </a:r>
            <a:r>
              <a:rPr lang="en-US" sz="2600" b="1" dirty="0" smtClean="0"/>
              <a:t> </a:t>
            </a:r>
            <a:r>
              <a:rPr lang="en-US" sz="2600" dirty="0" smtClean="0"/>
              <a:t>instead of </a:t>
            </a:r>
            <a:r>
              <a:rPr lang="en-US" sz="2600" i="1" dirty="0" smtClean="0"/>
              <a:t>Web of Science</a:t>
            </a:r>
            <a:r>
              <a:rPr lang="en-US" sz="2600" dirty="0" smtClean="0"/>
              <a:t>.  </a:t>
            </a:r>
          </a:p>
          <a:p>
            <a:pPr lvl="1">
              <a:defRPr/>
            </a:pPr>
            <a:r>
              <a:rPr lang="en-US" sz="2600" dirty="0" smtClean="0"/>
              <a:t>Freely available at </a:t>
            </a:r>
            <a:r>
              <a:rPr lang="en-US" sz="2600" dirty="0" smtClean="0">
                <a:hlinkClick r:id="rId3"/>
              </a:rPr>
              <a:t>scimagojr.com</a:t>
            </a:r>
            <a:endParaRPr lang="en-US" sz="2600" dirty="0" smtClean="0"/>
          </a:p>
          <a:p>
            <a:pPr lvl="1">
              <a:defRPr/>
            </a:pPr>
            <a:r>
              <a:rPr lang="en-US" sz="2600" dirty="0" smtClean="0"/>
              <a:t>Covers more journals (~20,000) than JCR because </a:t>
            </a:r>
            <a:r>
              <a:rPr lang="en-US" sz="2600" i="1" dirty="0" smtClean="0"/>
              <a:t>Scopus</a:t>
            </a:r>
            <a:r>
              <a:rPr lang="en-US" sz="2600" dirty="0" smtClean="0"/>
              <a:t> covers more journals than </a:t>
            </a:r>
            <a:r>
              <a:rPr lang="en-US" sz="2600" i="1" dirty="0" smtClean="0"/>
              <a:t>Web of Science</a:t>
            </a:r>
            <a:endParaRPr lang="en-US" sz="2600" dirty="0" smtClean="0"/>
          </a:p>
          <a:p>
            <a:pPr lvl="1">
              <a:defRPr/>
            </a:pPr>
            <a:r>
              <a:rPr lang="en-US" sz="2600" dirty="0" smtClean="0"/>
              <a:t>More international diversity</a:t>
            </a:r>
          </a:p>
          <a:p>
            <a:pPr lvl="1">
              <a:defRPr/>
            </a:pPr>
            <a:r>
              <a:rPr lang="en-US" sz="2600" dirty="0" smtClean="0"/>
              <a:t>3 years of citations; no self-citations</a:t>
            </a:r>
          </a:p>
          <a:p>
            <a:pPr lvl="1" algn="r" rtl="1">
              <a:defRPr/>
            </a:pPr>
            <a:r>
              <a:rPr lang="ar-SA" sz="2800" b="1" dirty="0">
                <a:solidFill>
                  <a:srgbClr val="FF0000"/>
                </a:solidFill>
              </a:rPr>
              <a:t>تحسب على أساس </a:t>
            </a:r>
            <a:r>
              <a:rPr lang="ar-DZ" sz="2800" b="1" dirty="0" smtClean="0">
                <a:solidFill>
                  <a:srgbClr val="FF0000"/>
                </a:solidFill>
              </a:rPr>
              <a:t>معطيات الاقتباس </a:t>
            </a:r>
            <a:r>
              <a:rPr lang="ar-DZ" sz="2800" b="1" dirty="0" err="1" smtClean="0">
                <a:solidFill>
                  <a:srgbClr val="FF0000"/>
                </a:solidFill>
              </a:rPr>
              <a:t>لسكوبيس</a:t>
            </a:r>
            <a:r>
              <a:rPr lang="ar-DZ" sz="2800" b="1" dirty="0" smtClean="0">
                <a:solidFill>
                  <a:srgbClr val="FF0000"/>
                </a:solidFill>
              </a:rPr>
              <a:t> </a:t>
            </a:r>
            <a:r>
              <a:rPr lang="ar-SA" sz="2800" b="1" dirty="0" smtClean="0">
                <a:solidFill>
                  <a:srgbClr val="FF0000"/>
                </a:solidFill>
              </a:rPr>
              <a:t>مقسوما </a:t>
            </a:r>
            <a:r>
              <a:rPr lang="ar-SA" sz="2800" b="1" dirty="0">
                <a:solidFill>
                  <a:srgbClr val="FF0000"/>
                </a:solidFill>
              </a:rPr>
              <a:t>على عدد من المقالات التي نشرت في المجلة أكثر من 3 سنوات.</a:t>
            </a:r>
            <a:endParaRPr lang="en-US" sz="2600" b="1" dirty="0" smtClean="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SCImago</a:t>
            </a:r>
            <a:r>
              <a:rPr lang="en-US" dirty="0" smtClean="0"/>
              <a:t> Journal Rank (SJR) Algorithm</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28</a:t>
            </a:fld>
            <a:endParaRPr lang="en-US"/>
          </a:p>
        </p:txBody>
      </p:sp>
      <p:sp>
        <p:nvSpPr>
          <p:cNvPr id="5" name="Content Placeholder 4"/>
          <p:cNvSpPr>
            <a:spLocks noGrp="1"/>
          </p:cNvSpPr>
          <p:nvPr>
            <p:ph sz="quarter" idx="1"/>
          </p:nvPr>
        </p:nvSpPr>
        <p:spPr/>
        <p:txBody>
          <a:bodyPr/>
          <a:lstStyle/>
          <a:p>
            <a:r>
              <a:rPr lang="en-US" dirty="0" smtClean="0"/>
              <a:t>The SJR indicator, which is inspired by the </a:t>
            </a:r>
            <a:r>
              <a:rPr lang="en-US" dirty="0" err="1" smtClean="0"/>
              <a:t>PageRank</a:t>
            </a:r>
            <a:r>
              <a:rPr lang="en-US" dirty="0" smtClean="0"/>
              <a:t> algorithm, was developed for extremely large and heterogeneous journal citation networks. It is a size-independent indicator and it ranks journals by their ‘average prestige per article’ and can be used for journal comparisons in science evaluation processes. </a:t>
            </a:r>
          </a:p>
          <a:p>
            <a:r>
              <a:rPr lang="en-US" dirty="0" smtClean="0"/>
              <a:t>http://www.scimagojr.com/index.php</a:t>
            </a:r>
          </a:p>
        </p:txBody>
      </p:sp>
      <p:sp>
        <p:nvSpPr>
          <p:cNvPr id="3" name="مربع نص 2"/>
          <p:cNvSpPr txBox="1"/>
          <p:nvPr/>
        </p:nvSpPr>
        <p:spPr>
          <a:xfrm>
            <a:off x="1979712" y="5157192"/>
            <a:ext cx="5400600" cy="1323439"/>
          </a:xfrm>
          <a:prstGeom prst="rect">
            <a:avLst/>
          </a:prstGeom>
          <a:noFill/>
        </p:spPr>
        <p:txBody>
          <a:bodyPr wrap="square" rtlCol="1">
            <a:spAutoFit/>
          </a:bodyPr>
          <a:lstStyle/>
          <a:p>
            <a:pPr algn="r"/>
            <a:r>
              <a:rPr lang="ar-DZ" sz="2000" b="1" dirty="0" err="1" smtClean="0">
                <a:solidFill>
                  <a:srgbClr val="FF0000"/>
                </a:solidFill>
              </a:rPr>
              <a:t>الغوريتم</a:t>
            </a:r>
            <a:r>
              <a:rPr lang="ar-DZ" sz="2000" b="1" dirty="0" smtClean="0">
                <a:solidFill>
                  <a:srgbClr val="FF0000"/>
                </a:solidFill>
              </a:rPr>
              <a:t> </a:t>
            </a:r>
            <a:r>
              <a:rPr lang="ar-DZ" sz="2000" b="1" dirty="0" err="1" smtClean="0">
                <a:solidFill>
                  <a:srgbClr val="FF0000"/>
                </a:solidFill>
              </a:rPr>
              <a:t>سماغو</a:t>
            </a:r>
            <a:r>
              <a:rPr lang="ar-DZ" sz="2000" b="1" dirty="0" smtClean="0">
                <a:solidFill>
                  <a:srgbClr val="FF0000"/>
                </a:solidFill>
              </a:rPr>
              <a:t> </a:t>
            </a:r>
            <a:endParaRPr lang="ar-DZ" sz="2000" b="1" dirty="0">
              <a:solidFill>
                <a:srgbClr val="FF0000"/>
              </a:solidFill>
            </a:endParaRPr>
          </a:p>
          <a:p>
            <a:pPr algn="r" rtl="1"/>
            <a:r>
              <a:rPr lang="ar-SA" sz="2000" b="1" dirty="0">
                <a:solidFill>
                  <a:srgbClr val="FF0000"/>
                </a:solidFill>
              </a:rPr>
              <a:t>مؤشر SJR، وهي مستوحاة </a:t>
            </a:r>
            <a:r>
              <a:rPr lang="ar-SA" sz="2000" b="1" dirty="0" smtClean="0">
                <a:solidFill>
                  <a:srgbClr val="FF0000"/>
                </a:solidFill>
              </a:rPr>
              <a:t>من</a:t>
            </a:r>
            <a:r>
              <a:rPr lang="ar-DZ" sz="2000" b="1" dirty="0" smtClean="0">
                <a:solidFill>
                  <a:srgbClr val="FF0000"/>
                </a:solidFill>
              </a:rPr>
              <a:t> </a:t>
            </a:r>
            <a:r>
              <a:rPr lang="ar-DZ" sz="2000" b="1" dirty="0" err="1" smtClean="0">
                <a:solidFill>
                  <a:srgbClr val="FF0000"/>
                </a:solidFill>
              </a:rPr>
              <a:t>الغوريتمية</a:t>
            </a:r>
            <a:r>
              <a:rPr lang="ar-DZ" sz="2000" b="1" dirty="0" smtClean="0">
                <a:solidFill>
                  <a:srgbClr val="FF0000"/>
                </a:solidFill>
              </a:rPr>
              <a:t>  </a:t>
            </a:r>
            <a:r>
              <a:rPr lang="ar-SA" sz="2000" b="1" dirty="0" smtClean="0">
                <a:solidFill>
                  <a:srgbClr val="FF0000"/>
                </a:solidFill>
              </a:rPr>
              <a:t> </a:t>
            </a:r>
            <a:r>
              <a:rPr lang="ar-DZ" sz="2000" b="1" dirty="0" err="1" smtClean="0">
                <a:solidFill>
                  <a:srgbClr val="FF0000"/>
                </a:solidFill>
              </a:rPr>
              <a:t>بايج</a:t>
            </a:r>
            <a:r>
              <a:rPr lang="ar-DZ" sz="2000" b="1" dirty="0" smtClean="0">
                <a:solidFill>
                  <a:srgbClr val="FF0000"/>
                </a:solidFill>
              </a:rPr>
              <a:t> رانك  </a:t>
            </a:r>
            <a:r>
              <a:rPr lang="en-US" sz="2000" b="1" dirty="0">
                <a:solidFill>
                  <a:srgbClr val="FF0000"/>
                </a:solidFill>
              </a:rPr>
              <a:t>)</a:t>
            </a:r>
            <a:r>
              <a:rPr lang="ar-DZ" sz="2000" b="1" dirty="0" smtClean="0">
                <a:solidFill>
                  <a:srgbClr val="FF0000"/>
                </a:solidFill>
              </a:rPr>
              <a:t>رتبة الصفحة  </a:t>
            </a:r>
            <a:r>
              <a:rPr lang="en-US" sz="2000" b="1" dirty="0" smtClean="0">
                <a:solidFill>
                  <a:srgbClr val="FF0000"/>
                </a:solidFill>
              </a:rPr>
              <a:t>(</a:t>
            </a:r>
            <a:endParaRPr lang="ar-DZ" sz="2000" b="1" dirty="0" smtClean="0">
              <a:solidFill>
                <a:srgbClr val="FF0000"/>
              </a:solidFill>
            </a:endParaRPr>
          </a:p>
          <a:p>
            <a:pPr algn="r" rtl="1"/>
            <a:r>
              <a:rPr lang="ar-DZ" sz="2000" b="1" dirty="0" smtClean="0">
                <a:solidFill>
                  <a:srgbClr val="FF0000"/>
                </a:solidFill>
              </a:rPr>
              <a:t>وطورت لتكون واسعة بحد كبير وغير متجانسة </a:t>
            </a:r>
            <a:endParaRPr lang="ar-SA" sz="2000" b="1" dirty="0">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Scimago</a:t>
            </a:r>
            <a:r>
              <a:rPr lang="en-US" dirty="0" smtClean="0"/>
              <a:t> other ranking </a:t>
            </a:r>
            <a:r>
              <a:rPr lang="ar-DZ" dirty="0" smtClean="0"/>
              <a:t>ترتيبات اخرى لي </a:t>
            </a:r>
            <a:r>
              <a:rPr lang="ar-DZ" dirty="0" err="1" smtClean="0"/>
              <a:t>سيماغو</a:t>
            </a:r>
            <a:r>
              <a:rPr lang="ar-DZ" dirty="0" smtClean="0"/>
              <a:t> </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29</a:t>
            </a:fld>
            <a:endParaRPr lang="en-US"/>
          </a:p>
        </p:txBody>
      </p:sp>
      <p:sp>
        <p:nvSpPr>
          <p:cNvPr id="5" name="Content Placeholder 4"/>
          <p:cNvSpPr>
            <a:spLocks noGrp="1"/>
          </p:cNvSpPr>
          <p:nvPr>
            <p:ph sz="quarter" idx="1"/>
          </p:nvPr>
        </p:nvSpPr>
        <p:spPr/>
        <p:txBody>
          <a:bodyPr>
            <a:normAutofit fontScale="92500"/>
          </a:bodyPr>
          <a:lstStyle/>
          <a:p>
            <a:r>
              <a:rPr lang="en-US" sz="2800" dirty="0" smtClean="0"/>
              <a:t>The </a:t>
            </a:r>
            <a:r>
              <a:rPr lang="en-US" sz="2800" dirty="0" err="1" smtClean="0"/>
              <a:t>Scimago</a:t>
            </a:r>
            <a:r>
              <a:rPr lang="en-US" sz="2800" dirty="0" smtClean="0"/>
              <a:t> also rank institute, and country for scientific research work.</a:t>
            </a:r>
            <a:r>
              <a:rPr lang="ar-DZ" sz="2800" b="1" dirty="0" err="1" smtClean="0">
                <a:solidFill>
                  <a:srgbClr val="FF0000"/>
                </a:solidFill>
              </a:rPr>
              <a:t>سيماغو</a:t>
            </a:r>
            <a:r>
              <a:rPr lang="ar-DZ" sz="2800" b="1" dirty="0" smtClean="0">
                <a:solidFill>
                  <a:srgbClr val="FF0000"/>
                </a:solidFill>
              </a:rPr>
              <a:t> كدلك يحصي ويرتب معاهد ودول  حسب عملها في البحث العلمي  </a:t>
            </a:r>
            <a:endParaRPr lang="en-US" sz="2800" b="1" dirty="0" smtClean="0">
              <a:solidFill>
                <a:srgbClr val="FF0000"/>
              </a:solidFill>
            </a:endParaRPr>
          </a:p>
          <a:p>
            <a:r>
              <a:rPr lang="en-US" sz="2800" dirty="0" smtClean="0"/>
              <a:t>Download this free report (2011) at:  </a:t>
            </a:r>
            <a:r>
              <a:rPr lang="en-US" sz="2800" dirty="0" smtClean="0">
                <a:hlinkClick r:id="rId2"/>
              </a:rPr>
              <a:t>www.scimagoir.com/</a:t>
            </a:r>
            <a:endParaRPr lang="en-US" sz="2800" dirty="0" smtClean="0"/>
          </a:p>
          <a:p>
            <a:pPr lvl="1">
              <a:defRPr/>
            </a:pPr>
            <a:r>
              <a:rPr lang="en-US" dirty="0" smtClean="0"/>
              <a:t>Ranks 3,042 institutions, worldwide </a:t>
            </a:r>
          </a:p>
          <a:p>
            <a:pPr lvl="1">
              <a:defRPr/>
            </a:pPr>
            <a:r>
              <a:rPr lang="en-US" dirty="0" smtClean="0"/>
              <a:t>Provides 5 indicators of research performance, stressing research output, citations, international collaboration and impact.  </a:t>
            </a:r>
          </a:p>
          <a:p>
            <a:pPr lvl="1">
              <a:defRPr/>
            </a:pPr>
            <a:r>
              <a:rPr lang="en-US" dirty="0" smtClean="0"/>
              <a:t>Data comes from the </a:t>
            </a:r>
            <a:r>
              <a:rPr lang="en-US" i="1" dirty="0" smtClean="0"/>
              <a:t>Scopus</a:t>
            </a:r>
            <a:r>
              <a:rPr lang="en-US" dirty="0" smtClean="0"/>
              <a:t> db (analyzed 18,750 research publications, mostly journals and proceedings)</a:t>
            </a:r>
          </a:p>
          <a:p>
            <a:pPr lvl="1">
              <a:defRPr/>
            </a:pPr>
            <a:r>
              <a:rPr lang="en-US" dirty="0" smtClean="0"/>
              <a:t>Data is from 2005-2009</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Research Process</a:t>
            </a:r>
            <a:r>
              <a:rPr lang="ar-DZ" dirty="0" smtClean="0"/>
              <a:t/>
            </a:r>
            <a:br>
              <a:rPr lang="ar-DZ" dirty="0" smtClean="0"/>
            </a:br>
            <a:r>
              <a:rPr lang="ar-DZ" dirty="0" smtClean="0">
                <a:solidFill>
                  <a:srgbClr val="FF0000"/>
                </a:solidFill>
              </a:rPr>
              <a:t>عملية البحث</a:t>
            </a:r>
            <a:endParaRPr lang="en-US"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3</a:t>
            </a:fld>
            <a:endParaRPr lang="en-US"/>
          </a:p>
        </p:txBody>
      </p:sp>
      <p:sp>
        <p:nvSpPr>
          <p:cNvPr id="8" name="Curved Up Arrow 7"/>
          <p:cNvSpPr/>
          <p:nvPr/>
        </p:nvSpPr>
        <p:spPr>
          <a:xfrm flipH="1">
            <a:off x="4724400" y="4191000"/>
            <a:ext cx="1066800" cy="457200"/>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Curved Up Arrow 8"/>
          <p:cNvSpPr/>
          <p:nvPr/>
        </p:nvSpPr>
        <p:spPr>
          <a:xfrm flipH="1">
            <a:off x="3048000" y="4191000"/>
            <a:ext cx="1066800" cy="457200"/>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Curved Up Arrow 9"/>
          <p:cNvSpPr/>
          <p:nvPr/>
        </p:nvSpPr>
        <p:spPr>
          <a:xfrm flipH="1">
            <a:off x="1371600" y="4191000"/>
            <a:ext cx="1066800" cy="457200"/>
          </a:xfrm>
          <a:prstGeom prst="curved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nvGrpSpPr>
          <p:cNvPr id="5" name="Group 10"/>
          <p:cNvGrpSpPr/>
          <p:nvPr/>
        </p:nvGrpSpPr>
        <p:grpSpPr>
          <a:xfrm>
            <a:off x="228600" y="2974765"/>
            <a:ext cx="1498662" cy="1216235"/>
            <a:chOff x="4598" y="1677882"/>
            <a:chExt cx="1498662" cy="1216235"/>
          </a:xfrm>
        </p:grpSpPr>
        <p:sp>
          <p:nvSpPr>
            <p:cNvPr id="12" name="Rounded Rectangle 11"/>
            <p:cNvSpPr/>
            <p:nvPr/>
          </p:nvSpPr>
          <p:spPr>
            <a:xfrm>
              <a:off x="4598" y="1677882"/>
              <a:ext cx="1425624" cy="1216235"/>
            </a:xfrm>
            <a:prstGeom prst="roundRect">
              <a:avLst>
                <a:gd name="adj" fmla="val 10000"/>
              </a:avLst>
            </a:prstGeom>
            <a:ln/>
          </p:spPr>
          <p:style>
            <a:lnRef idx="3">
              <a:schemeClr val="lt1"/>
            </a:lnRef>
            <a:fillRef idx="1">
              <a:schemeClr val="accent2"/>
            </a:fillRef>
            <a:effectRef idx="1">
              <a:schemeClr val="accent2"/>
            </a:effectRef>
            <a:fontRef idx="minor">
              <a:schemeClr val="lt1"/>
            </a:fontRef>
          </p:style>
        </p:sp>
        <p:sp>
          <p:nvSpPr>
            <p:cNvPr id="13" name="Rounded Rectangle 4"/>
            <p:cNvSpPr/>
            <p:nvPr/>
          </p:nvSpPr>
          <p:spPr>
            <a:xfrm>
              <a:off x="40220" y="1713504"/>
              <a:ext cx="1463040" cy="1144991"/>
            </a:xfrm>
            <a:prstGeom prst="rect">
              <a:avLst/>
            </a:prstGeom>
            <a:ln/>
          </p:spPr>
          <p:style>
            <a:lnRef idx="3">
              <a:schemeClr val="lt1"/>
            </a:lnRef>
            <a:fillRef idx="1">
              <a:schemeClr val="accent2"/>
            </a:fillRef>
            <a:effectRef idx="1">
              <a:schemeClr val="accent2"/>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Identify Topic of Interest</a:t>
              </a:r>
              <a:endParaRPr lang="en-US" sz="2400" kern="1200" dirty="0"/>
            </a:p>
          </p:txBody>
        </p:sp>
      </p:grpSp>
      <p:grpSp>
        <p:nvGrpSpPr>
          <p:cNvPr id="6" name="Group 16"/>
          <p:cNvGrpSpPr/>
          <p:nvPr/>
        </p:nvGrpSpPr>
        <p:grpSpPr>
          <a:xfrm>
            <a:off x="3718560" y="2974765"/>
            <a:ext cx="1463040" cy="1216235"/>
            <a:chOff x="4031969" y="1677882"/>
            <a:chExt cx="1463040" cy="1216235"/>
          </a:xfrm>
        </p:grpSpPr>
        <p:sp>
          <p:nvSpPr>
            <p:cNvPr id="18" name="Rounded Rectangle 17"/>
            <p:cNvSpPr/>
            <p:nvPr/>
          </p:nvSpPr>
          <p:spPr>
            <a:xfrm>
              <a:off x="4069385" y="1677882"/>
              <a:ext cx="1425624" cy="1216235"/>
            </a:xfrm>
            <a:prstGeom prst="roundRect">
              <a:avLst>
                <a:gd name="adj" fmla="val 10000"/>
              </a:avLst>
            </a:prstGeom>
            <a:ln/>
          </p:spPr>
          <p:style>
            <a:lnRef idx="3">
              <a:schemeClr val="lt1"/>
            </a:lnRef>
            <a:fillRef idx="1">
              <a:schemeClr val="accent2"/>
            </a:fillRef>
            <a:effectRef idx="1">
              <a:schemeClr val="accent2"/>
            </a:effectRef>
            <a:fontRef idx="minor">
              <a:schemeClr val="lt1"/>
            </a:fontRef>
          </p:style>
        </p:sp>
        <p:sp>
          <p:nvSpPr>
            <p:cNvPr id="19" name="Rounded Rectangle 4"/>
            <p:cNvSpPr/>
            <p:nvPr/>
          </p:nvSpPr>
          <p:spPr>
            <a:xfrm>
              <a:off x="4031969" y="1713504"/>
              <a:ext cx="1463040" cy="1144991"/>
            </a:xfrm>
            <a:prstGeom prst="rect">
              <a:avLst/>
            </a:prstGeom>
            <a:ln/>
          </p:spPr>
          <p:style>
            <a:lnRef idx="3">
              <a:schemeClr val="lt1"/>
            </a:lnRef>
            <a:fillRef idx="1">
              <a:schemeClr val="accent2"/>
            </a:fillRef>
            <a:effectRef idx="1">
              <a:schemeClr val="accent2"/>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State Unsolved Problems</a:t>
              </a:r>
              <a:endParaRPr lang="en-US" sz="2400" kern="1200" dirty="0"/>
            </a:p>
          </p:txBody>
        </p:sp>
      </p:grpSp>
      <p:grpSp>
        <p:nvGrpSpPr>
          <p:cNvPr id="7" name="Group 19"/>
          <p:cNvGrpSpPr/>
          <p:nvPr/>
        </p:nvGrpSpPr>
        <p:grpSpPr>
          <a:xfrm>
            <a:off x="5511738" y="2974765"/>
            <a:ext cx="1498662" cy="1216235"/>
            <a:chOff x="5992222" y="1677882"/>
            <a:chExt cx="1498662" cy="1216235"/>
          </a:xfrm>
        </p:grpSpPr>
        <p:sp>
          <p:nvSpPr>
            <p:cNvPr id="21" name="Rounded Rectangle 20"/>
            <p:cNvSpPr/>
            <p:nvPr/>
          </p:nvSpPr>
          <p:spPr>
            <a:xfrm>
              <a:off x="5992222" y="1677882"/>
              <a:ext cx="1425624" cy="1216235"/>
            </a:xfrm>
            <a:prstGeom prst="roundRect">
              <a:avLst>
                <a:gd name="adj" fmla="val 10000"/>
              </a:avLst>
            </a:prstGeom>
            <a:ln/>
          </p:spPr>
          <p:style>
            <a:lnRef idx="3">
              <a:schemeClr val="lt1"/>
            </a:lnRef>
            <a:fillRef idx="1">
              <a:schemeClr val="accent2"/>
            </a:fillRef>
            <a:effectRef idx="1">
              <a:schemeClr val="accent2"/>
            </a:effectRef>
            <a:fontRef idx="minor">
              <a:schemeClr val="lt1"/>
            </a:fontRef>
          </p:style>
        </p:sp>
        <p:sp>
          <p:nvSpPr>
            <p:cNvPr id="22" name="Rounded Rectangle 4"/>
            <p:cNvSpPr/>
            <p:nvPr/>
          </p:nvSpPr>
          <p:spPr>
            <a:xfrm>
              <a:off x="6027844" y="1713504"/>
              <a:ext cx="1463040" cy="1144991"/>
            </a:xfrm>
            <a:prstGeom prst="rect">
              <a:avLst/>
            </a:prstGeom>
            <a:ln/>
          </p:spPr>
          <p:style>
            <a:lnRef idx="3">
              <a:schemeClr val="lt1"/>
            </a:lnRef>
            <a:fillRef idx="1">
              <a:schemeClr val="accent2"/>
            </a:fillRef>
            <a:effectRef idx="1">
              <a:schemeClr val="accent2"/>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Find or Develop Solution</a:t>
              </a:r>
              <a:endParaRPr lang="en-US" sz="2400" kern="1200" dirty="0"/>
            </a:p>
          </p:txBody>
        </p:sp>
      </p:grpSp>
      <p:sp>
        <p:nvSpPr>
          <p:cNvPr id="29" name="Right Arrow 28"/>
          <p:cNvSpPr/>
          <p:nvPr/>
        </p:nvSpPr>
        <p:spPr>
          <a:xfrm>
            <a:off x="5181600" y="3048000"/>
            <a:ext cx="457200" cy="381000"/>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grpSp>
        <p:nvGrpSpPr>
          <p:cNvPr id="11" name="Group 13"/>
          <p:cNvGrpSpPr/>
          <p:nvPr/>
        </p:nvGrpSpPr>
        <p:grpSpPr>
          <a:xfrm>
            <a:off x="1981200" y="2974765"/>
            <a:ext cx="1498662" cy="1216235"/>
            <a:chOff x="2000473" y="1677882"/>
            <a:chExt cx="1498662" cy="1216235"/>
          </a:xfrm>
        </p:grpSpPr>
        <p:sp>
          <p:nvSpPr>
            <p:cNvPr id="15" name="Rounded Rectangle 14"/>
            <p:cNvSpPr/>
            <p:nvPr/>
          </p:nvSpPr>
          <p:spPr>
            <a:xfrm>
              <a:off x="2000473" y="1677882"/>
              <a:ext cx="1425624" cy="1216235"/>
            </a:xfrm>
            <a:prstGeom prst="roundRect">
              <a:avLst>
                <a:gd name="adj" fmla="val 10000"/>
              </a:avLst>
            </a:prstGeom>
            <a:ln/>
          </p:spPr>
          <p:style>
            <a:lnRef idx="3">
              <a:schemeClr val="lt1"/>
            </a:lnRef>
            <a:fillRef idx="1">
              <a:schemeClr val="accent2"/>
            </a:fillRef>
            <a:effectRef idx="1">
              <a:schemeClr val="accent2"/>
            </a:effectRef>
            <a:fontRef idx="minor">
              <a:schemeClr val="lt1"/>
            </a:fontRef>
          </p:style>
        </p:sp>
        <p:sp>
          <p:nvSpPr>
            <p:cNvPr id="16" name="Rounded Rectangle 4"/>
            <p:cNvSpPr/>
            <p:nvPr/>
          </p:nvSpPr>
          <p:spPr>
            <a:xfrm>
              <a:off x="2036095" y="1713504"/>
              <a:ext cx="1463040" cy="1144991"/>
            </a:xfrm>
            <a:prstGeom prst="rect">
              <a:avLst/>
            </a:prstGeom>
            <a:ln/>
          </p:spPr>
          <p:style>
            <a:lnRef idx="3">
              <a:schemeClr val="lt1"/>
            </a:lnRef>
            <a:fillRef idx="1">
              <a:schemeClr val="accent2"/>
            </a:fillRef>
            <a:effectRef idx="1">
              <a:schemeClr val="accent2"/>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Generate Related Questions</a:t>
              </a:r>
              <a:endParaRPr lang="en-US" sz="2400" kern="1200" dirty="0"/>
            </a:p>
          </p:txBody>
        </p:sp>
      </p:grpSp>
      <p:sp>
        <p:nvSpPr>
          <p:cNvPr id="27" name="Right Arrow 26"/>
          <p:cNvSpPr/>
          <p:nvPr/>
        </p:nvSpPr>
        <p:spPr>
          <a:xfrm>
            <a:off x="1676400" y="3048000"/>
            <a:ext cx="457200" cy="381000"/>
          </a:xfrm>
          <a:prstGeom prst="rightArrow">
            <a:avLst/>
          </a:prstGeom>
          <a:ln/>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28" name="Right Arrow 27"/>
          <p:cNvSpPr/>
          <p:nvPr/>
        </p:nvSpPr>
        <p:spPr>
          <a:xfrm>
            <a:off x="3429000" y="3048000"/>
            <a:ext cx="457200" cy="381000"/>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31" name="Right Triangle 30"/>
          <p:cNvSpPr/>
          <p:nvPr/>
        </p:nvSpPr>
        <p:spPr>
          <a:xfrm>
            <a:off x="304800" y="1600200"/>
            <a:ext cx="6705600" cy="1143000"/>
          </a:xfrm>
          <a:prstGeom prst="rtTriangle">
            <a:avLst/>
          </a:prstGeom>
          <a:ln w="28575"/>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smtClean="0"/>
              <a:t>Literature Search</a:t>
            </a:r>
            <a:endParaRPr lang="en-US" sz="2800" dirty="0"/>
          </a:p>
        </p:txBody>
      </p:sp>
      <p:sp>
        <p:nvSpPr>
          <p:cNvPr id="32" name="Right Triangle 31"/>
          <p:cNvSpPr/>
          <p:nvPr/>
        </p:nvSpPr>
        <p:spPr>
          <a:xfrm flipH="1">
            <a:off x="304800" y="4648200"/>
            <a:ext cx="6781800" cy="1143000"/>
          </a:xfrm>
          <a:prstGeom prst="rtTriangle">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dirty="0" smtClean="0"/>
              <a:t>Documentation</a:t>
            </a:r>
            <a:endParaRPr lang="en-US" sz="2800" dirty="0"/>
          </a:p>
        </p:txBody>
      </p:sp>
      <p:sp>
        <p:nvSpPr>
          <p:cNvPr id="33" name="Rounded Rectangular Callout 32"/>
          <p:cNvSpPr/>
          <p:nvPr/>
        </p:nvSpPr>
        <p:spPr>
          <a:xfrm>
            <a:off x="4800600" y="533400"/>
            <a:ext cx="3962400" cy="1524000"/>
          </a:xfrm>
          <a:prstGeom prst="wedgeRoundRectCallout">
            <a:avLst>
              <a:gd name="adj1" fmla="val -11284"/>
              <a:gd name="adj2" fmla="val 115258"/>
              <a:gd name="adj3" fmla="val 16667"/>
            </a:avLst>
          </a:prstGeom>
          <a:ln w="57150"/>
        </p:spPr>
        <p:style>
          <a:lnRef idx="2">
            <a:schemeClr val="dk1"/>
          </a:lnRef>
          <a:fillRef idx="1">
            <a:schemeClr val="lt1"/>
          </a:fillRef>
          <a:effectRef idx="0">
            <a:schemeClr val="dk1"/>
          </a:effectRef>
          <a:fontRef idx="minor">
            <a:schemeClr val="dk1"/>
          </a:fontRef>
        </p:style>
        <p:txBody>
          <a:bodyPr rtlCol="0" anchor="ctr"/>
          <a:lstStyle/>
          <a:p>
            <a:pPr algn="ctr"/>
            <a:r>
              <a:rPr lang="en-US" sz="2800" dirty="0" smtClean="0"/>
              <a:t>End research output quality depends on, the quality maintained at all the stages </a:t>
            </a:r>
            <a:endParaRPr lang="en-US" dirty="0"/>
          </a:p>
        </p:txBody>
      </p:sp>
      <p:sp>
        <p:nvSpPr>
          <p:cNvPr id="3" name="مربع نص 2"/>
          <p:cNvSpPr txBox="1"/>
          <p:nvPr/>
        </p:nvSpPr>
        <p:spPr>
          <a:xfrm>
            <a:off x="3000364" y="5534561"/>
            <a:ext cx="4894474" cy="1323439"/>
          </a:xfrm>
          <a:prstGeom prst="rect">
            <a:avLst/>
          </a:prstGeom>
          <a:noFill/>
        </p:spPr>
        <p:txBody>
          <a:bodyPr wrap="square" rtlCol="1">
            <a:spAutoFit/>
          </a:bodyPr>
          <a:lstStyle/>
          <a:p>
            <a:pPr algn="r"/>
            <a:endParaRPr lang="ar-SA" sz="2000" b="1" dirty="0">
              <a:solidFill>
                <a:srgbClr val="FF0000"/>
              </a:solidFill>
            </a:endParaRPr>
          </a:p>
          <a:p>
            <a:pPr algn="r" rtl="1"/>
            <a:r>
              <a:rPr lang="ar-SA" sz="2000" b="1" dirty="0" smtClean="0">
                <a:solidFill>
                  <a:srgbClr val="FF0000"/>
                </a:solidFill>
              </a:rPr>
              <a:t>جودة </a:t>
            </a:r>
            <a:r>
              <a:rPr lang="ar-SA" sz="2000" b="1" dirty="0" err="1" smtClean="0">
                <a:solidFill>
                  <a:srgbClr val="FF0000"/>
                </a:solidFill>
              </a:rPr>
              <a:t>الانتاج</a:t>
            </a:r>
            <a:r>
              <a:rPr lang="fr-FR" sz="2000" b="1" dirty="0" smtClean="0">
                <a:solidFill>
                  <a:srgbClr val="FF0000"/>
                </a:solidFill>
              </a:rPr>
              <a:t> </a:t>
            </a:r>
            <a:r>
              <a:rPr lang="ar-DZ" sz="2000" b="1" dirty="0" smtClean="0">
                <a:solidFill>
                  <a:srgbClr val="FF0000"/>
                </a:solidFill>
              </a:rPr>
              <a:t> عند نهاية البحث</a:t>
            </a:r>
            <a:r>
              <a:rPr lang="ar-SA" sz="2000" b="1" dirty="0" smtClean="0">
                <a:solidFill>
                  <a:srgbClr val="FF0000"/>
                </a:solidFill>
              </a:rPr>
              <a:t> </a:t>
            </a:r>
            <a:r>
              <a:rPr lang="ar-SA" sz="2000" b="1" dirty="0">
                <a:solidFill>
                  <a:srgbClr val="FF0000"/>
                </a:solidFill>
              </a:rPr>
              <a:t>تعتمد </a:t>
            </a:r>
            <a:r>
              <a:rPr lang="ar-SA" sz="2000" b="1" dirty="0" smtClean="0">
                <a:solidFill>
                  <a:srgbClr val="FF0000"/>
                </a:solidFill>
              </a:rPr>
              <a:t>على</a:t>
            </a:r>
            <a:r>
              <a:rPr lang="ar-DZ" sz="2000" b="1" dirty="0" smtClean="0">
                <a:solidFill>
                  <a:srgbClr val="FF0000"/>
                </a:solidFill>
              </a:rPr>
              <a:t> النوعية المحافظ عليها في</a:t>
            </a:r>
            <a:r>
              <a:rPr lang="ar-SA" sz="2000" b="1" dirty="0" smtClean="0">
                <a:solidFill>
                  <a:srgbClr val="FF0000"/>
                </a:solidFill>
              </a:rPr>
              <a:t> </a:t>
            </a:r>
            <a:r>
              <a:rPr lang="ar-SA" sz="2000" b="1" dirty="0">
                <a:solidFill>
                  <a:srgbClr val="FF0000"/>
                </a:solidFill>
              </a:rPr>
              <a:t>جميع المراحل</a:t>
            </a:r>
          </a:p>
          <a:p>
            <a:pPr algn="r"/>
            <a:endParaRPr lang="en-US" sz="20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Comparing IF, EF, </a:t>
            </a:r>
            <a:r>
              <a:rPr lang="en-US" dirty="0" err="1" smtClean="0"/>
              <a:t>Scimago</a:t>
            </a:r>
            <a:r>
              <a:rPr lang="en-US" dirty="0" smtClean="0"/>
              <a:t>  </a:t>
            </a:r>
            <a:r>
              <a:rPr lang="ar-DZ" dirty="0" smtClean="0">
                <a:solidFill>
                  <a:srgbClr val="FF0000"/>
                </a:solidFill>
              </a:rPr>
              <a:t>مقارنة بين</a:t>
            </a:r>
            <a:r>
              <a:rPr lang="ar-DZ" dirty="0" smtClean="0"/>
              <a:t> </a:t>
            </a:r>
            <a:br>
              <a:rPr lang="ar-DZ" dirty="0" smtClean="0"/>
            </a:br>
            <a:r>
              <a:rPr lang="en-US" dirty="0" smtClean="0">
                <a:solidFill>
                  <a:srgbClr val="FF0000"/>
                </a:solidFill>
              </a:rPr>
              <a:t>IF, EF, </a:t>
            </a:r>
            <a:r>
              <a:rPr lang="en-US" dirty="0" err="1" smtClean="0">
                <a:solidFill>
                  <a:srgbClr val="FF0000"/>
                </a:solidFill>
              </a:rPr>
              <a:t>Scimago</a:t>
            </a:r>
            <a:r>
              <a:rPr lang="ar-DZ" dirty="0" smtClean="0"/>
              <a:t> </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30</a:t>
            </a:fld>
            <a:endParaRPr lang="en-US"/>
          </a:p>
        </p:txBody>
      </p:sp>
      <p:sp>
        <p:nvSpPr>
          <p:cNvPr id="5" name="Content Placeholder 4"/>
          <p:cNvSpPr>
            <a:spLocks noGrp="1"/>
          </p:cNvSpPr>
          <p:nvPr>
            <p:ph sz="quarter" idx="1"/>
          </p:nvPr>
        </p:nvSpPr>
        <p:spPr/>
        <p:txBody>
          <a:bodyPr/>
          <a:lstStyle/>
          <a:p>
            <a:r>
              <a:rPr lang="en-US" dirty="0" smtClean="0"/>
              <a:t>Higher is better in all the cases</a:t>
            </a:r>
            <a:endParaRPr lang="en-US" dirty="0"/>
          </a:p>
        </p:txBody>
      </p:sp>
      <p:graphicFrame>
        <p:nvGraphicFramePr>
          <p:cNvPr id="6" name="Content Placeholder 3"/>
          <p:cNvGraphicFramePr>
            <a:graphicFrameLocks/>
          </p:cNvGraphicFramePr>
          <p:nvPr/>
        </p:nvGraphicFramePr>
        <p:xfrm>
          <a:off x="533400" y="1981200"/>
          <a:ext cx="7696200" cy="4014788"/>
        </p:xfrm>
        <a:graphic>
          <a:graphicData uri="http://schemas.openxmlformats.org/drawingml/2006/table">
            <a:tbl>
              <a:tblPr firstRow="1" bandRow="1">
                <a:tableStyleId>{5C22544A-7EE6-4342-B048-85BDC9FD1C3A}</a:tableStyleId>
              </a:tblPr>
              <a:tblGrid>
                <a:gridCol w="2419766"/>
                <a:gridCol w="1209883"/>
                <a:gridCol w="1209883"/>
                <a:gridCol w="1512353"/>
                <a:gridCol w="1344315"/>
              </a:tblGrid>
              <a:tr h="1455410">
                <a:tc>
                  <a:txBody>
                    <a:bodyPr/>
                    <a:lstStyle/>
                    <a:p>
                      <a:pPr algn="ctr"/>
                      <a:r>
                        <a:rPr lang="en-US" sz="1600" dirty="0" smtClean="0"/>
                        <a:t>Journal</a:t>
                      </a:r>
                      <a:endParaRPr lang="en-US" sz="1600" dirty="0">
                        <a:solidFill>
                          <a:schemeClr val="tx1"/>
                        </a:solidFill>
                      </a:endParaRPr>
                    </a:p>
                  </a:txBody>
                  <a:tcPr marL="91444" marR="91444"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JCR </a:t>
                      </a:r>
                      <a:br>
                        <a:rPr lang="en-US" sz="1600" dirty="0" smtClean="0"/>
                      </a:br>
                      <a:r>
                        <a:rPr lang="en-US" sz="1600" dirty="0" smtClean="0"/>
                        <a:t>Journal Impact</a:t>
                      </a:r>
                      <a:r>
                        <a:rPr lang="en-US" sz="1600" baseline="0" dirty="0" smtClean="0"/>
                        <a:t> Factor</a:t>
                      </a:r>
                    </a:p>
                    <a:p>
                      <a:pPr algn="ctr"/>
                      <a:r>
                        <a:rPr lang="en-US" sz="1600" baseline="0" dirty="0" smtClean="0"/>
                        <a:t>(2 year)</a:t>
                      </a:r>
                      <a:endParaRPr lang="en-US" sz="1600" baseline="0" dirty="0" smtClean="0">
                        <a:solidFill>
                          <a:schemeClr val="tx1"/>
                        </a:solidFill>
                      </a:endParaRPr>
                    </a:p>
                  </a:txBody>
                  <a:tcPr marL="91444" marR="91444"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JCR</a:t>
                      </a:r>
                      <a:br>
                        <a:rPr lang="en-US" sz="1600" dirty="0" smtClean="0"/>
                      </a:br>
                      <a:r>
                        <a:rPr lang="en-US" sz="1600" dirty="0" smtClean="0"/>
                        <a:t>Journal  Impact Factor</a:t>
                      </a:r>
                      <a:r>
                        <a:rPr lang="en-US" sz="1600" baseline="0" dirty="0" smtClean="0"/>
                        <a:t> </a:t>
                      </a:r>
                      <a:br>
                        <a:rPr lang="en-US" sz="1600" baseline="0" dirty="0" smtClean="0"/>
                      </a:br>
                      <a:r>
                        <a:rPr lang="en-US" sz="1600" baseline="0" dirty="0" smtClean="0"/>
                        <a:t>(5 year)</a:t>
                      </a:r>
                      <a:endParaRPr lang="en-US" sz="1600" dirty="0">
                        <a:solidFill>
                          <a:schemeClr val="tx1"/>
                        </a:solidFill>
                      </a:endParaRPr>
                    </a:p>
                  </a:txBody>
                  <a:tcPr marL="91444" marR="91444"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Eigenfactor</a:t>
                      </a:r>
                      <a:br>
                        <a:rPr lang="en-US" sz="1600" dirty="0" smtClean="0"/>
                      </a:br>
                      <a:r>
                        <a:rPr lang="en-US" sz="1600" dirty="0" smtClean="0"/>
                        <a:t>Article Influence Score </a:t>
                      </a:r>
                      <a:br>
                        <a:rPr lang="en-US" sz="1600" dirty="0" smtClean="0"/>
                      </a:br>
                      <a:r>
                        <a:rPr lang="en-US" sz="1600" b="1" kern="1200" baseline="0" dirty="0" smtClean="0">
                          <a:solidFill>
                            <a:schemeClr val="lt1"/>
                          </a:solidFill>
                          <a:latin typeface="+mn-lt"/>
                          <a:ea typeface="+mn-ea"/>
                          <a:cs typeface="+mn-cs"/>
                        </a:rPr>
                        <a:t>(5 year)</a:t>
                      </a:r>
                      <a:endParaRPr lang="en-US" sz="1600" b="1" kern="1200" baseline="0" dirty="0">
                        <a:solidFill>
                          <a:schemeClr val="lt1"/>
                        </a:solidFill>
                        <a:latin typeface="+mn-lt"/>
                        <a:ea typeface="+mn-ea"/>
                        <a:cs typeface="+mn-cs"/>
                      </a:endParaRPr>
                    </a:p>
                  </a:txBody>
                  <a:tcPr marL="91444" marR="91444"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SCImago</a:t>
                      </a:r>
                      <a:r>
                        <a:rPr lang="en-US" sz="1600" baseline="0" dirty="0" smtClean="0"/>
                        <a:t> Journal Rank (3 year)</a:t>
                      </a:r>
                      <a:endParaRPr lang="en-US" sz="1600" dirty="0">
                        <a:solidFill>
                          <a:schemeClr val="tx1"/>
                        </a:solidFill>
                      </a:endParaRPr>
                    </a:p>
                  </a:txBody>
                  <a:tcPr marL="91444" marR="91444"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6563">
                <a:tc>
                  <a:txBody>
                    <a:bodyPr/>
                    <a:lstStyle/>
                    <a:p>
                      <a:r>
                        <a:rPr lang="en-US" sz="1700" dirty="0" smtClean="0"/>
                        <a:t>Science</a:t>
                      </a:r>
                      <a:endParaRPr lang="en-US" sz="1700" b="1"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26.372</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30.631</a:t>
                      </a:r>
                      <a:endParaRPr lang="en-US" sz="1700" dirty="0">
                        <a:solidFill>
                          <a:srgbClr val="FF0000"/>
                        </a:solidFill>
                      </a:endParaRPr>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16.539</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en-US" sz="1700" dirty="0" smtClean="0"/>
                        <a:t>3.726</a:t>
                      </a:r>
                      <a:endParaRPr lang="en-US" sz="1700" b="0" i="0" u="none" strike="noStrike" dirty="0">
                        <a:solidFill>
                          <a:schemeClr val="tx1"/>
                        </a:solidFill>
                        <a:latin typeface="Calibri"/>
                      </a:endParaRPr>
                    </a:p>
                  </a:txBody>
                  <a:tcPr marL="9525" marR="9525" marT="952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6563">
                <a:tc>
                  <a:txBody>
                    <a:bodyPr/>
                    <a:lstStyle/>
                    <a:p>
                      <a:r>
                        <a:rPr lang="en-US" sz="1700" dirty="0" smtClean="0"/>
                        <a:t>Cell</a:t>
                      </a:r>
                      <a:endParaRPr lang="en-US" sz="1700" b="1"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29.887</a:t>
                      </a:r>
                      <a:endParaRPr lang="en-US" sz="1700" dirty="0">
                        <a:solidFill>
                          <a:srgbClr val="FF0000"/>
                        </a:solidFill>
                      </a:endParaRPr>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28.779</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18.188</a:t>
                      </a:r>
                      <a:endParaRPr lang="en-US" sz="1700" dirty="0">
                        <a:solidFill>
                          <a:srgbClr val="FF0000"/>
                        </a:solidFill>
                      </a:endParaRPr>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en-US" sz="1700" dirty="0" smtClean="0"/>
                        <a:t>10.735</a:t>
                      </a:r>
                      <a:endParaRPr lang="en-US" sz="1700" b="0" i="0" u="none" strike="noStrike" dirty="0">
                        <a:solidFill>
                          <a:srgbClr val="FF0000"/>
                        </a:solidFill>
                        <a:latin typeface="Calibri"/>
                      </a:endParaRPr>
                    </a:p>
                  </a:txBody>
                  <a:tcPr marL="9525" marR="9525" marT="952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65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dirty="0" smtClean="0"/>
                        <a:t>Nature</a:t>
                      </a:r>
                      <a:endParaRPr lang="en-US" sz="1700" b="1" dirty="0" smtClean="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28.751</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28.751</a:t>
                      </a:r>
                      <a:endParaRPr lang="en-US" sz="1700" dirty="0"/>
                    </a:p>
                  </a:txBody>
                  <a:tcPr marL="91444" marR="91444" marT="45711" marB="4571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16.996</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en-US" sz="1700" dirty="0" smtClean="0"/>
                        <a:t>4.636</a:t>
                      </a:r>
                      <a:endParaRPr lang="en-US" sz="1700" b="0" i="0" u="none" strike="noStrike" dirty="0">
                        <a:solidFill>
                          <a:schemeClr val="tx1"/>
                        </a:solidFill>
                        <a:latin typeface="Calibri"/>
                      </a:endParaRPr>
                    </a:p>
                  </a:txBody>
                  <a:tcPr marL="9525" marR="9525" marT="952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65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dirty="0" smtClean="0"/>
                        <a:t>PNAS</a:t>
                      </a:r>
                      <a:endParaRPr lang="en-US" sz="1700" b="1" dirty="0" smtClean="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9.598</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10.369</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4.929</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en-US" sz="1700" dirty="0" smtClean="0"/>
                        <a:t>2.689</a:t>
                      </a:r>
                      <a:endParaRPr lang="en-US" sz="1700" b="0" i="0" u="none" strike="noStrike" dirty="0">
                        <a:solidFill>
                          <a:srgbClr val="000000"/>
                        </a:solidFill>
                        <a:latin typeface="Calibri"/>
                      </a:endParaRPr>
                    </a:p>
                  </a:txBody>
                  <a:tcPr marL="9525" marR="9525" marT="952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6563">
                <a:tc>
                  <a:txBody>
                    <a:bodyPr/>
                    <a:lstStyle/>
                    <a:p>
                      <a:r>
                        <a:rPr lang="en-US" sz="1700" dirty="0" smtClean="0"/>
                        <a:t>BMC Bioinformatics</a:t>
                      </a:r>
                      <a:endParaRPr lang="en-US" sz="1700" b="1"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3.493</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4.221</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1.608</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en-US" sz="1700" dirty="0" smtClean="0"/>
                        <a:t>.750</a:t>
                      </a:r>
                      <a:endParaRPr lang="en-US" sz="1700" b="0" i="0" u="none" strike="noStrike" dirty="0">
                        <a:solidFill>
                          <a:srgbClr val="000000"/>
                        </a:solidFill>
                        <a:latin typeface="Calibri"/>
                      </a:endParaRPr>
                    </a:p>
                  </a:txBody>
                  <a:tcPr marL="9525" marR="9525" marT="952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6563">
                <a:tc>
                  <a:txBody>
                    <a:bodyPr/>
                    <a:lstStyle/>
                    <a:p>
                      <a:r>
                        <a:rPr lang="en-US" sz="1700" dirty="0" smtClean="0"/>
                        <a:t>Bioinformatics</a:t>
                      </a:r>
                      <a:endParaRPr lang="en-US" sz="1700" b="1"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5.039</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6.649</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700" dirty="0" smtClean="0"/>
                        <a:t>2.406</a:t>
                      </a:r>
                      <a:endParaRPr lang="en-US" sz="1700" dirty="0"/>
                    </a:p>
                  </a:txBody>
                  <a:tcPr marL="91444" marR="91444"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rtl="0" fontAlgn="t"/>
                      <a:r>
                        <a:rPr lang="en-US" sz="1700" dirty="0" smtClean="0"/>
                        <a:t>1.225</a:t>
                      </a:r>
                      <a:endParaRPr lang="en-US" sz="1700" b="0" i="0" u="none" strike="noStrike" dirty="0">
                        <a:solidFill>
                          <a:srgbClr val="000000"/>
                        </a:solidFill>
                        <a:latin typeface="Calibri"/>
                      </a:endParaRPr>
                    </a:p>
                  </a:txBody>
                  <a:tcPr marL="9525" marR="9525" marT="9524"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Indices for Author (journal)</a:t>
            </a:r>
            <a:endParaRPr lang="en-US" dirty="0"/>
          </a:p>
        </p:txBody>
      </p:sp>
      <p:sp>
        <p:nvSpPr>
          <p:cNvPr id="3" name="Text Placeholder 2"/>
          <p:cNvSpPr>
            <a:spLocks noGrp="1"/>
          </p:cNvSpPr>
          <p:nvPr>
            <p:ph type="body" idx="1"/>
          </p:nvPr>
        </p:nvSpPr>
        <p:spPr/>
        <p:txBody>
          <a:bodyPr>
            <a:normAutofit/>
          </a:bodyPr>
          <a:lstStyle/>
          <a:p>
            <a:r>
              <a:rPr lang="ar-DZ" sz="4800" dirty="0" smtClean="0">
                <a:solidFill>
                  <a:srgbClr val="FF0000"/>
                </a:solidFill>
              </a:rPr>
              <a:t>جودة المؤشرات للكاتب (المجلة)</a:t>
            </a:r>
            <a:endParaRPr lang="en-US" sz="4800" dirty="0">
              <a:solidFill>
                <a:srgbClr val="FF0000"/>
              </a:solidFill>
            </a:endParaRPr>
          </a:p>
        </p:txBody>
      </p:sp>
      <p:sp>
        <p:nvSpPr>
          <p:cNvPr id="5" name="Slide Number Placeholder 4"/>
          <p:cNvSpPr>
            <a:spLocks noGrp="1"/>
          </p:cNvSpPr>
          <p:nvPr>
            <p:ph type="sldNum" sz="quarter" idx="12"/>
          </p:nvPr>
        </p:nvSpPr>
        <p:spPr/>
        <p:txBody>
          <a:bodyPr/>
          <a:lstStyle/>
          <a:p>
            <a:fld id="{07E9C153-19B6-4907-B571-99A7A6841682}"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 - index</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32</a:t>
            </a:fld>
            <a:endParaRPr lang="en-US"/>
          </a:p>
        </p:txBody>
      </p:sp>
      <p:sp>
        <p:nvSpPr>
          <p:cNvPr id="5" name="Content Placeholder 4"/>
          <p:cNvSpPr>
            <a:spLocks noGrp="1"/>
          </p:cNvSpPr>
          <p:nvPr>
            <p:ph sz="quarter" idx="1"/>
          </p:nvPr>
        </p:nvSpPr>
        <p:spPr/>
        <p:txBody>
          <a:bodyPr>
            <a:normAutofit/>
          </a:bodyPr>
          <a:lstStyle/>
          <a:p>
            <a:pPr>
              <a:defRPr/>
            </a:pPr>
            <a:r>
              <a:rPr lang="en-US" dirty="0" smtClean="0"/>
              <a:t>Proposed by JE Hirsch as an index to quantify an </a:t>
            </a:r>
            <a:r>
              <a:rPr lang="en-US" u="sng" dirty="0" smtClean="0"/>
              <a:t>individual's</a:t>
            </a:r>
            <a:r>
              <a:rPr lang="en-US" dirty="0" smtClean="0"/>
              <a:t> scientific research output </a:t>
            </a:r>
          </a:p>
          <a:p>
            <a:pPr marL="457200" lvl="1" indent="0">
              <a:buFont typeface="Arial" charset="0"/>
              <a:buNone/>
              <a:defRPr/>
            </a:pPr>
            <a:r>
              <a:rPr lang="en-US" sz="2600" dirty="0" smtClean="0"/>
              <a:t>Remember, Impact Factor is just for journals, though it’s often used to evaluate authors.</a:t>
            </a:r>
          </a:p>
          <a:p>
            <a:pPr>
              <a:defRPr/>
            </a:pPr>
            <a:r>
              <a:rPr lang="en-US" dirty="0" smtClean="0"/>
              <a:t>Combines an assessment of both quantity (number of papers) and quality (impact, or citations to these papers).  </a:t>
            </a:r>
          </a:p>
          <a:p>
            <a:pPr>
              <a:defRPr/>
            </a:pPr>
            <a:r>
              <a:rPr lang="en-US" dirty="0" smtClean="0"/>
              <a:t> The index can also be applied to the productivity and impact of a group of scientists, such as a department or university or country.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7E9C153-19B6-4907-B571-99A7A6841682}" type="slidenum">
              <a:rPr lang="en-US" smtClean="0"/>
              <a:pPr/>
              <a:t>33</a:t>
            </a:fld>
            <a:endParaRPr lang="en-US"/>
          </a:p>
        </p:txBody>
      </p:sp>
      <p:sp>
        <p:nvSpPr>
          <p:cNvPr id="5" name="Content Placeholder 4"/>
          <p:cNvSpPr>
            <a:spLocks noGrp="1"/>
          </p:cNvSpPr>
          <p:nvPr>
            <p:ph sz="quarter" idx="1"/>
          </p:nvPr>
        </p:nvSpPr>
        <p:spPr/>
        <p:txBody>
          <a:bodyPr>
            <a:normAutofit/>
          </a:bodyPr>
          <a:lstStyle/>
          <a:p>
            <a:r>
              <a:rPr lang="en-US" dirty="0" smtClean="0"/>
              <a:t>The index is based on the distribution of citations received by a given researcher's publications. Hirsch writes:</a:t>
            </a:r>
          </a:p>
          <a:p>
            <a:pPr lvl="1"/>
            <a:r>
              <a:rPr lang="en-US" sz="2800" b="1" i="1" dirty="0" smtClean="0"/>
              <a:t>A scientist has index</a:t>
            </a:r>
            <a:r>
              <a:rPr lang="en-US" sz="2800" b="1" dirty="0" smtClean="0"/>
              <a:t> h </a:t>
            </a:r>
            <a:r>
              <a:rPr lang="en-US" sz="2800" b="1" i="1" dirty="0" smtClean="0"/>
              <a:t>if</a:t>
            </a:r>
            <a:r>
              <a:rPr lang="en-US" sz="2800" b="1" dirty="0" smtClean="0"/>
              <a:t> h </a:t>
            </a:r>
            <a:r>
              <a:rPr lang="en-US" sz="2800" b="1" i="1" dirty="0" smtClean="0"/>
              <a:t>of his/her</a:t>
            </a:r>
            <a:r>
              <a:rPr lang="en-US" sz="2800" b="1" dirty="0" smtClean="0"/>
              <a:t> </a:t>
            </a:r>
            <a:r>
              <a:rPr lang="en-US" sz="2800" b="1" dirty="0" err="1" smtClean="0"/>
              <a:t>Np</a:t>
            </a:r>
            <a:r>
              <a:rPr lang="en-US" sz="2800" b="1" dirty="0" smtClean="0"/>
              <a:t> </a:t>
            </a:r>
            <a:r>
              <a:rPr lang="en-US" sz="2800" b="1" i="1" dirty="0" smtClean="0"/>
              <a:t>papers have at least</a:t>
            </a:r>
            <a:r>
              <a:rPr lang="en-US" sz="2800" b="1" dirty="0" smtClean="0"/>
              <a:t> h </a:t>
            </a:r>
            <a:r>
              <a:rPr lang="en-US" sz="2800" b="1" i="1" dirty="0" smtClean="0"/>
              <a:t>citations each, and the other (</a:t>
            </a:r>
            <a:r>
              <a:rPr lang="en-US" sz="2800" b="1" dirty="0" err="1" smtClean="0"/>
              <a:t>Np</a:t>
            </a:r>
            <a:r>
              <a:rPr lang="en-US" sz="2800" b="1" i="1" dirty="0" smtClean="0"/>
              <a:t> − </a:t>
            </a:r>
            <a:r>
              <a:rPr lang="en-US" sz="2800" b="1" dirty="0" smtClean="0"/>
              <a:t>h</a:t>
            </a:r>
            <a:r>
              <a:rPr lang="en-US" sz="2800" b="1" i="1" dirty="0" smtClean="0"/>
              <a:t>) papers have no more than</a:t>
            </a:r>
            <a:r>
              <a:rPr lang="en-US" sz="2800" b="1" dirty="0" smtClean="0"/>
              <a:t> h </a:t>
            </a:r>
            <a:r>
              <a:rPr lang="en-US" sz="2800" b="1" i="1" dirty="0" smtClean="0"/>
              <a:t>citations each.</a:t>
            </a:r>
            <a:endParaRPr lang="en-US" sz="2800" b="1" dirty="0" smtClean="0"/>
          </a:p>
          <a:p>
            <a:r>
              <a:rPr lang="en-US" dirty="0" smtClean="0"/>
              <a:t>In other words, a scholar with an index of </a:t>
            </a:r>
            <a:r>
              <a:rPr lang="en-US" i="1" dirty="0" smtClean="0"/>
              <a:t>h</a:t>
            </a:r>
            <a:r>
              <a:rPr lang="en-US" dirty="0" smtClean="0"/>
              <a:t> has published </a:t>
            </a:r>
            <a:r>
              <a:rPr lang="en-US" i="1" dirty="0" smtClean="0"/>
              <a:t>h</a:t>
            </a:r>
            <a:r>
              <a:rPr lang="en-US" dirty="0" smtClean="0"/>
              <a:t> papers each of which has been cited in other papers at least </a:t>
            </a:r>
            <a:r>
              <a:rPr lang="en-US" i="1" dirty="0" smtClean="0"/>
              <a:t>h</a:t>
            </a:r>
            <a:r>
              <a:rPr lang="en-US" dirty="0" smtClean="0"/>
              <a:t> times</a:t>
            </a:r>
          </a:p>
          <a:p>
            <a:pPr algn="r" rtl="1"/>
            <a:r>
              <a:rPr lang="ar-SA" b="1" dirty="0">
                <a:solidFill>
                  <a:srgbClr val="FF0000"/>
                </a:solidFill>
              </a:rPr>
              <a:t>ويستند المؤشر على توزيع </a:t>
            </a:r>
            <a:r>
              <a:rPr lang="ar-DZ" b="1" dirty="0" smtClean="0">
                <a:solidFill>
                  <a:srgbClr val="FF0000"/>
                </a:solidFill>
              </a:rPr>
              <a:t>اقتباسات </a:t>
            </a:r>
            <a:r>
              <a:rPr lang="ar-SA" b="1" dirty="0" smtClean="0">
                <a:solidFill>
                  <a:srgbClr val="FF0000"/>
                </a:solidFill>
              </a:rPr>
              <a:t> </a:t>
            </a:r>
            <a:r>
              <a:rPr lang="ar-SA" b="1" dirty="0">
                <a:solidFill>
                  <a:srgbClr val="FF0000"/>
                </a:solidFill>
              </a:rPr>
              <a:t>من </a:t>
            </a:r>
            <a:r>
              <a:rPr lang="ar-SA" b="1" dirty="0" smtClean="0">
                <a:solidFill>
                  <a:srgbClr val="FF0000"/>
                </a:solidFill>
              </a:rPr>
              <a:t>منشورات باحث. </a:t>
            </a:r>
            <a:endParaRPr lang="en-US" b="1" dirty="0">
              <a:solidFill>
                <a:srgbClr val="FF000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Calculating H - index</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34</a:t>
            </a:fld>
            <a:endParaRPr lang="en-US"/>
          </a:p>
        </p:txBody>
      </p:sp>
      <p:sp>
        <p:nvSpPr>
          <p:cNvPr id="5" name="Content Placeholder 4"/>
          <p:cNvSpPr>
            <a:spLocks noGrp="1"/>
          </p:cNvSpPr>
          <p:nvPr>
            <p:ph sz="quarter" idx="1"/>
          </p:nvPr>
        </p:nvSpPr>
        <p:spPr/>
        <p:txBody>
          <a:bodyPr>
            <a:normAutofit/>
          </a:bodyPr>
          <a:lstStyle/>
          <a:p>
            <a:pPr>
              <a:defRPr/>
            </a:pPr>
            <a:r>
              <a:rPr lang="en-US" i="1" dirty="0" smtClean="0"/>
              <a:t>h</a:t>
            </a:r>
            <a:r>
              <a:rPr lang="en-US" dirty="0" smtClean="0"/>
              <a:t>-index is automatically calculated:</a:t>
            </a:r>
          </a:p>
          <a:p>
            <a:pPr lvl="1">
              <a:defRPr/>
            </a:pPr>
            <a:r>
              <a:rPr lang="en-US" sz="2600" i="1" dirty="0" smtClean="0"/>
              <a:t>Web of Science</a:t>
            </a:r>
          </a:p>
          <a:p>
            <a:pPr lvl="1">
              <a:defRPr/>
            </a:pPr>
            <a:r>
              <a:rPr lang="en-US" sz="2600" i="1" dirty="0" smtClean="0"/>
              <a:t>Scopus</a:t>
            </a:r>
          </a:p>
          <a:p>
            <a:pPr lvl="1">
              <a:defRPr/>
            </a:pPr>
            <a:r>
              <a:rPr lang="en-US" sz="2600" dirty="0" smtClean="0"/>
              <a:t>Publish or Perish (free download), based on data in </a:t>
            </a:r>
            <a:r>
              <a:rPr lang="en-US" sz="2600" i="1" dirty="0" smtClean="0"/>
              <a:t>Google Scholar</a:t>
            </a:r>
          </a:p>
          <a:p>
            <a:pPr>
              <a:defRPr/>
            </a:pPr>
            <a:r>
              <a:rPr lang="en-US" i="1" dirty="0" smtClean="0"/>
              <a:t>h-index</a:t>
            </a:r>
            <a:r>
              <a:rPr lang="en-US" dirty="0" smtClean="0"/>
              <a:t> can also be manually calculated for an author based on the number of papers authored and the number of times each paper has been cited.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Determining H - index</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35</a:t>
            </a:fld>
            <a:endParaRPr lang="en-US"/>
          </a:p>
        </p:txBody>
      </p:sp>
      <p:sp>
        <p:nvSpPr>
          <p:cNvPr id="5" name="Content Placeholder 4"/>
          <p:cNvSpPr>
            <a:spLocks noGrp="1"/>
          </p:cNvSpPr>
          <p:nvPr>
            <p:ph sz="quarter"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2362200" y="1447800"/>
            <a:ext cx="4400550" cy="440055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normAutofit fontScale="90000"/>
          </a:bodyPr>
          <a:lstStyle/>
          <a:p>
            <a:r>
              <a:rPr lang="en-US" sz="3600" b="1" smtClean="0"/>
              <a:t>Finding a h-index value in </a:t>
            </a:r>
            <a:br>
              <a:rPr lang="en-US" sz="3600" b="1" smtClean="0"/>
            </a:br>
            <a:r>
              <a:rPr lang="en-US" sz="3600" b="1" smtClean="0">
                <a:hlinkClick r:id="rId2"/>
              </a:rPr>
              <a:t>Web of Science</a:t>
            </a:r>
            <a:endParaRPr lang="en-US" sz="3600" b="1" smtClean="0"/>
          </a:p>
        </p:txBody>
      </p:sp>
      <p:pic>
        <p:nvPicPr>
          <p:cNvPr id="25603" name="Picture 3"/>
          <p:cNvPicPr>
            <a:picLocks noChangeAspect="1" noChangeArrowheads="1"/>
          </p:cNvPicPr>
          <p:nvPr/>
        </p:nvPicPr>
        <p:blipFill>
          <a:blip r:embed="rId3" cstate="print"/>
          <a:srcRect l="2467" t="43137" r="37312" b="36111"/>
          <a:stretch>
            <a:fillRect/>
          </a:stretch>
        </p:blipFill>
        <p:spPr bwMode="auto">
          <a:xfrm>
            <a:off x="152400" y="1524000"/>
            <a:ext cx="5791200" cy="2362200"/>
          </a:xfrm>
          <a:prstGeom prst="rect">
            <a:avLst/>
          </a:prstGeom>
          <a:noFill/>
          <a:ln w="3175">
            <a:solidFill>
              <a:schemeClr val="tx1"/>
            </a:solidFill>
            <a:miter lim="800000"/>
            <a:headEnd/>
            <a:tailEnd/>
          </a:ln>
        </p:spPr>
      </p:pic>
      <p:pic>
        <p:nvPicPr>
          <p:cNvPr id="25604" name="Picture 4"/>
          <p:cNvPicPr>
            <a:picLocks noChangeAspect="1" noChangeArrowheads="1"/>
          </p:cNvPicPr>
          <p:nvPr/>
        </p:nvPicPr>
        <p:blipFill>
          <a:blip r:embed="rId4" cstate="print"/>
          <a:srcRect l="2567" t="49837" r="3156" b="21786"/>
          <a:stretch>
            <a:fillRect/>
          </a:stretch>
        </p:blipFill>
        <p:spPr bwMode="auto">
          <a:xfrm>
            <a:off x="304800" y="4038600"/>
            <a:ext cx="8534400" cy="2332038"/>
          </a:xfrm>
          <a:prstGeom prst="rect">
            <a:avLst/>
          </a:prstGeom>
          <a:noFill/>
          <a:ln w="3175">
            <a:solidFill>
              <a:schemeClr val="tx1"/>
            </a:solidFill>
            <a:miter lim="800000"/>
            <a:headEnd/>
            <a:tailEnd/>
          </a:ln>
        </p:spPr>
      </p:pic>
      <p:sp>
        <p:nvSpPr>
          <p:cNvPr id="3" name="Curved Down Arrow 2"/>
          <p:cNvSpPr/>
          <p:nvPr/>
        </p:nvSpPr>
        <p:spPr>
          <a:xfrm rot="3816229">
            <a:off x="6609556" y="2267744"/>
            <a:ext cx="1673225" cy="992188"/>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8" name="Oval 7"/>
          <p:cNvSpPr/>
          <p:nvPr/>
        </p:nvSpPr>
        <p:spPr>
          <a:xfrm>
            <a:off x="7696200" y="4876800"/>
            <a:ext cx="1349375" cy="4191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7" name="Slide Number Placeholder 6"/>
          <p:cNvSpPr>
            <a:spLocks noGrp="1"/>
          </p:cNvSpPr>
          <p:nvPr>
            <p:ph type="sldNum" sz="quarter" idx="12"/>
          </p:nvPr>
        </p:nvSpPr>
        <p:spPr/>
        <p:txBody>
          <a:bodyPr/>
          <a:lstStyle/>
          <a:p>
            <a:fld id="{07E9C153-19B6-4907-B571-99A7A6841682}"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152400"/>
            <a:ext cx="8229600" cy="639763"/>
          </a:xfrm>
        </p:spPr>
        <p:txBody>
          <a:bodyPr/>
          <a:lstStyle/>
          <a:p>
            <a:r>
              <a:rPr lang="en-US" sz="3200" b="1" smtClean="0"/>
              <a:t>Citation Report (h-index) from Web of Science</a:t>
            </a:r>
          </a:p>
        </p:txBody>
      </p:sp>
      <p:pic>
        <p:nvPicPr>
          <p:cNvPr id="26627" name="Picture 3"/>
          <p:cNvPicPr>
            <a:picLocks noChangeAspect="1" noChangeArrowheads="1"/>
          </p:cNvPicPr>
          <p:nvPr/>
        </p:nvPicPr>
        <p:blipFill>
          <a:blip r:embed="rId2" cstate="print"/>
          <a:srcRect l="2567" t="18791" r="4735" b="9557"/>
          <a:stretch>
            <a:fillRect/>
          </a:stretch>
        </p:blipFill>
        <p:spPr bwMode="auto">
          <a:xfrm>
            <a:off x="152400" y="685800"/>
            <a:ext cx="8915400" cy="6019800"/>
          </a:xfrm>
          <a:prstGeom prst="rect">
            <a:avLst/>
          </a:prstGeom>
          <a:noFill/>
          <a:ln w="9525">
            <a:noFill/>
            <a:miter lim="800000"/>
            <a:headEnd/>
            <a:tailEnd/>
          </a:ln>
        </p:spPr>
      </p:pic>
      <p:sp>
        <p:nvSpPr>
          <p:cNvPr id="5" name="Oval 4"/>
          <p:cNvSpPr/>
          <p:nvPr/>
        </p:nvSpPr>
        <p:spPr>
          <a:xfrm>
            <a:off x="7086600" y="3810000"/>
            <a:ext cx="1219200" cy="2667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6" name="Slide Number Placeholder 5"/>
          <p:cNvSpPr>
            <a:spLocks noGrp="1"/>
          </p:cNvSpPr>
          <p:nvPr>
            <p:ph type="sldNum" sz="quarter" idx="12"/>
          </p:nvPr>
        </p:nvSpPr>
        <p:spPr/>
        <p:txBody>
          <a:bodyPr/>
          <a:lstStyle/>
          <a:p>
            <a:fld id="{07E9C153-19B6-4907-B571-99A7A6841682}"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r>
              <a:rPr lang="en-US" sz="3600" b="1" smtClean="0"/>
              <a:t>Finding a h-index value in </a:t>
            </a:r>
            <a:br>
              <a:rPr lang="en-US" sz="3600" b="1" smtClean="0"/>
            </a:br>
            <a:r>
              <a:rPr lang="en-US" sz="3600" b="1" smtClean="0">
                <a:hlinkClick r:id="rId2"/>
              </a:rPr>
              <a:t>Scopus</a:t>
            </a:r>
            <a:endParaRPr lang="en-US" sz="3600" smtClean="0"/>
          </a:p>
        </p:txBody>
      </p:sp>
      <p:pic>
        <p:nvPicPr>
          <p:cNvPr id="27651" name="Picture 3"/>
          <p:cNvPicPr>
            <a:picLocks noChangeAspect="1" noChangeArrowheads="1"/>
          </p:cNvPicPr>
          <p:nvPr/>
        </p:nvPicPr>
        <p:blipFill>
          <a:blip r:embed="rId3" cstate="print"/>
          <a:srcRect l="-2" t="32843" r="47777" b="47876"/>
          <a:stretch>
            <a:fillRect/>
          </a:stretch>
        </p:blipFill>
        <p:spPr bwMode="auto">
          <a:xfrm>
            <a:off x="76200" y="1524000"/>
            <a:ext cx="6019800" cy="1524000"/>
          </a:xfrm>
          <a:prstGeom prst="rect">
            <a:avLst/>
          </a:prstGeom>
          <a:noFill/>
          <a:ln w="3175">
            <a:solidFill>
              <a:schemeClr val="tx1"/>
            </a:solidFill>
            <a:miter lim="800000"/>
            <a:headEnd/>
            <a:tailEnd/>
          </a:ln>
        </p:spPr>
      </p:pic>
      <p:pic>
        <p:nvPicPr>
          <p:cNvPr id="27652" name="Picture 4"/>
          <p:cNvPicPr>
            <a:picLocks noChangeAspect="1" noChangeArrowheads="1"/>
          </p:cNvPicPr>
          <p:nvPr/>
        </p:nvPicPr>
        <p:blipFill>
          <a:blip r:embed="rId4" cstate="print"/>
          <a:srcRect t="36765" r="1872" b="19444"/>
          <a:stretch>
            <a:fillRect/>
          </a:stretch>
        </p:blipFill>
        <p:spPr bwMode="auto">
          <a:xfrm>
            <a:off x="280988" y="3276600"/>
            <a:ext cx="8610600" cy="3048000"/>
          </a:xfrm>
          <a:prstGeom prst="rect">
            <a:avLst/>
          </a:prstGeom>
          <a:noFill/>
          <a:ln w="3175">
            <a:solidFill>
              <a:schemeClr val="tx1"/>
            </a:solidFill>
            <a:miter lim="800000"/>
            <a:headEnd/>
            <a:tailEnd/>
          </a:ln>
        </p:spPr>
      </p:pic>
      <p:sp>
        <p:nvSpPr>
          <p:cNvPr id="6" name="Curved Down Arrow 5"/>
          <p:cNvSpPr/>
          <p:nvPr/>
        </p:nvSpPr>
        <p:spPr>
          <a:xfrm rot="3729485">
            <a:off x="6609556" y="1693069"/>
            <a:ext cx="1673225" cy="992188"/>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7" name="Oval 6"/>
          <p:cNvSpPr/>
          <p:nvPr/>
        </p:nvSpPr>
        <p:spPr>
          <a:xfrm>
            <a:off x="5181600" y="4267200"/>
            <a:ext cx="1066800" cy="4191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8" name="Oval 7"/>
          <p:cNvSpPr/>
          <p:nvPr/>
        </p:nvSpPr>
        <p:spPr>
          <a:xfrm>
            <a:off x="1600200" y="4170363"/>
            <a:ext cx="457200" cy="4603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9" name="Slide Number Placeholder 8"/>
          <p:cNvSpPr>
            <a:spLocks noGrp="1"/>
          </p:cNvSpPr>
          <p:nvPr>
            <p:ph type="sldNum" sz="quarter" idx="12"/>
          </p:nvPr>
        </p:nvSpPr>
        <p:spPr/>
        <p:txBody>
          <a:bodyPr/>
          <a:lstStyle/>
          <a:p>
            <a:fld id="{07E9C153-19B6-4907-B571-99A7A6841682}"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4638"/>
            <a:ext cx="8229600" cy="639762"/>
          </a:xfrm>
        </p:spPr>
        <p:txBody>
          <a:bodyPr/>
          <a:lstStyle/>
          <a:p>
            <a:r>
              <a:rPr lang="en-US" sz="3200" b="1" smtClean="0"/>
              <a:t>Citation Overview (h-index) from Scopus</a:t>
            </a:r>
            <a:endParaRPr lang="en-US" sz="3200" smtClean="0"/>
          </a:p>
        </p:txBody>
      </p:sp>
      <p:pic>
        <p:nvPicPr>
          <p:cNvPr id="28675" name="Picture 3"/>
          <p:cNvPicPr>
            <a:picLocks noChangeAspect="1" noChangeArrowheads="1"/>
          </p:cNvPicPr>
          <p:nvPr/>
        </p:nvPicPr>
        <p:blipFill>
          <a:blip r:embed="rId2" cstate="print"/>
          <a:srcRect l="1282" t="17487" r="2959" b="9093"/>
          <a:stretch>
            <a:fillRect/>
          </a:stretch>
        </p:blipFill>
        <p:spPr bwMode="auto">
          <a:xfrm>
            <a:off x="228600" y="914400"/>
            <a:ext cx="8458200" cy="5257800"/>
          </a:xfrm>
          <a:prstGeom prst="rect">
            <a:avLst/>
          </a:prstGeom>
          <a:noFill/>
          <a:ln w="9525">
            <a:noFill/>
            <a:miter lim="800000"/>
            <a:headEnd/>
            <a:tailEnd/>
          </a:ln>
        </p:spPr>
      </p:pic>
      <p:sp>
        <p:nvSpPr>
          <p:cNvPr id="5" name="Oval 4"/>
          <p:cNvSpPr/>
          <p:nvPr/>
        </p:nvSpPr>
        <p:spPr>
          <a:xfrm>
            <a:off x="6781800" y="2895600"/>
            <a:ext cx="12192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6" name="Curved Down Arrow 5"/>
          <p:cNvSpPr/>
          <p:nvPr/>
        </p:nvSpPr>
        <p:spPr>
          <a:xfrm rot="5247263">
            <a:off x="7698581" y="3904457"/>
            <a:ext cx="1673225" cy="992188"/>
          </a:xfrm>
          <a:prstGeom prst="curvedDownArrow">
            <a:avLst>
              <a:gd name="adj1" fmla="val 17319"/>
              <a:gd name="adj2" fmla="val 28605"/>
              <a:gd name="adj3" fmla="val 2691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7" name="Oval 6"/>
          <p:cNvSpPr/>
          <p:nvPr/>
        </p:nvSpPr>
        <p:spPr>
          <a:xfrm>
            <a:off x="6934200" y="3505200"/>
            <a:ext cx="9906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p:txBody>
      </p:sp>
      <p:sp>
        <p:nvSpPr>
          <p:cNvPr id="8" name="Slide Number Placeholder 7"/>
          <p:cNvSpPr>
            <a:spLocks noGrp="1"/>
          </p:cNvSpPr>
          <p:nvPr>
            <p:ph type="sldNum" sz="quarter" idx="12"/>
          </p:nvPr>
        </p:nvSpPr>
        <p:spPr/>
        <p:txBody>
          <a:bodyPr/>
          <a:lstStyle/>
          <a:p>
            <a:fld id="{07E9C153-19B6-4907-B571-99A7A6841682}"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786" y="214290"/>
            <a:ext cx="7772400" cy="857272"/>
          </a:xfrm>
        </p:spPr>
        <p:txBody>
          <a:bodyPr/>
          <a:lstStyle/>
          <a:p>
            <a:r>
              <a:rPr lang="en-US" dirty="0" smtClean="0">
                <a:solidFill>
                  <a:srgbClr val="FF0000"/>
                </a:solidFill>
              </a:rPr>
              <a:t>Historical note</a:t>
            </a:r>
            <a:r>
              <a:rPr lang="ar-DZ" dirty="0" smtClean="0">
                <a:solidFill>
                  <a:srgbClr val="FF0000"/>
                </a:solidFill>
              </a:rPr>
              <a:t> مذكرة تاريخية           </a:t>
            </a:r>
            <a:endParaRPr lang="en-US"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4</a:t>
            </a:fld>
            <a:endParaRPr lang="en-US"/>
          </a:p>
        </p:txBody>
      </p:sp>
      <p:sp>
        <p:nvSpPr>
          <p:cNvPr id="5" name="Content Placeholder 4"/>
          <p:cNvSpPr>
            <a:spLocks noGrp="1"/>
          </p:cNvSpPr>
          <p:nvPr>
            <p:ph sz="quarter" idx="1"/>
          </p:nvPr>
        </p:nvSpPr>
        <p:spPr/>
        <p:txBody>
          <a:bodyPr>
            <a:normAutofit lnSpcReduction="10000"/>
          </a:bodyPr>
          <a:lstStyle/>
          <a:p>
            <a:r>
              <a:rPr lang="en-US" dirty="0" smtClean="0"/>
              <a:t>There are three factors that led to development of  citation indexing back in 1950’s –</a:t>
            </a:r>
          </a:p>
          <a:p>
            <a:pPr marL="777240" lvl="1" indent="-457200">
              <a:buFont typeface="+mj-lt"/>
              <a:buAutoNum type="arabicPeriod"/>
            </a:pPr>
            <a:r>
              <a:rPr lang="en-US" dirty="0" smtClean="0"/>
              <a:t>Followed by World War – II, there were huge influx of government fund for research. Publication of research finding by researchers burgeon the body of knowledge. In order to retrieve huge document database it became necessary to index it. Manual indexing practice is time consuming and not a cost effective one. </a:t>
            </a:r>
          </a:p>
          <a:p>
            <a:pPr marL="777240" lvl="1" indent="-457200">
              <a:buFont typeface="+mj-lt"/>
              <a:buAutoNum type="arabicPeriod"/>
            </a:pPr>
            <a:endParaRPr lang="ar-DZ" dirty="0" smtClean="0"/>
          </a:p>
          <a:p>
            <a:pPr marL="777240" lvl="1" indent="-457200">
              <a:buFont typeface="+mj-lt"/>
              <a:buAutoNum type="arabicPeriod"/>
            </a:pPr>
            <a:r>
              <a:rPr lang="en-US" dirty="0" smtClean="0"/>
              <a:t>Then </a:t>
            </a:r>
            <a:r>
              <a:rPr lang="en-US" dirty="0" smtClean="0"/>
              <a:t>the current method of subject indexing was not useful because of discipline specific terminology etc.</a:t>
            </a:r>
          </a:p>
          <a:p>
            <a:pPr marL="777240" lvl="1" indent="-457200">
              <a:buFont typeface="+mj-lt"/>
              <a:buAutoNum type="arabicPeriod"/>
            </a:pPr>
            <a:r>
              <a:rPr lang="en-US" dirty="0" smtClean="0"/>
              <a:t>Availability of machine for computation and data processing.   </a:t>
            </a:r>
            <a:endParaRPr lang="en-US" dirty="0"/>
          </a:p>
        </p:txBody>
      </p:sp>
      <p:sp>
        <p:nvSpPr>
          <p:cNvPr id="3" name="مربع نص 2"/>
          <p:cNvSpPr txBox="1"/>
          <p:nvPr/>
        </p:nvSpPr>
        <p:spPr>
          <a:xfrm>
            <a:off x="2643174" y="1142984"/>
            <a:ext cx="5894396" cy="3693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1">
            <a:spAutoFit/>
          </a:bodyPr>
          <a:lstStyle/>
          <a:p>
            <a:pPr algn="r"/>
            <a:r>
              <a:rPr lang="ar-DZ" sz="1400" b="1" dirty="0" smtClean="0">
                <a:solidFill>
                  <a:schemeClr val="tx1"/>
                </a:solidFill>
              </a:rPr>
              <a:t>هناك  ثلاث عوامل تؤدي الى تطور الاقتباس والفهرسة في </a:t>
            </a:r>
            <a:r>
              <a:rPr lang="ar-DZ" b="1" dirty="0" smtClean="0">
                <a:solidFill>
                  <a:schemeClr val="tx1"/>
                </a:solidFill>
              </a:rPr>
              <a:t>سنوات </a:t>
            </a:r>
            <a:r>
              <a:rPr lang="ar-DZ" sz="1600" b="1" dirty="0" smtClean="0">
                <a:solidFill>
                  <a:schemeClr val="tx1"/>
                </a:solidFill>
              </a:rPr>
              <a:t>الخمسينات </a:t>
            </a:r>
            <a:r>
              <a:rPr lang="ar-DZ" b="1" dirty="0" smtClean="0">
                <a:solidFill>
                  <a:schemeClr val="tx1"/>
                </a:solidFill>
              </a:rPr>
              <a:t> </a:t>
            </a:r>
            <a:endParaRPr lang="ar-SA" b="1" dirty="0">
              <a:solidFill>
                <a:schemeClr val="tx1"/>
              </a:solidFill>
            </a:endParaRPr>
          </a:p>
        </p:txBody>
      </p:sp>
      <p:sp>
        <p:nvSpPr>
          <p:cNvPr id="8" name="مربع نص 2"/>
          <p:cNvSpPr txBox="1"/>
          <p:nvPr/>
        </p:nvSpPr>
        <p:spPr>
          <a:xfrm>
            <a:off x="1571604" y="4214818"/>
            <a:ext cx="6500826" cy="30777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1">
            <a:spAutoFit/>
          </a:bodyPr>
          <a:lstStyle/>
          <a:p>
            <a:pPr algn="r"/>
            <a:r>
              <a:rPr lang="ar-DZ" sz="1400" b="1" dirty="0" smtClean="0">
                <a:solidFill>
                  <a:schemeClr val="tx1"/>
                </a:solidFill>
              </a:rPr>
              <a:t>بعد الحرب </a:t>
            </a:r>
            <a:r>
              <a:rPr lang="ar-DZ" sz="1400" b="1" dirty="0" err="1" smtClean="0">
                <a:solidFill>
                  <a:schemeClr val="tx1"/>
                </a:solidFill>
              </a:rPr>
              <a:t>ع</a:t>
            </a:r>
            <a:r>
              <a:rPr lang="ar-DZ" sz="1400" b="1" dirty="0" smtClean="0">
                <a:solidFill>
                  <a:schemeClr val="tx1"/>
                </a:solidFill>
              </a:rPr>
              <a:t> ث هناك دعم حكومي كبير للبحث –ازدهار المعرفة-ترتيبها </a:t>
            </a:r>
            <a:r>
              <a:rPr lang="ar-DZ" sz="1400" b="1" dirty="0" err="1" smtClean="0">
                <a:solidFill>
                  <a:schemeClr val="tx1"/>
                </a:solidFill>
              </a:rPr>
              <a:t>تاشيرها</a:t>
            </a:r>
            <a:r>
              <a:rPr lang="ar-DZ" sz="1400" b="1" dirty="0" smtClean="0">
                <a:solidFill>
                  <a:schemeClr val="tx1"/>
                </a:solidFill>
              </a:rPr>
              <a:t>-العمل اليدوي ..الزمن الفعالية</a:t>
            </a:r>
            <a:endParaRPr lang="ar-SA" b="1" dirty="0">
              <a:solidFill>
                <a:schemeClr val="tx1"/>
              </a:solidFill>
            </a:endParaRPr>
          </a:p>
        </p:txBody>
      </p:sp>
      <p:sp>
        <p:nvSpPr>
          <p:cNvPr id="9" name="مربع نص 2"/>
          <p:cNvSpPr txBox="1"/>
          <p:nvPr/>
        </p:nvSpPr>
        <p:spPr>
          <a:xfrm>
            <a:off x="1785918" y="5929330"/>
            <a:ext cx="6500826" cy="3693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1">
            <a:spAutoFit/>
          </a:bodyPr>
          <a:lstStyle/>
          <a:p>
            <a:pPr algn="r"/>
            <a:r>
              <a:rPr lang="ar-DZ" b="1" dirty="0" smtClean="0">
                <a:solidFill>
                  <a:schemeClr val="tx1"/>
                </a:solidFill>
              </a:rPr>
              <a:t>الفهرسة الموضوعية غير مجدية – استعمال </a:t>
            </a:r>
            <a:r>
              <a:rPr lang="ar-DZ" b="1" dirty="0" err="1" smtClean="0">
                <a:solidFill>
                  <a:schemeClr val="tx1"/>
                </a:solidFill>
              </a:rPr>
              <a:t>الالة</a:t>
            </a:r>
            <a:r>
              <a:rPr lang="ar-DZ" b="1" dirty="0" smtClean="0">
                <a:solidFill>
                  <a:schemeClr val="tx1"/>
                </a:solidFill>
              </a:rPr>
              <a:t> للحساب ومعالجة المعلومات</a:t>
            </a:r>
            <a:endParaRPr lang="ar-SA" b="1" dirty="0">
              <a:solidFill>
                <a:schemeClr val="tx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792162"/>
          </a:xfrm>
        </p:spPr>
        <p:txBody>
          <a:bodyPr/>
          <a:lstStyle/>
          <a:p>
            <a:r>
              <a:rPr lang="en-US" sz="3600" b="1" smtClean="0"/>
              <a:t>Graph of h-Index from Scopus</a:t>
            </a:r>
          </a:p>
        </p:txBody>
      </p:sp>
      <p:pic>
        <p:nvPicPr>
          <p:cNvPr id="29699" name="Picture 3"/>
          <p:cNvPicPr>
            <a:picLocks noChangeAspect="1" noChangeArrowheads="1"/>
          </p:cNvPicPr>
          <p:nvPr/>
        </p:nvPicPr>
        <p:blipFill>
          <a:blip r:embed="rId2" cstate="print"/>
          <a:srcRect l="2171" t="16762" r="9125" b="13901"/>
          <a:stretch>
            <a:fillRect/>
          </a:stretch>
        </p:blipFill>
        <p:spPr bwMode="auto">
          <a:xfrm>
            <a:off x="1936750" y="944563"/>
            <a:ext cx="6216650" cy="5761037"/>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07E9C153-19B6-4907-B571-99A7A6841682}"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 - index</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41</a:t>
            </a:fld>
            <a:endParaRPr lang="en-US"/>
          </a:p>
        </p:txBody>
      </p:sp>
      <p:sp>
        <p:nvSpPr>
          <p:cNvPr id="5" name="Content Placeholder 4"/>
          <p:cNvSpPr>
            <a:spLocks noGrp="1"/>
          </p:cNvSpPr>
          <p:nvPr>
            <p:ph sz="quarter" idx="1"/>
          </p:nvPr>
        </p:nvSpPr>
        <p:spPr/>
        <p:txBody>
          <a:bodyPr>
            <a:normAutofit fontScale="92500"/>
          </a:bodyPr>
          <a:lstStyle/>
          <a:p>
            <a:r>
              <a:rPr lang="en-US" dirty="0" smtClean="0"/>
              <a:t>The </a:t>
            </a:r>
            <a:r>
              <a:rPr lang="en-US" b="1" i="1" dirty="0" smtClean="0"/>
              <a:t>g</a:t>
            </a:r>
            <a:r>
              <a:rPr lang="en-US" b="1" dirty="0" smtClean="0"/>
              <a:t>-index</a:t>
            </a:r>
            <a:r>
              <a:rPr lang="en-US" dirty="0" smtClean="0"/>
              <a:t> is an index for quantifying scientific productivity based on publication record. It was suggested in 2006 by Leo </a:t>
            </a:r>
            <a:r>
              <a:rPr lang="en-US" dirty="0" err="1" smtClean="0"/>
              <a:t>Egghe</a:t>
            </a:r>
            <a:r>
              <a:rPr lang="en-US" dirty="0" smtClean="0"/>
              <a:t>.</a:t>
            </a:r>
          </a:p>
          <a:p>
            <a:r>
              <a:rPr lang="en-US" dirty="0" smtClean="0"/>
              <a:t>The index is calculated based on the distribution of </a:t>
            </a:r>
            <a:r>
              <a:rPr lang="en-US" dirty="0" smtClean="0">
                <a:hlinkClick r:id="rId2"/>
              </a:rPr>
              <a:t>citations</a:t>
            </a:r>
            <a:r>
              <a:rPr lang="en-US" dirty="0" smtClean="0"/>
              <a:t> received by a given researcher's publications:</a:t>
            </a:r>
          </a:p>
          <a:p>
            <a:pPr lvl="1"/>
            <a:r>
              <a:rPr lang="en-US" i="1" dirty="0" smtClean="0"/>
              <a:t>Given a set of articles ranked in decreasing order of the number of citations that they received, the g-index is the (unique) largest number such that the top g articles received (together) at least g2 citations.</a:t>
            </a:r>
          </a:p>
          <a:p>
            <a:pPr lvl="1"/>
            <a:r>
              <a:rPr lang="en-US" dirty="0" smtClean="0"/>
              <a:t>In simple terms, this means that an author that produces n articles is expected to have, on average, n citations for each of them, in order to have a g-index of n. In this way, it is similar to the h-index, with the difference that the number of citations per article is not explicit.</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H-b index</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42</a:t>
            </a:fld>
            <a:endParaRPr lang="en-US"/>
          </a:p>
        </p:txBody>
      </p:sp>
      <p:sp>
        <p:nvSpPr>
          <p:cNvPr id="5" name="Content Placeholder 4"/>
          <p:cNvSpPr>
            <a:spLocks noGrp="1"/>
          </p:cNvSpPr>
          <p:nvPr>
            <p:ph sz="quarter" idx="1"/>
          </p:nvPr>
        </p:nvSpPr>
        <p:spPr/>
        <p:txBody>
          <a:bodyPr>
            <a:normAutofit/>
          </a:bodyPr>
          <a:lstStyle/>
          <a:p>
            <a:r>
              <a:rPr lang="en-US" dirty="0" smtClean="0"/>
              <a:t>The </a:t>
            </a:r>
            <a:r>
              <a:rPr lang="en-US" b="1" i="1" dirty="0" smtClean="0"/>
              <a:t>h-b</a:t>
            </a:r>
            <a:r>
              <a:rPr lang="en-US" b="1" dirty="0" smtClean="0"/>
              <a:t>-index</a:t>
            </a:r>
            <a:r>
              <a:rPr lang="en-US" dirty="0" smtClean="0"/>
              <a:t> is an extension of the h-index</a:t>
            </a:r>
          </a:p>
          <a:p>
            <a:r>
              <a:rPr lang="en-US" dirty="0" smtClean="0"/>
              <a:t>The </a:t>
            </a:r>
            <a:r>
              <a:rPr lang="en-US" b="1" i="1" dirty="0" smtClean="0"/>
              <a:t>h-b</a:t>
            </a:r>
            <a:r>
              <a:rPr lang="en-US" b="1" dirty="0" smtClean="0"/>
              <a:t>-index</a:t>
            </a:r>
            <a:r>
              <a:rPr lang="en-US" dirty="0" smtClean="0"/>
              <a:t> developed by Michael Banks of the Max Planck Institute for Solid State Research in Germany, takes the index further by evaluating the impact of compounds used in solid-state physics and scientific topics in general.</a:t>
            </a:r>
          </a:p>
          <a:p>
            <a:r>
              <a:rPr lang="en-US" dirty="0" smtClean="0"/>
              <a:t>The </a:t>
            </a:r>
            <a:r>
              <a:rPr lang="en-US" b="1" i="1" dirty="0" smtClean="0"/>
              <a:t>h-b</a:t>
            </a:r>
            <a:r>
              <a:rPr lang="en-US" b="1" dirty="0" smtClean="0"/>
              <a:t>-index</a:t>
            </a:r>
            <a:r>
              <a:rPr lang="en-US" dirty="0" smtClean="0"/>
              <a:t> is defined in the same manner as the h-index, </a:t>
            </a:r>
            <a:r>
              <a:rPr lang="en-US" b="1" i="1" dirty="0" smtClean="0"/>
              <a:t>but is based on a topic (or compound) search instead of a scientists name</a:t>
            </a:r>
            <a:r>
              <a:rPr lang="en-US" dirty="0" smtClean="0"/>
              <a:t>. </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H-b index</a:t>
            </a:r>
            <a:endParaRPr lang="en-US" dirty="0"/>
          </a:p>
        </p:txBody>
      </p:sp>
      <p:sp>
        <p:nvSpPr>
          <p:cNvPr id="4" name="Slide Number Placeholder 3"/>
          <p:cNvSpPr>
            <a:spLocks noGrp="1"/>
          </p:cNvSpPr>
          <p:nvPr>
            <p:ph type="sldNum" sz="quarter" idx="12"/>
          </p:nvPr>
        </p:nvSpPr>
        <p:spPr/>
        <p:txBody>
          <a:bodyPr/>
          <a:lstStyle/>
          <a:p>
            <a:fld id="{07E9C153-19B6-4907-B571-99A7A6841682}" type="slidenum">
              <a:rPr lang="en-US" smtClean="0"/>
              <a:pPr/>
              <a:t>43</a:t>
            </a:fld>
            <a:endParaRPr lang="en-US"/>
          </a:p>
        </p:txBody>
      </p:sp>
      <p:sp>
        <p:nvSpPr>
          <p:cNvPr id="5" name="Content Placeholder 4"/>
          <p:cNvSpPr>
            <a:spLocks noGrp="1"/>
          </p:cNvSpPr>
          <p:nvPr>
            <p:ph sz="quarter" idx="1"/>
          </p:nvPr>
        </p:nvSpPr>
        <p:spPr/>
        <p:txBody>
          <a:bodyPr>
            <a:normAutofit fontScale="92500"/>
          </a:bodyPr>
          <a:lstStyle/>
          <a:p>
            <a:r>
              <a:rPr lang="en-US" sz="2800" dirty="0" smtClean="0"/>
              <a:t>The </a:t>
            </a:r>
            <a:r>
              <a:rPr lang="en-US" sz="2800" dirty="0" smtClean="0">
                <a:hlinkClick r:id="rId2"/>
              </a:rPr>
              <a:t>h-index</a:t>
            </a:r>
            <a:r>
              <a:rPr lang="en-US" sz="2800" dirty="0" smtClean="0"/>
              <a:t> defined by J. Hirsch is:</a:t>
            </a:r>
          </a:p>
          <a:p>
            <a:pPr lvl="1"/>
            <a:r>
              <a:rPr lang="en-US" i="1" dirty="0" smtClean="0"/>
              <a:t>A scientist has index h if h of his/her </a:t>
            </a:r>
            <a:r>
              <a:rPr lang="en-US" i="1" dirty="0" err="1" smtClean="0"/>
              <a:t>Np</a:t>
            </a:r>
            <a:r>
              <a:rPr lang="en-US" i="1" dirty="0" smtClean="0"/>
              <a:t> papers have at least h citations each, and the other (</a:t>
            </a:r>
            <a:r>
              <a:rPr lang="en-US" i="1" dirty="0" err="1" smtClean="0"/>
              <a:t>Np</a:t>
            </a:r>
            <a:r>
              <a:rPr lang="en-US" i="1" dirty="0" smtClean="0"/>
              <a:t> – h) papers have at most h citations each.</a:t>
            </a:r>
          </a:p>
          <a:p>
            <a:pPr lvl="1"/>
            <a:r>
              <a:rPr lang="en-US" dirty="0" smtClean="0"/>
              <a:t>For the case of a topic it is useful to define the </a:t>
            </a:r>
            <a:r>
              <a:rPr lang="en-US" i="1" dirty="0" smtClean="0"/>
              <a:t>h-b</a:t>
            </a:r>
            <a:r>
              <a:rPr lang="en-US" dirty="0" smtClean="0"/>
              <a:t> index in terms of the number of years, </a:t>
            </a:r>
            <a:r>
              <a:rPr lang="en-US" i="1" dirty="0" smtClean="0"/>
              <a:t>n</a:t>
            </a:r>
            <a:r>
              <a:rPr lang="en-US" dirty="0" smtClean="0"/>
              <a:t> as </a:t>
            </a:r>
            <a:r>
              <a:rPr lang="en-US" i="1" dirty="0" smtClean="0"/>
              <a:t>h</a:t>
            </a:r>
            <a:r>
              <a:rPr lang="en-US" dirty="0" smtClean="0"/>
              <a:t> = </a:t>
            </a:r>
            <a:r>
              <a:rPr lang="en-US" i="1" dirty="0" smtClean="0"/>
              <a:t>nm</a:t>
            </a:r>
            <a:r>
              <a:rPr lang="en-US" dirty="0" smtClean="0"/>
              <a:t> If the </a:t>
            </a:r>
            <a:r>
              <a:rPr lang="en-US" i="1" dirty="0" smtClean="0"/>
              <a:t>h-b</a:t>
            </a:r>
            <a:r>
              <a:rPr lang="en-US" dirty="0" smtClean="0"/>
              <a:t> index is linear with the number of years, then </a:t>
            </a:r>
            <a:r>
              <a:rPr lang="en-US" i="1" dirty="0" smtClean="0"/>
              <a:t>m</a:t>
            </a:r>
            <a:r>
              <a:rPr lang="en-US" dirty="0" smtClean="0"/>
              <a:t> is given as the gradient. In this respect, a compound or topic with a large </a:t>
            </a:r>
            <a:r>
              <a:rPr lang="en-US" i="1" dirty="0" smtClean="0"/>
              <a:t>m</a:t>
            </a:r>
            <a:r>
              <a:rPr lang="en-US" dirty="0" smtClean="0"/>
              <a:t> and </a:t>
            </a:r>
            <a:r>
              <a:rPr lang="en-US" i="1" dirty="0" smtClean="0"/>
              <a:t>h-b</a:t>
            </a:r>
            <a:r>
              <a:rPr lang="en-US" dirty="0" smtClean="0"/>
              <a:t> index can be defined as a hot topic.</a:t>
            </a:r>
          </a:p>
          <a:p>
            <a:pPr lvl="1"/>
            <a:r>
              <a:rPr lang="en-US" dirty="0" smtClean="0"/>
              <a:t>Online web programs are available to directly calculate a scientist's M-number and H-index values, such as </a:t>
            </a:r>
            <a:r>
              <a:rPr lang="en-US" dirty="0" err="1" smtClean="0"/>
              <a:t>ScHolarIndex</a:t>
            </a:r>
            <a:r>
              <a:rPr lang="en-US" dirty="0" smtClean="0"/>
              <a:t> (</a:t>
            </a:r>
            <a:r>
              <a:rPr lang="en-US" dirty="0" smtClean="0">
                <a:hlinkClick r:id="rId3"/>
              </a:rPr>
              <a:t>http://interaction.lille.inria.fr/~roussel/projects/scholarindex/index.cgi</a:t>
            </a:r>
            <a:r>
              <a:rPr lang="en-US" dirty="0" smtClean="0"/>
              <a:t>) and Publish and Perish.</a:t>
            </a:r>
            <a:r>
              <a:rPr lang="en-US" dirty="0" smtClean="0">
                <a:hlinkClick r:id="rId4"/>
              </a:rPr>
              <a:t>[2]</a:t>
            </a:r>
            <a:endParaRPr lang="en-US" dirty="0" smtClean="0"/>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07E9C153-19B6-4907-B571-99A7A6841682}" type="slidenum">
              <a:rPr lang="en-US" smtClean="0"/>
              <a:pPr/>
              <a:t>44</a:t>
            </a:fld>
            <a:endParaRPr lang="en-US"/>
          </a:p>
        </p:txBody>
      </p:sp>
      <p:sp>
        <p:nvSpPr>
          <p:cNvPr id="5" name="Content Placeholder 4"/>
          <p:cNvSpPr>
            <a:spLocks noGrp="1"/>
          </p:cNvSpPr>
          <p:nvPr>
            <p:ph sz="quarter" idx="1"/>
          </p:nvPr>
        </p:nvSpPr>
        <p:spPr/>
        <p:txBody>
          <a:bodyPr>
            <a:normAutofit/>
          </a:bodyPr>
          <a:lstStyle/>
          <a:p>
            <a:r>
              <a:rPr lang="en-US" sz="6000" dirty="0" smtClean="0"/>
              <a:t>THANK you for your kind </a:t>
            </a:r>
            <a:r>
              <a:rPr lang="en-US" sz="6000" dirty="0" smtClean="0"/>
              <a:t>attention</a:t>
            </a:r>
            <a:endParaRPr lang="ar-DZ" sz="6000" dirty="0" smtClean="0"/>
          </a:p>
          <a:p>
            <a:r>
              <a:rPr lang="ar-DZ" sz="6000" dirty="0" smtClean="0"/>
              <a:t>نشكركم على </a:t>
            </a:r>
            <a:r>
              <a:rPr lang="ar-DZ" sz="6000" smtClean="0"/>
              <a:t>حسن الانتباه</a:t>
            </a:r>
            <a:endParaRPr lang="en-US" sz="6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Historical development</a:t>
            </a:r>
            <a:r>
              <a:rPr lang="ar-DZ" dirty="0" smtClean="0">
                <a:solidFill>
                  <a:srgbClr val="FF0000"/>
                </a:solidFill>
              </a:rPr>
              <a:t> التطور التاريخي    </a:t>
            </a:r>
            <a:endParaRPr lang="en-US"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5</a:t>
            </a:fld>
            <a:endParaRPr lang="en-US"/>
          </a:p>
        </p:txBody>
      </p:sp>
      <p:sp>
        <p:nvSpPr>
          <p:cNvPr id="5" name="Content Placeholder 4"/>
          <p:cNvSpPr>
            <a:spLocks noGrp="1"/>
          </p:cNvSpPr>
          <p:nvPr>
            <p:ph sz="quarter" idx="1"/>
          </p:nvPr>
        </p:nvSpPr>
        <p:spPr/>
        <p:txBody>
          <a:bodyPr>
            <a:normAutofit lnSpcReduction="10000"/>
          </a:bodyPr>
          <a:lstStyle/>
          <a:p>
            <a:r>
              <a:rPr lang="en-US" dirty="0" smtClean="0"/>
              <a:t>The Impact Factor was developed by Eugene Garfield, the founder of the Institute for Scientific Information (presently a part of Thomson Reuters), in 1955 following ideas inspired by </a:t>
            </a:r>
            <a:r>
              <a:rPr lang="en-US" dirty="0" err="1" smtClean="0"/>
              <a:t>Vannevar</a:t>
            </a:r>
            <a:r>
              <a:rPr lang="en-US" dirty="0" smtClean="0"/>
              <a:t> Bush's famous article "</a:t>
            </a:r>
            <a:r>
              <a:rPr lang="en-US" dirty="0" smtClean="0">
                <a:hlinkClick r:id="rId2" action="ppaction://hlinkfile"/>
              </a:rPr>
              <a:t>As We May Think</a:t>
            </a:r>
            <a:r>
              <a:rPr lang="en-US" dirty="0" smtClean="0"/>
              <a:t>" in 1945 . (available at http://adammikeal.com/courses/chi/files/jan26.bush.pdf)</a:t>
            </a:r>
          </a:p>
          <a:p>
            <a:r>
              <a:rPr lang="en-US" dirty="0" smtClean="0"/>
              <a:t>The original article "</a:t>
            </a:r>
            <a:r>
              <a:rPr lang="en-US" dirty="0" smtClean="0">
                <a:hlinkClick r:id="rId3" action="ppaction://hlinkfile"/>
              </a:rPr>
              <a:t>Citation indexes for science: a new dimension in documentation through association of ideas</a:t>
            </a:r>
            <a:r>
              <a:rPr lang="en-US" dirty="0" smtClean="0"/>
              <a:t>" by Garfield was published in Science 1955;122:108-111 </a:t>
            </a:r>
          </a:p>
          <a:p>
            <a:pPr>
              <a:buNone/>
            </a:pPr>
            <a:r>
              <a:rPr lang="en-US" dirty="0" smtClean="0"/>
              <a:t>	(available at </a:t>
            </a:r>
            <a:r>
              <a:rPr lang="en-US" dirty="0" smtClean="0">
                <a:hlinkClick r:id="rId4"/>
              </a:rPr>
              <a:t>http://www.garfield.library.upenn.edu/papers/newsci.htm</a:t>
            </a:r>
            <a:r>
              <a:rPr lang="en-US" baseline="30000" dirty="0" smtClean="0">
                <a:hlinkClick r:id="rId4"/>
              </a:rPr>
              <a:t> </a:t>
            </a:r>
            <a:r>
              <a:rPr lang="en-US" dirty="0" smtClean="0"/>
              <a:t>.</a:t>
            </a:r>
          </a:p>
        </p:txBody>
      </p:sp>
      <p:sp>
        <p:nvSpPr>
          <p:cNvPr id="6" name="مربع نص 5"/>
          <p:cNvSpPr txBox="1"/>
          <p:nvPr/>
        </p:nvSpPr>
        <p:spPr>
          <a:xfrm>
            <a:off x="1785918" y="5805264"/>
            <a:ext cx="6278470" cy="830997"/>
          </a:xfrm>
          <a:prstGeom prst="rect">
            <a:avLst/>
          </a:prstGeom>
          <a:noFill/>
        </p:spPr>
        <p:txBody>
          <a:bodyPr wrap="square" rtlCol="1">
            <a:spAutoFit/>
          </a:bodyPr>
          <a:lstStyle/>
          <a:p>
            <a:pPr algn="r"/>
            <a:r>
              <a:rPr lang="ar-SA" sz="2400" b="1" dirty="0"/>
              <a:t>تم تطوير عامل تأثير</a:t>
            </a:r>
            <a:r>
              <a:rPr lang="ar-DZ" sz="2400" b="1" dirty="0"/>
              <a:t>من طرف</a:t>
            </a:r>
            <a:r>
              <a:rPr lang="ar-SA" sz="2400" b="1" dirty="0"/>
              <a:t> يوجين </a:t>
            </a:r>
            <a:r>
              <a:rPr lang="ar-SA" sz="2400" b="1" dirty="0" err="1" smtClean="0"/>
              <a:t>غارفيلد</a:t>
            </a:r>
            <a:r>
              <a:rPr lang="en-US" sz="2400" b="1" dirty="0" smtClean="0"/>
              <a:t> </a:t>
            </a:r>
          </a:p>
          <a:p>
            <a:pPr algn="r"/>
            <a:r>
              <a:rPr lang="ar-DZ" sz="2400" b="1" dirty="0" smtClean="0"/>
              <a:t>المتأثر ب </a:t>
            </a:r>
            <a:r>
              <a:rPr lang="ar-DZ" sz="2400" b="1" dirty="0" err="1" smtClean="0"/>
              <a:t>فانيفار</a:t>
            </a:r>
            <a:r>
              <a:rPr lang="ar-DZ" sz="2400" b="1" dirty="0" smtClean="0"/>
              <a:t> بوش</a:t>
            </a:r>
            <a:r>
              <a:rPr lang="ar-DZ" sz="2000" b="1" dirty="0" smtClean="0"/>
              <a:t> </a:t>
            </a:r>
            <a:endParaRPr lang="en-US" sz="16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Why?</a:t>
            </a:r>
            <a:r>
              <a:rPr lang="ar-DZ" dirty="0" smtClean="0">
                <a:solidFill>
                  <a:srgbClr val="FF0000"/>
                </a:solidFill>
              </a:rPr>
              <a:t>  لماذا                                    </a:t>
            </a:r>
            <a:endParaRPr lang="en-US"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6</a:t>
            </a:fld>
            <a:endParaRPr lang="en-US"/>
          </a:p>
        </p:txBody>
      </p:sp>
      <p:sp>
        <p:nvSpPr>
          <p:cNvPr id="5" name="Content Placeholder 4"/>
          <p:cNvSpPr>
            <a:spLocks noGrp="1"/>
          </p:cNvSpPr>
          <p:nvPr>
            <p:ph sz="quarter" idx="1"/>
          </p:nvPr>
        </p:nvSpPr>
        <p:spPr/>
        <p:txBody>
          <a:bodyPr/>
          <a:lstStyle/>
          <a:p>
            <a:r>
              <a:rPr lang="en-US" dirty="0" smtClean="0"/>
              <a:t>Evaluate the scholarly worth of a journal</a:t>
            </a:r>
            <a:endParaRPr lang="en-US" sz="2600" i="1" dirty="0" smtClean="0"/>
          </a:p>
          <a:p>
            <a:r>
              <a:rPr lang="en-US" dirty="0" smtClean="0"/>
              <a:t>Rank journals within a discipline</a:t>
            </a:r>
          </a:p>
          <a:p>
            <a:r>
              <a:rPr lang="en-US" dirty="0" smtClean="0"/>
              <a:t>Help you decide where to publish your article for maximum impact</a:t>
            </a:r>
          </a:p>
          <a:p>
            <a:r>
              <a:rPr lang="en-US" dirty="0" smtClean="0"/>
              <a:t>Evaluation for promotion / tenure / grants, or in some countries, even government funding of an institution.</a:t>
            </a:r>
            <a:endParaRPr lang="en-US" sz="2200" dirty="0" smtClean="0"/>
          </a:p>
          <a:p>
            <a:r>
              <a:rPr lang="en-US" dirty="0" smtClean="0"/>
              <a:t>Frequently used as an evaluation source by librarians during journal cancellations or new purchases </a:t>
            </a:r>
          </a:p>
        </p:txBody>
      </p:sp>
      <p:sp>
        <p:nvSpPr>
          <p:cNvPr id="3" name="مربع نص 2"/>
          <p:cNvSpPr txBox="1"/>
          <p:nvPr/>
        </p:nvSpPr>
        <p:spPr>
          <a:xfrm>
            <a:off x="2928926" y="5011808"/>
            <a:ext cx="5171466" cy="1477328"/>
          </a:xfrm>
          <a:prstGeom prst="rect">
            <a:avLst/>
          </a:prstGeom>
          <a:noFill/>
        </p:spPr>
        <p:txBody>
          <a:bodyPr wrap="square" rtlCol="1">
            <a:spAutoFit/>
          </a:bodyPr>
          <a:lstStyle/>
          <a:p>
            <a:pPr algn="r"/>
            <a:r>
              <a:rPr lang="ar-DZ" sz="2400" b="1" dirty="0" smtClean="0"/>
              <a:t>تقييم </a:t>
            </a:r>
            <a:r>
              <a:rPr lang="ar-DZ" sz="2400" b="1" dirty="0" smtClean="0"/>
              <a:t>القيمة العلمية  </a:t>
            </a:r>
            <a:r>
              <a:rPr lang="ar-DZ" sz="2400" b="1" dirty="0" smtClean="0"/>
              <a:t>لمجلة</a:t>
            </a:r>
          </a:p>
          <a:p>
            <a:pPr algn="r"/>
            <a:r>
              <a:rPr lang="ar-DZ" sz="2400" b="1" dirty="0" smtClean="0"/>
              <a:t>تصنف </a:t>
            </a:r>
            <a:r>
              <a:rPr lang="ar-DZ" sz="2400" b="1" dirty="0" smtClean="0"/>
              <a:t>المجلة حسب </a:t>
            </a:r>
            <a:r>
              <a:rPr lang="ar-DZ" sz="2400" b="1" dirty="0" smtClean="0"/>
              <a:t>التخصص</a:t>
            </a:r>
            <a:endParaRPr lang="ar-DZ" sz="2400" b="1" dirty="0" smtClean="0"/>
          </a:p>
          <a:p>
            <a:pPr algn="r"/>
            <a:r>
              <a:rPr lang="ar-DZ" sz="2400" b="1" dirty="0" smtClean="0"/>
              <a:t>تساعدك على ان تقرر اين تنشر مقالك </a:t>
            </a:r>
          </a:p>
          <a:p>
            <a:pPr algn="r"/>
            <a:endParaRPr lang="ar-SA" b="1"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7E9C153-19B6-4907-B571-99A7A6841682}" type="slidenum">
              <a:rPr lang="en-US" smtClean="0"/>
              <a:pPr/>
              <a:t>7</a:t>
            </a:fld>
            <a:endParaRPr lang="en-US"/>
          </a:p>
        </p:txBody>
      </p:sp>
      <p:sp>
        <p:nvSpPr>
          <p:cNvPr id="5" name="Content Placeholder 4"/>
          <p:cNvSpPr>
            <a:spLocks noGrp="1"/>
          </p:cNvSpPr>
          <p:nvPr>
            <p:ph sz="quarter" idx="1"/>
          </p:nvPr>
        </p:nvSpPr>
        <p:spPr/>
        <p:txBody>
          <a:bodyPr>
            <a:normAutofit lnSpcReduction="10000"/>
          </a:bodyPr>
          <a:lstStyle/>
          <a:p>
            <a:pPr>
              <a:defRPr/>
            </a:pPr>
            <a:r>
              <a:rPr lang="en-US" sz="2400" dirty="0" smtClean="0"/>
              <a:t>Below are some examples* –</a:t>
            </a:r>
          </a:p>
          <a:p>
            <a:pPr lvl="1">
              <a:defRPr/>
            </a:pPr>
            <a:r>
              <a:rPr lang="en-US" dirty="0" smtClean="0"/>
              <a:t>In England, hiring panels routinely consider impact factors</a:t>
            </a:r>
          </a:p>
          <a:p>
            <a:pPr lvl="1">
              <a:defRPr/>
            </a:pPr>
            <a:r>
              <a:rPr lang="en-US" dirty="0" smtClean="0"/>
              <a:t>By Spanish law, researchers are rewarded for publishing in journals defined by ISI as prestigious (upper third of impact factor listings)</a:t>
            </a:r>
          </a:p>
          <a:p>
            <a:pPr lvl="1">
              <a:defRPr/>
            </a:pPr>
            <a:r>
              <a:rPr lang="en-US" dirty="0" smtClean="0"/>
              <a:t>In China, scientists get cash bonuses for publishing in high-impact journals.  In some schools, physics students must publish at least 2 articles with a combined Impact Factor of 4 to get their PhD</a:t>
            </a:r>
          </a:p>
          <a:p>
            <a:pPr marL="0" indent="0">
              <a:buFont typeface="Arial" charset="0"/>
              <a:buNone/>
              <a:defRPr/>
            </a:pPr>
            <a:endParaRPr lang="en-US" sz="2400" dirty="0" smtClean="0"/>
          </a:p>
          <a:p>
            <a:pPr marL="0" indent="0">
              <a:buFont typeface="Arial" charset="0"/>
              <a:buNone/>
              <a:defRPr/>
            </a:pPr>
            <a:r>
              <a:rPr lang="en-US" sz="2400" dirty="0" smtClean="0"/>
              <a:t>* From the </a:t>
            </a:r>
            <a:r>
              <a:rPr lang="en-US" sz="2400" i="1" dirty="0" smtClean="0"/>
              <a:t>Chronicle of Higher Education (2005) </a:t>
            </a:r>
            <a:r>
              <a:rPr lang="en-US" sz="2400" dirty="0" smtClean="0"/>
              <a:t>“The Number that is Devouring Science”</a:t>
            </a:r>
          </a:p>
          <a:p>
            <a:endParaRPr lang="en-US" dirty="0"/>
          </a:p>
        </p:txBody>
      </p:sp>
      <p:sp>
        <p:nvSpPr>
          <p:cNvPr id="6" name="Title 1"/>
          <p:cNvSpPr txBox="1">
            <a:spLocks/>
          </p:cNvSpPr>
          <p:nvPr/>
        </p:nvSpPr>
        <p:spPr>
          <a:xfrm>
            <a:off x="1071538" y="0"/>
            <a:ext cx="7772400" cy="1143000"/>
          </a:xfrm>
          <a:prstGeom prst="rect">
            <a:avLst/>
          </a:prstGeom>
        </p:spPr>
        <p:txBody>
          <a:bodyPr bIns="91440"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rgbClr val="FF0000"/>
                </a:solidFill>
                <a:effectLst/>
                <a:uLnTx/>
                <a:uFillTx/>
                <a:latin typeface="Calibri" pitchFamily="34" charset="0"/>
                <a:ea typeface="+mj-ea"/>
                <a:cs typeface="+mj-cs"/>
              </a:rPr>
              <a:t>Why?</a:t>
            </a:r>
            <a:r>
              <a:rPr kumimoji="0" lang="ar-DZ" sz="3600" b="1" i="0" u="none" strike="noStrike" kern="1200" cap="none" spc="0" normalizeH="0" baseline="0" noProof="0" dirty="0" smtClean="0">
                <a:ln>
                  <a:noFill/>
                </a:ln>
                <a:solidFill>
                  <a:srgbClr val="FF0000"/>
                </a:solidFill>
                <a:effectLst/>
                <a:uLnTx/>
                <a:uFillTx/>
                <a:latin typeface="Calibri" pitchFamily="34" charset="0"/>
                <a:ea typeface="+mj-ea"/>
                <a:cs typeface="+mj-cs"/>
              </a:rPr>
              <a:t>  لماذا                                    </a:t>
            </a:r>
            <a:endParaRPr kumimoji="0" lang="en-US" sz="3600" b="1" i="0" u="none" strike="noStrike" kern="1200" cap="none" spc="0" normalizeH="0" baseline="0" noProof="0" dirty="0">
              <a:ln>
                <a:noFill/>
              </a:ln>
              <a:solidFill>
                <a:srgbClr val="FF0000"/>
              </a:solidFill>
              <a:effectLst/>
              <a:uLnTx/>
              <a:uFillTx/>
              <a:latin typeface="Calibri" pitchFamily="34" charset="0"/>
              <a:ea typeface="+mj-ea"/>
              <a:cs typeface="+mj-cs"/>
            </a:endParaRPr>
          </a:p>
        </p:txBody>
      </p:sp>
      <p:sp>
        <p:nvSpPr>
          <p:cNvPr id="2" name="مربع نص 1"/>
          <p:cNvSpPr txBox="1"/>
          <p:nvPr/>
        </p:nvSpPr>
        <p:spPr>
          <a:xfrm>
            <a:off x="4357686" y="1357298"/>
            <a:ext cx="4104456" cy="369332"/>
          </a:xfrm>
          <a:prstGeom prst="rect">
            <a:avLst/>
          </a:prstGeom>
          <a:noFill/>
        </p:spPr>
        <p:txBody>
          <a:bodyPr wrap="square" rtlCol="1">
            <a:spAutoFit/>
          </a:bodyPr>
          <a:lstStyle/>
          <a:p>
            <a:pPr algn="r"/>
            <a:r>
              <a:rPr lang="ar-SA" b="1" dirty="0">
                <a:solidFill>
                  <a:srgbClr val="C00000"/>
                </a:solidFill>
              </a:rPr>
              <a:t>في انكلترا، </a:t>
            </a:r>
            <a:r>
              <a:rPr lang="ar-DZ" b="1" dirty="0" err="1" smtClean="0">
                <a:solidFill>
                  <a:srgbClr val="C00000"/>
                </a:solidFill>
              </a:rPr>
              <a:t>ال</a:t>
            </a:r>
            <a:r>
              <a:rPr lang="ar-SA" b="1" dirty="0" smtClean="0">
                <a:solidFill>
                  <a:srgbClr val="C00000"/>
                </a:solidFill>
              </a:rPr>
              <a:t>توظيف </a:t>
            </a:r>
            <a:r>
              <a:rPr lang="ar-DZ" b="1" dirty="0" smtClean="0">
                <a:solidFill>
                  <a:srgbClr val="C00000"/>
                </a:solidFill>
              </a:rPr>
              <a:t>يعطي </a:t>
            </a:r>
            <a:r>
              <a:rPr lang="ar-DZ" b="1" dirty="0" err="1" smtClean="0">
                <a:solidFill>
                  <a:srgbClr val="C00000"/>
                </a:solidFill>
              </a:rPr>
              <a:t>اعتبار</a:t>
            </a:r>
            <a:r>
              <a:rPr lang="ar-DZ" b="1" dirty="0" err="1" smtClean="0">
                <a:solidFill>
                  <a:srgbClr val="C00000"/>
                </a:solidFill>
              </a:rPr>
              <a:t>ل</a:t>
            </a:r>
            <a:r>
              <a:rPr lang="ar-SA" b="1" dirty="0" smtClean="0">
                <a:solidFill>
                  <a:srgbClr val="C00000"/>
                </a:solidFill>
              </a:rPr>
              <a:t>عوامل </a:t>
            </a:r>
            <a:r>
              <a:rPr lang="ar-SA" b="1" dirty="0">
                <a:solidFill>
                  <a:srgbClr val="C00000"/>
                </a:solidFill>
              </a:rPr>
              <a:t>تأثير</a:t>
            </a:r>
          </a:p>
        </p:txBody>
      </p:sp>
      <p:sp>
        <p:nvSpPr>
          <p:cNvPr id="8" name="مربع نص 7"/>
          <p:cNvSpPr txBox="1"/>
          <p:nvPr/>
        </p:nvSpPr>
        <p:spPr>
          <a:xfrm>
            <a:off x="2400360" y="4643446"/>
            <a:ext cx="6672234" cy="369332"/>
          </a:xfrm>
          <a:prstGeom prst="rect">
            <a:avLst/>
          </a:prstGeom>
          <a:noFill/>
        </p:spPr>
        <p:txBody>
          <a:bodyPr wrap="square" rtlCol="1">
            <a:spAutoFit/>
          </a:bodyPr>
          <a:lstStyle/>
          <a:p>
            <a:r>
              <a:rPr lang="ar-SA" b="1" dirty="0">
                <a:solidFill>
                  <a:srgbClr val="C00000"/>
                </a:solidFill>
              </a:rPr>
              <a:t>في الصين، </a:t>
            </a:r>
            <a:r>
              <a:rPr lang="ar-SA" b="1" dirty="0" smtClean="0">
                <a:solidFill>
                  <a:srgbClr val="C00000"/>
                </a:solidFill>
              </a:rPr>
              <a:t>العلماء ا</a:t>
            </a:r>
            <a:r>
              <a:rPr lang="ar-DZ" b="1" dirty="0" smtClean="0">
                <a:solidFill>
                  <a:srgbClr val="C00000"/>
                </a:solidFill>
              </a:rPr>
              <a:t>يحصلون </a:t>
            </a:r>
            <a:r>
              <a:rPr lang="ar-SA" b="1" dirty="0" smtClean="0">
                <a:solidFill>
                  <a:srgbClr val="C00000"/>
                </a:solidFill>
              </a:rPr>
              <a:t>على </a:t>
            </a:r>
            <a:r>
              <a:rPr lang="ar-SA" b="1" dirty="0">
                <a:solidFill>
                  <a:srgbClr val="C00000"/>
                </a:solidFill>
              </a:rPr>
              <a:t>مكافآت نقدية للنشر في المجلات ذات تأثير كبير.</a:t>
            </a:r>
          </a:p>
        </p:txBody>
      </p:sp>
      <p:sp>
        <p:nvSpPr>
          <p:cNvPr id="9" name="مربع نص 1"/>
          <p:cNvSpPr txBox="1"/>
          <p:nvPr/>
        </p:nvSpPr>
        <p:spPr>
          <a:xfrm>
            <a:off x="3357554" y="2928934"/>
            <a:ext cx="5176026" cy="369332"/>
          </a:xfrm>
          <a:prstGeom prst="rect">
            <a:avLst/>
          </a:prstGeom>
          <a:noFill/>
        </p:spPr>
        <p:txBody>
          <a:bodyPr wrap="square" rtlCol="1">
            <a:spAutoFit/>
          </a:bodyPr>
          <a:lstStyle/>
          <a:p>
            <a:pPr algn="r"/>
            <a:r>
              <a:rPr lang="ar-DZ" b="1" dirty="0" smtClean="0">
                <a:solidFill>
                  <a:srgbClr val="C00000"/>
                </a:solidFill>
              </a:rPr>
              <a:t>حسب القانون الاسباني تتم مكافئة الناشرين في مجلات عالية الجودة</a:t>
            </a:r>
            <a:endParaRPr lang="ar-SA" b="1" dirty="0">
              <a:solidFill>
                <a:srgbClr val="C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Journal Quality Indices</a:t>
            </a:r>
            <a:endParaRPr lang="en-US" dirty="0"/>
          </a:p>
        </p:txBody>
      </p:sp>
      <p:sp>
        <p:nvSpPr>
          <p:cNvPr id="3" name="Text Placeholder 2"/>
          <p:cNvSpPr>
            <a:spLocks noGrp="1"/>
          </p:cNvSpPr>
          <p:nvPr>
            <p:ph type="body" idx="1"/>
          </p:nvPr>
        </p:nvSpPr>
        <p:spPr/>
        <p:txBody>
          <a:bodyPr>
            <a:normAutofit/>
          </a:bodyPr>
          <a:lstStyle/>
          <a:p>
            <a:r>
              <a:rPr lang="ar-DZ" sz="4400" b="1" dirty="0" smtClean="0">
                <a:solidFill>
                  <a:srgbClr val="FF0000"/>
                </a:solidFill>
              </a:rPr>
              <a:t>مؤشرات  المجلات</a:t>
            </a:r>
            <a:r>
              <a:rPr lang="fr-FR" sz="4400" b="1" dirty="0" smtClean="0">
                <a:solidFill>
                  <a:srgbClr val="FF0000"/>
                </a:solidFill>
              </a:rPr>
              <a:t> </a:t>
            </a:r>
            <a:r>
              <a:rPr lang="ar-DZ" sz="4400" b="1" dirty="0" smtClean="0">
                <a:solidFill>
                  <a:srgbClr val="FF0000"/>
                </a:solidFill>
              </a:rPr>
              <a:t>جودة </a:t>
            </a:r>
            <a:endParaRPr lang="en-US" sz="4400" b="1" dirty="0">
              <a:solidFill>
                <a:srgbClr val="FF0000"/>
              </a:solidFill>
            </a:endParaRPr>
          </a:p>
        </p:txBody>
      </p:sp>
      <p:sp>
        <p:nvSpPr>
          <p:cNvPr id="5" name="Slide Number Placeholder 4"/>
          <p:cNvSpPr>
            <a:spLocks noGrp="1"/>
          </p:cNvSpPr>
          <p:nvPr>
            <p:ph type="sldNum" sz="quarter" idx="12"/>
          </p:nvPr>
        </p:nvSpPr>
        <p:spPr/>
        <p:txBody>
          <a:bodyPr/>
          <a:lstStyle/>
          <a:p>
            <a:fld id="{07E9C153-19B6-4907-B571-99A7A6841682}"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74638"/>
            <a:ext cx="8572560" cy="1143000"/>
          </a:xfrm>
        </p:spPr>
        <p:txBody>
          <a:bodyPr>
            <a:normAutofit fontScale="90000"/>
          </a:bodyPr>
          <a:lstStyle/>
          <a:p>
            <a:r>
              <a:rPr lang="en-US" dirty="0" smtClean="0"/>
              <a:t>Journal Quality Indices</a:t>
            </a:r>
            <a:r>
              <a:rPr lang="ar-DZ" b="0" dirty="0" smtClean="0">
                <a:solidFill>
                  <a:srgbClr val="FF0000"/>
                </a:solidFill>
              </a:rPr>
              <a:t>جودة مؤشرات المجلات    </a:t>
            </a:r>
            <a:endParaRPr lang="en-US" b="0" dirty="0">
              <a:solidFill>
                <a:srgbClr val="FF0000"/>
              </a:solidFill>
            </a:endParaRPr>
          </a:p>
        </p:txBody>
      </p:sp>
      <p:sp>
        <p:nvSpPr>
          <p:cNvPr id="4" name="Slide Number Placeholder 3"/>
          <p:cNvSpPr>
            <a:spLocks noGrp="1"/>
          </p:cNvSpPr>
          <p:nvPr>
            <p:ph type="sldNum" sz="quarter" idx="12"/>
          </p:nvPr>
        </p:nvSpPr>
        <p:spPr/>
        <p:txBody>
          <a:bodyPr/>
          <a:lstStyle/>
          <a:p>
            <a:fld id="{07E9C153-19B6-4907-B571-99A7A6841682}" type="slidenum">
              <a:rPr lang="en-US" smtClean="0"/>
              <a:pPr/>
              <a:t>9</a:t>
            </a:fld>
            <a:endParaRPr lang="en-US"/>
          </a:p>
        </p:txBody>
      </p:sp>
      <p:sp>
        <p:nvSpPr>
          <p:cNvPr id="5" name="Content Placeholder 4"/>
          <p:cNvSpPr>
            <a:spLocks noGrp="1"/>
          </p:cNvSpPr>
          <p:nvPr>
            <p:ph sz="quarter" idx="1"/>
          </p:nvPr>
        </p:nvSpPr>
        <p:spPr/>
        <p:txBody>
          <a:bodyPr>
            <a:normAutofit/>
          </a:bodyPr>
          <a:lstStyle/>
          <a:p>
            <a:r>
              <a:rPr lang="en-US" sz="2800" dirty="0" smtClean="0"/>
              <a:t>Following are quality indices commonly used for journals</a:t>
            </a:r>
          </a:p>
          <a:p>
            <a:pPr lvl="1"/>
            <a:r>
              <a:rPr lang="en-US" sz="2800" dirty="0" smtClean="0"/>
              <a:t>Thomson Reuters (Web of Science)</a:t>
            </a:r>
          </a:p>
          <a:p>
            <a:pPr lvl="2"/>
            <a:r>
              <a:rPr lang="en-US" sz="2800" dirty="0" smtClean="0"/>
              <a:t>Impact Factor</a:t>
            </a:r>
          </a:p>
          <a:p>
            <a:pPr lvl="2"/>
            <a:r>
              <a:rPr lang="en-US" sz="2800" dirty="0" smtClean="0"/>
              <a:t>Immediacy Index</a:t>
            </a:r>
          </a:p>
          <a:p>
            <a:pPr lvl="1"/>
            <a:r>
              <a:rPr lang="en-US" sz="2800" dirty="0" err="1" smtClean="0"/>
              <a:t>EigenFactor</a:t>
            </a:r>
            <a:endParaRPr lang="en-US" sz="2800" dirty="0" smtClean="0"/>
          </a:p>
          <a:p>
            <a:pPr lvl="1"/>
            <a:r>
              <a:rPr lang="en-US" sz="2800" dirty="0" smtClean="0"/>
              <a:t>Scopus (Elsevier)</a:t>
            </a:r>
          </a:p>
          <a:p>
            <a:pPr lvl="2"/>
            <a:r>
              <a:rPr lang="en-US" sz="2800" dirty="0" err="1" smtClean="0"/>
              <a:t>SCImago</a:t>
            </a:r>
            <a:r>
              <a:rPr lang="en-US" sz="2800" dirty="0" smtClean="0"/>
              <a:t> Journal Rank (SJR)</a:t>
            </a:r>
            <a:endParaRPr lang="en-US" sz="2800" dirty="0"/>
          </a:p>
        </p:txBody>
      </p:sp>
      <p:sp>
        <p:nvSpPr>
          <p:cNvPr id="3" name="مربع نص 2"/>
          <p:cNvSpPr txBox="1"/>
          <p:nvPr/>
        </p:nvSpPr>
        <p:spPr>
          <a:xfrm>
            <a:off x="5643570" y="3286124"/>
            <a:ext cx="3320348" cy="923330"/>
          </a:xfrm>
          <a:prstGeom prst="rect">
            <a:avLst/>
          </a:prstGeom>
          <a:noFill/>
        </p:spPr>
        <p:txBody>
          <a:bodyPr wrap="square" rtlCol="1">
            <a:spAutoFit/>
          </a:bodyPr>
          <a:lstStyle/>
          <a:p>
            <a:pPr algn="r"/>
            <a:r>
              <a:rPr lang="ar-SA" b="1" dirty="0" smtClean="0">
                <a:solidFill>
                  <a:srgbClr val="C00000"/>
                </a:solidFill>
              </a:rPr>
              <a:t>فيما </a:t>
            </a:r>
            <a:r>
              <a:rPr lang="ar-SA" b="1" dirty="0">
                <a:solidFill>
                  <a:srgbClr val="C00000"/>
                </a:solidFill>
              </a:rPr>
              <a:t>يلي مؤشرات الجودة </a:t>
            </a:r>
            <a:r>
              <a:rPr lang="ar-SA" b="1" dirty="0" smtClean="0">
                <a:solidFill>
                  <a:srgbClr val="C00000"/>
                </a:solidFill>
              </a:rPr>
              <a:t>التي تستخدم </a:t>
            </a:r>
            <a:endParaRPr lang="en-US" b="1" dirty="0" smtClean="0">
              <a:solidFill>
                <a:srgbClr val="C00000"/>
              </a:solidFill>
            </a:endParaRPr>
          </a:p>
          <a:p>
            <a:pPr algn="r"/>
            <a:r>
              <a:rPr lang="ar-SA" b="1" dirty="0" smtClean="0">
                <a:solidFill>
                  <a:srgbClr val="C00000"/>
                </a:solidFill>
              </a:rPr>
              <a:t>عادة للمجلات</a:t>
            </a:r>
            <a:endParaRPr lang="ar-DZ" b="1" dirty="0" smtClean="0">
              <a:solidFill>
                <a:srgbClr val="C00000"/>
              </a:solidFill>
            </a:endParaRPr>
          </a:p>
          <a:p>
            <a:pPr algn="r"/>
            <a:endParaRPr lang="ar-SA" b="1" dirty="0">
              <a:solidFill>
                <a:srgbClr val="C000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3541</TotalTime>
  <Words>3140</Words>
  <Application>Microsoft Office PowerPoint</Application>
  <PresentationFormat>Affichage à l'écran (4:3)</PresentationFormat>
  <Paragraphs>330</Paragraphs>
  <Slides>44</Slides>
  <Notes>0</Notes>
  <HiddenSlides>0</HiddenSlides>
  <MMClips>0</MMClips>
  <ScaleCrop>false</ScaleCrop>
  <HeadingPairs>
    <vt:vector size="4" baseType="variant">
      <vt:variant>
        <vt:lpstr>Thème</vt:lpstr>
      </vt:variant>
      <vt:variant>
        <vt:i4>2</vt:i4>
      </vt:variant>
      <vt:variant>
        <vt:lpstr>Titres des diapositives</vt:lpstr>
      </vt:variant>
      <vt:variant>
        <vt:i4>44</vt:i4>
      </vt:variant>
    </vt:vector>
  </HeadingPairs>
  <TitlesOfParts>
    <vt:vector size="46" baseType="lpstr">
      <vt:lpstr>Equity</vt:lpstr>
      <vt:lpstr>Custom Design</vt:lpstr>
      <vt:lpstr>Quality Indices</vt:lpstr>
      <vt:lpstr>Presentation Outlineمخطط العرض       </vt:lpstr>
      <vt:lpstr>Research Process عملية البحث</vt:lpstr>
      <vt:lpstr>Historical note مذكرة تاريخية           </vt:lpstr>
      <vt:lpstr>Historical development التطور التاريخي    </vt:lpstr>
      <vt:lpstr>Why?  لماذا                                    </vt:lpstr>
      <vt:lpstr>Diapositive 7</vt:lpstr>
      <vt:lpstr>Journal Quality Indices</vt:lpstr>
      <vt:lpstr>Journal Quality Indicesجودة مؤشرات المجلات    </vt:lpstr>
      <vt:lpstr>Impact Factor (IF)عامل التاثير      </vt:lpstr>
      <vt:lpstr>Web of Science</vt:lpstr>
      <vt:lpstr>Where do we find Impact Factors? اين نجد عامل التاثير                                </vt:lpstr>
      <vt:lpstr>Journal Citation Report</vt:lpstr>
      <vt:lpstr>Calculation of Impact Factor حساب عامل التاثير                                   </vt:lpstr>
      <vt:lpstr>Calculation of Impact Factor حساب عامل التاثير </vt:lpstr>
      <vt:lpstr>Criticism of Impact Factorنقد عامل التاثير  </vt:lpstr>
      <vt:lpstr>Criticism of Impact Factor نقد عامل التاثير </vt:lpstr>
      <vt:lpstr>Immediacy Index المؤشر الفوري      </vt:lpstr>
      <vt:lpstr>Calculation        العملية الحسابية</vt:lpstr>
      <vt:lpstr>EigenFactor عامل ايجن                     </vt:lpstr>
      <vt:lpstr>Calculation of Eigenfactorحساب عامل ايجن  </vt:lpstr>
      <vt:lpstr>Comments on Eigenfactor score تعليقات حول  نتيجة عامل ايجن                  </vt:lpstr>
      <vt:lpstr>Article Influence تاثير النشرية         </vt:lpstr>
      <vt:lpstr>Comments on Article Influence تعليقات حول تاثير النشرية                      </vt:lpstr>
      <vt:lpstr>Where to look for EF and AI? اين نبحث عن  </vt:lpstr>
      <vt:lpstr>SCImago Journal Rank (SJR) ترتيب مجلة سماغو </vt:lpstr>
      <vt:lpstr>SCImago Journal Rank (SJR)</vt:lpstr>
      <vt:lpstr>SCImago Journal Rank (SJR) Algorithm</vt:lpstr>
      <vt:lpstr>Scimago other ranking ترتيبات اخرى لي سيماغو </vt:lpstr>
      <vt:lpstr>Comparing IF, EF, Scimago  مقارنة بين  IF, EF, Scimago </vt:lpstr>
      <vt:lpstr>Quality Indices for Author (journal)</vt:lpstr>
      <vt:lpstr>H - index</vt:lpstr>
      <vt:lpstr>Diapositive 33</vt:lpstr>
      <vt:lpstr>Calculating H - index</vt:lpstr>
      <vt:lpstr>Determining H - index</vt:lpstr>
      <vt:lpstr>Finding a h-index value in  Web of Science</vt:lpstr>
      <vt:lpstr>Citation Report (h-index) from Web of Science</vt:lpstr>
      <vt:lpstr>Finding a h-index value in  Scopus</vt:lpstr>
      <vt:lpstr>Citation Overview (h-index) from Scopus</vt:lpstr>
      <vt:lpstr>Graph of h-Index from Scopus</vt:lpstr>
      <vt:lpstr>G - index</vt:lpstr>
      <vt:lpstr>H-b index</vt:lpstr>
      <vt:lpstr>H-b index</vt:lpstr>
      <vt:lpstr>Diapositive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ICT Enabled Instrumentation</dc:title>
  <dc:creator>admin</dc:creator>
  <cp:lastModifiedBy>DELL</cp:lastModifiedBy>
  <cp:revision>370</cp:revision>
  <dcterms:created xsi:type="dcterms:W3CDTF">2010-06-12T11:51:01Z</dcterms:created>
  <dcterms:modified xsi:type="dcterms:W3CDTF">2017-01-30T20:51:12Z</dcterms:modified>
</cp:coreProperties>
</file>