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81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605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81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410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90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47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758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758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2716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7984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0875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0D9C6-72AE-4DB3-A549-88C889F115D9}" type="datetimeFigureOut">
              <a:rPr lang="fr-FR" smtClean="0"/>
              <a:t>30/01/2017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2FBE9-67C3-49FB-9BAE-DC8E13E23A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14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13407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sz="3600" b="1" dirty="0">
                <a:solidFill>
                  <a:srgbClr val="7030A0"/>
                </a:solidFill>
              </a:rPr>
              <a:t>Catégorisation des </a:t>
            </a:r>
            <a:r>
              <a:rPr lang="fr-FR" sz="3600" b="1" dirty="0" smtClean="0">
                <a:solidFill>
                  <a:srgbClr val="7030A0"/>
                </a:solidFill>
              </a:rPr>
              <a:t>revues</a:t>
            </a:r>
            <a:r>
              <a:rPr lang="fr-FR" b="1" dirty="0" smtClean="0">
                <a:solidFill>
                  <a:srgbClr val="7030A0"/>
                </a:solidFill>
              </a:rPr>
              <a:t/>
            </a:r>
            <a:br>
              <a:rPr lang="fr-FR" b="1" dirty="0" smtClean="0">
                <a:solidFill>
                  <a:srgbClr val="7030A0"/>
                </a:solidFill>
              </a:rPr>
            </a:br>
            <a:r>
              <a:rPr lang="fr-FR" sz="3100" b="1" dirty="0" smtClean="0">
                <a:solidFill>
                  <a:srgbClr val="7030A0"/>
                </a:solidFill>
              </a:rPr>
              <a:t>Classification des branches scientifiques</a:t>
            </a:r>
            <a:br>
              <a:rPr lang="fr-FR" sz="3100" b="1" dirty="0" smtClean="0">
                <a:solidFill>
                  <a:srgbClr val="7030A0"/>
                </a:solidFill>
              </a:rPr>
            </a:br>
            <a:r>
              <a:rPr lang="fr-FR" sz="3100" b="1" dirty="0" smtClean="0">
                <a:solidFill>
                  <a:srgbClr val="7030A0"/>
                </a:solidFill>
              </a:rPr>
              <a:t>Affiliation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rtl="1"/>
            <a:r>
              <a:rPr lang="ar-SA" b="1" dirty="0">
                <a:solidFill>
                  <a:srgbClr val="FF0000"/>
                </a:solidFill>
              </a:rPr>
              <a:t>المديريـة العامـة للبحـث العلمـي </a:t>
            </a:r>
            <a:endParaRPr lang="fr-FR" dirty="0">
              <a:solidFill>
                <a:srgbClr val="FF0000"/>
              </a:solidFill>
            </a:endParaRPr>
          </a:p>
          <a:p>
            <a:pPr rtl="1"/>
            <a:r>
              <a:rPr lang="ar-SA" b="1" dirty="0">
                <a:solidFill>
                  <a:srgbClr val="FF0000"/>
                </a:solidFill>
              </a:rPr>
              <a:t> و التطويــر التكنولوجــي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b="1" dirty="0">
                <a:solidFill>
                  <a:srgbClr val="00B050"/>
                </a:solidFill>
              </a:rPr>
              <a:t>Direction Générale de la Recherche Scientifique et du Développement Technologique</a:t>
            </a:r>
            <a:endParaRPr lang="fr-FR" dirty="0">
              <a:solidFill>
                <a:srgbClr val="00B050"/>
              </a:solidFill>
            </a:endParaRPr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567" y="3138487"/>
            <a:ext cx="133286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785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Classification des branches scientifiques selon les différentes strates</a:t>
            </a:r>
            <a:br>
              <a:rPr lang="fr-FR" sz="2800" b="1" dirty="0" smtClean="0">
                <a:solidFill>
                  <a:srgbClr val="FF0000"/>
                </a:solidFill>
              </a:rPr>
            </a:br>
            <a:endParaRPr lang="fr-FR" sz="28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fr-FR" dirty="0"/>
          </a:p>
          <a:p>
            <a:r>
              <a:rPr lang="fr-FR" dirty="0"/>
              <a:t>Dans tout système de Recherche, il est indispensable d’avoir des normes qui permettent de cataloguer, cartographier et évaluer la production scientifique et technologique. C’est aussi un outil d’aide à la décision afin d’établir entre autre les orientations adéquates pour la nation.</a:t>
            </a:r>
          </a:p>
          <a:p>
            <a:r>
              <a:rPr lang="fr-FR" dirty="0"/>
              <a:t>Dans le contexte algérien (production, préoccupation et intérêt) : la recherche s’articule autour (on consultera en annexe les classifications retenues par certains pays développés) de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1765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Deux (02) grandes thématiques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endParaRPr lang="fr-FR" dirty="0" smtClean="0"/>
          </a:p>
          <a:p>
            <a:pPr marL="0" lvl="0" indent="0">
              <a:buNone/>
            </a:pP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et techniques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sociales, humaines et arts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1673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fr-FR" b="1" dirty="0" smtClean="0">
                <a:solidFill>
                  <a:srgbClr val="FF0000"/>
                </a:solidFill>
              </a:rPr>
              <a:t>Neuf (09) grands domaines</a:t>
            </a:r>
            <a:r>
              <a:rPr lang="fr-FR" dirty="0" smtClean="0"/>
              <a:t> 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fr-FR" b="1" i="1" dirty="0" smtClean="0"/>
              <a:t>Sciences </a:t>
            </a:r>
            <a:r>
              <a:rPr lang="fr-FR" b="1" i="1" dirty="0"/>
              <a:t>de la nature et de la vie 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de la terre et de l’univers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de la physique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Chimie 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mathématiques et leurs interactions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pour l’ingénieur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sociales 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humaines et arts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Multidisciplinaire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8884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Dix neuf domaines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lvl="0" indent="0">
              <a:buNone/>
            </a:pPr>
            <a:r>
              <a:rPr lang="fr-FR" dirty="0"/>
              <a:t> </a:t>
            </a:r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Agriculture et sciences vétérinaires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Biologie et biochimie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Chimie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Economie et finance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Engineering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Environnement et écologie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Informatique et télécommunication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Mathématiques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Médecine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Neuroscience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Pharmacologie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Physique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de la terre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de l’univers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des matériaux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humaines et arts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Sciences sociales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Psychologie et sciences cognitives</a:t>
            </a:r>
            <a:endParaRPr lang="fr-FR" dirty="0"/>
          </a:p>
          <a:p>
            <a:pPr marL="514350" lvl="0" indent="-514350">
              <a:buFont typeface="+mj-lt"/>
              <a:buAutoNum type="arabicPeriod"/>
            </a:pPr>
            <a:r>
              <a:rPr lang="fr-FR" b="1" i="1" dirty="0"/>
              <a:t>Multidisciplinaire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4898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400" b="1" dirty="0" smtClean="0">
                <a:solidFill>
                  <a:srgbClr val="FF0000"/>
                </a:solidFill>
              </a:rPr>
              <a:t>Cent soixante quinze Micro Domaines en sciences et techniques (selon Web of Science)</a:t>
            </a:r>
            <a:r>
              <a:rPr lang="fr-FR" sz="2400" dirty="0" smtClean="0">
                <a:solidFill>
                  <a:srgbClr val="FF0000"/>
                </a:solidFill>
              </a:rPr>
              <a:t/>
            </a:r>
            <a:br>
              <a:rPr lang="fr-FR" sz="2400" dirty="0" smtClean="0">
                <a:solidFill>
                  <a:srgbClr val="FF0000"/>
                </a:solidFill>
              </a:rPr>
            </a:b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628800"/>
            <a:ext cx="2818656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b="1" dirty="0"/>
              <a:t> </a:t>
            </a:r>
            <a:endParaRPr lang="fr-FR" dirty="0"/>
          </a:p>
          <a:p>
            <a:r>
              <a:rPr lang="fr-FR" b="1" i="1" dirty="0"/>
              <a:t>Acoustiques</a:t>
            </a:r>
            <a:endParaRPr lang="fr-FR" dirty="0"/>
          </a:p>
          <a:p>
            <a:r>
              <a:rPr lang="fr-FR" b="1" i="1" dirty="0"/>
              <a:t>Économie agricole et politique</a:t>
            </a:r>
            <a:endParaRPr lang="fr-FR" dirty="0"/>
          </a:p>
          <a:p>
            <a:r>
              <a:rPr lang="fr-FR" b="1" i="1" dirty="0"/>
              <a:t>Génie agricole</a:t>
            </a:r>
            <a:endParaRPr lang="fr-FR" dirty="0"/>
          </a:p>
          <a:p>
            <a:r>
              <a:rPr lang="fr-FR" b="1" i="1" dirty="0"/>
              <a:t>Agriculture, produits laitiers et  science des animaux</a:t>
            </a:r>
            <a:endParaRPr lang="fr-FR" dirty="0"/>
          </a:p>
          <a:p>
            <a:r>
              <a:rPr lang="fr-FR" b="1" i="1" dirty="0"/>
              <a:t>Agriculture, multidisciplinaire</a:t>
            </a:r>
            <a:endParaRPr lang="fr-FR" dirty="0"/>
          </a:p>
          <a:p>
            <a:r>
              <a:rPr lang="fr-FR" b="1" i="1" dirty="0"/>
              <a:t>Agronomie</a:t>
            </a:r>
            <a:endParaRPr lang="fr-FR" dirty="0"/>
          </a:p>
          <a:p>
            <a:r>
              <a:rPr lang="fr-FR" b="1" i="1" dirty="0"/>
              <a:t>Allergie</a:t>
            </a:r>
            <a:endParaRPr lang="fr-FR" dirty="0"/>
          </a:p>
          <a:p>
            <a:r>
              <a:rPr lang="fr-FR" b="1" i="1" dirty="0"/>
              <a:t>Anatomie et morphologie </a:t>
            </a:r>
            <a:endParaRPr lang="fr-FR" dirty="0"/>
          </a:p>
          <a:p>
            <a:r>
              <a:rPr lang="fr-FR" b="1" i="1" dirty="0"/>
              <a:t>Andrologie </a:t>
            </a:r>
            <a:endParaRPr lang="fr-FR" dirty="0"/>
          </a:p>
          <a:p>
            <a:r>
              <a:rPr lang="fr-FR" b="1" i="1" dirty="0"/>
              <a:t>Anesthésiologie </a:t>
            </a:r>
            <a:endParaRPr lang="fr-FR" dirty="0"/>
          </a:p>
          <a:p>
            <a:r>
              <a:rPr lang="fr-FR" b="1" i="1" dirty="0"/>
              <a:t>Astronomie et astrophysique </a:t>
            </a:r>
            <a:endParaRPr lang="fr-FR" dirty="0"/>
          </a:p>
          <a:p>
            <a:r>
              <a:rPr lang="fr-FR" b="1" i="1" dirty="0"/>
              <a:t>Audiologie et orthophonie</a:t>
            </a:r>
            <a:endParaRPr lang="fr-FR" dirty="0"/>
          </a:p>
          <a:p>
            <a:r>
              <a:rPr lang="fr-FR" b="1" i="1" dirty="0"/>
              <a:t>Automation et systèmes de contrôle </a:t>
            </a:r>
            <a:endParaRPr lang="fr-FR" dirty="0"/>
          </a:p>
          <a:p>
            <a:r>
              <a:rPr lang="fr-FR" b="1" i="1" dirty="0"/>
              <a:t>Sciences du comportement </a:t>
            </a:r>
            <a:endParaRPr lang="fr-FR" dirty="0"/>
          </a:p>
          <a:p>
            <a:r>
              <a:rPr lang="fr-FR" b="1" i="1" dirty="0"/>
              <a:t>Méthodes de recherche biochimique </a:t>
            </a:r>
            <a:endParaRPr lang="fr-FR" dirty="0"/>
          </a:p>
          <a:p>
            <a:r>
              <a:rPr lang="fr-FR" b="1" i="1" dirty="0"/>
              <a:t>Biochimie et biologie moléculaire</a:t>
            </a:r>
            <a:endParaRPr lang="fr-FR" dirty="0"/>
          </a:p>
          <a:p>
            <a:r>
              <a:rPr lang="fr-FR" b="1" i="1" dirty="0"/>
              <a:t>Conservation de la biodiversité </a:t>
            </a:r>
            <a:endParaRPr lang="fr-FR" dirty="0"/>
          </a:p>
          <a:p>
            <a:r>
              <a:rPr lang="fr-FR" b="1" i="1" dirty="0"/>
              <a:t>Biologie </a:t>
            </a:r>
            <a:endParaRPr lang="fr-FR" dirty="0"/>
          </a:p>
          <a:p>
            <a:r>
              <a:rPr lang="fr-FR" b="1" i="1" dirty="0"/>
              <a:t>Biophysique </a:t>
            </a:r>
            <a:endParaRPr lang="fr-FR" dirty="0"/>
          </a:p>
          <a:p>
            <a:r>
              <a:rPr lang="fr-FR" b="1" i="1" dirty="0"/>
              <a:t>Biotechnologie et microbiologie appliquée </a:t>
            </a:r>
            <a:endParaRPr lang="fr-FR" dirty="0"/>
          </a:p>
          <a:p>
            <a:r>
              <a:rPr lang="fr-FR" b="1" i="1" dirty="0"/>
              <a:t>Systèmes cardiaques et cardiovasculaires </a:t>
            </a:r>
            <a:endParaRPr lang="fr-FR" dirty="0"/>
          </a:p>
          <a:p>
            <a:r>
              <a:rPr lang="fr-FR" b="1" i="1" dirty="0"/>
              <a:t>Biologie cellulaire </a:t>
            </a:r>
            <a:endParaRPr lang="fr-FR" dirty="0"/>
          </a:p>
          <a:p>
            <a:r>
              <a:rPr lang="fr-FR" b="1" i="1" dirty="0"/>
              <a:t>Cellule et génie tissulaire </a:t>
            </a:r>
            <a:endParaRPr lang="fr-FR" dirty="0"/>
          </a:p>
          <a:p>
            <a:r>
              <a:rPr lang="fr-FR" b="1" i="1" dirty="0"/>
              <a:t>Chimie analytique </a:t>
            </a:r>
            <a:endParaRPr lang="fr-FR" dirty="0"/>
          </a:p>
          <a:p>
            <a:r>
              <a:rPr lang="fr-FR" b="1" i="1" dirty="0"/>
              <a:t>Chimie appliquée </a:t>
            </a:r>
            <a:endParaRPr lang="fr-FR" dirty="0"/>
          </a:p>
          <a:p>
            <a:r>
              <a:rPr lang="fr-FR" b="1" i="1" dirty="0"/>
              <a:t>Chimie inorganique et nucléaire </a:t>
            </a:r>
            <a:endParaRPr lang="fr-FR" dirty="0"/>
          </a:p>
          <a:p>
            <a:r>
              <a:rPr lang="fr-FR" b="1" i="1" dirty="0"/>
              <a:t>Chimie médicinal </a:t>
            </a:r>
            <a:endParaRPr lang="fr-FR" dirty="0"/>
          </a:p>
          <a:p>
            <a:r>
              <a:rPr lang="fr-FR" b="1" i="1" dirty="0"/>
              <a:t>Chimie multidisciplinaire </a:t>
            </a:r>
            <a:endParaRPr lang="fr-FR" dirty="0"/>
          </a:p>
          <a:p>
            <a:r>
              <a:rPr lang="fr-FR" b="1" i="1" dirty="0"/>
              <a:t>Chimie organique </a:t>
            </a:r>
            <a:endParaRPr lang="fr-FR" dirty="0"/>
          </a:p>
          <a:p>
            <a:r>
              <a:rPr lang="fr-FR" b="1" i="1" dirty="0"/>
              <a:t>Chimie physique 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491880" y="1700808"/>
            <a:ext cx="28186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i="1" dirty="0" smtClean="0"/>
              <a:t>Neurologie </a:t>
            </a:r>
            <a:r>
              <a:rPr lang="fr-FR" b="1" i="1" dirty="0"/>
              <a:t>clinique </a:t>
            </a:r>
            <a:endParaRPr lang="fr-FR" dirty="0"/>
          </a:p>
          <a:p>
            <a:r>
              <a:rPr lang="fr-FR" b="1" i="1" dirty="0"/>
              <a:t>Informatique et Intelligence artificielle </a:t>
            </a:r>
            <a:endParaRPr lang="fr-FR" dirty="0"/>
          </a:p>
          <a:p>
            <a:r>
              <a:rPr lang="fr-FR" b="1" i="1" dirty="0"/>
              <a:t>Informatique et Cybernétique </a:t>
            </a:r>
            <a:endParaRPr lang="fr-FR" dirty="0"/>
          </a:p>
          <a:p>
            <a:r>
              <a:rPr lang="fr-FR" b="1" i="1" dirty="0"/>
              <a:t>Informatique, matériel et Architecture </a:t>
            </a:r>
            <a:endParaRPr lang="fr-FR" dirty="0"/>
          </a:p>
          <a:p>
            <a:r>
              <a:rPr lang="fr-FR" b="1" i="1" dirty="0"/>
              <a:t>Informatique et systèmes d'Information </a:t>
            </a:r>
            <a:endParaRPr lang="fr-FR" dirty="0"/>
          </a:p>
          <a:p>
            <a:r>
              <a:rPr lang="fr-FR" b="1" i="1" dirty="0"/>
              <a:t>Informatique et Applications interdisciplinaires </a:t>
            </a:r>
            <a:endParaRPr lang="fr-FR" dirty="0"/>
          </a:p>
          <a:p>
            <a:r>
              <a:rPr lang="fr-FR" b="1" i="1" dirty="0"/>
              <a:t>Informatique et génie logiciel </a:t>
            </a:r>
            <a:endParaRPr lang="fr-FR" dirty="0"/>
          </a:p>
          <a:p>
            <a:r>
              <a:rPr lang="fr-FR" b="1" i="1" dirty="0"/>
              <a:t>Informatique : théorie et méthodes</a:t>
            </a:r>
            <a:endParaRPr lang="fr-FR" dirty="0"/>
          </a:p>
          <a:p>
            <a:r>
              <a:rPr lang="fr-FR" b="1" i="1" dirty="0"/>
              <a:t>Construction et technologie du bâtiment </a:t>
            </a:r>
            <a:endParaRPr lang="fr-FR" dirty="0"/>
          </a:p>
          <a:p>
            <a:r>
              <a:rPr lang="fr-FR" b="1" i="1" dirty="0"/>
              <a:t>Médecine des soins intensifs </a:t>
            </a:r>
            <a:endParaRPr lang="fr-FR" dirty="0"/>
          </a:p>
          <a:p>
            <a:r>
              <a:rPr lang="fr-FR" b="1" i="1" dirty="0"/>
              <a:t>Cristallographie </a:t>
            </a:r>
            <a:endParaRPr lang="fr-FR" dirty="0"/>
          </a:p>
          <a:p>
            <a:r>
              <a:rPr lang="fr-FR" b="1" i="1" dirty="0"/>
              <a:t>Dentisterie, chirurgie buccale et médecine </a:t>
            </a:r>
            <a:endParaRPr lang="fr-FR" dirty="0"/>
          </a:p>
          <a:p>
            <a:r>
              <a:rPr lang="fr-FR" b="1" i="1" dirty="0"/>
              <a:t>Dermatologie </a:t>
            </a:r>
            <a:endParaRPr lang="fr-FR" dirty="0"/>
          </a:p>
          <a:p>
            <a:r>
              <a:rPr lang="fr-FR" b="1" i="1" dirty="0"/>
              <a:t>Biologie du développement </a:t>
            </a:r>
            <a:endParaRPr lang="fr-FR" dirty="0"/>
          </a:p>
          <a:p>
            <a:r>
              <a:rPr lang="fr-FR" b="1" i="1" dirty="0"/>
              <a:t>Écologie : </a:t>
            </a:r>
            <a:endParaRPr lang="fr-FR" dirty="0"/>
          </a:p>
          <a:p>
            <a:r>
              <a:rPr lang="fr-FR" b="1" i="1" dirty="0"/>
              <a:t>Éducation, et Disciplines scientifiques </a:t>
            </a:r>
            <a:endParaRPr lang="fr-FR" dirty="0"/>
          </a:p>
          <a:p>
            <a:r>
              <a:rPr lang="fr-FR" b="1" i="1" dirty="0"/>
              <a:t>Électrochimie </a:t>
            </a:r>
            <a:endParaRPr lang="fr-FR" dirty="0"/>
          </a:p>
          <a:p>
            <a:r>
              <a:rPr lang="fr-FR" b="1" i="1" dirty="0"/>
              <a:t>Médecine d'urgence </a:t>
            </a:r>
            <a:endParaRPr lang="fr-FR" dirty="0"/>
          </a:p>
          <a:p>
            <a:r>
              <a:rPr lang="fr-FR" b="1" i="1" dirty="0"/>
              <a:t>Ingénierie, aérospatiale </a:t>
            </a:r>
            <a:endParaRPr lang="fr-FR" dirty="0"/>
          </a:p>
          <a:p>
            <a:r>
              <a:rPr lang="fr-FR" b="1" i="1" dirty="0"/>
              <a:t>Énergie et carburants </a:t>
            </a:r>
            <a:endParaRPr lang="fr-FR" dirty="0"/>
          </a:p>
          <a:p>
            <a:r>
              <a:rPr lang="fr-FR" b="1" i="1" dirty="0"/>
              <a:t>Endocrinologie et métabolisme</a:t>
            </a:r>
            <a:endParaRPr lang="fr-FR" dirty="0"/>
          </a:p>
          <a:p>
            <a:r>
              <a:rPr lang="fr-FR" b="1" i="1" dirty="0"/>
              <a:t>Génie biomédical </a:t>
            </a:r>
            <a:endParaRPr lang="fr-FR" dirty="0"/>
          </a:p>
          <a:p>
            <a:r>
              <a:rPr lang="fr-FR" b="1" i="1" dirty="0"/>
              <a:t>Génie chimique </a:t>
            </a:r>
            <a:endParaRPr lang="fr-FR" dirty="0"/>
          </a:p>
          <a:p>
            <a:r>
              <a:rPr lang="fr-FR" b="1" i="1" dirty="0"/>
              <a:t>Génie civile </a:t>
            </a:r>
            <a:endParaRPr lang="fr-FR" dirty="0"/>
          </a:p>
          <a:p>
            <a:r>
              <a:rPr lang="fr-FR" b="1" i="1" dirty="0"/>
              <a:t>Génie électrique et électronique </a:t>
            </a:r>
            <a:endParaRPr lang="fr-FR" dirty="0"/>
          </a:p>
          <a:p>
            <a:r>
              <a:rPr lang="fr-FR" b="1" i="1" dirty="0"/>
              <a:t>Génie de l’environnement </a:t>
            </a:r>
            <a:endParaRPr lang="fr-FR" dirty="0"/>
          </a:p>
          <a:p>
            <a:r>
              <a:rPr lang="fr-FR" b="1" i="1" dirty="0"/>
              <a:t>Génie géologique </a:t>
            </a:r>
            <a:endParaRPr lang="fr-FR" dirty="0"/>
          </a:p>
          <a:p>
            <a:r>
              <a:rPr lang="fr-FR" b="1" i="1" dirty="0"/>
              <a:t>Génie industriel </a:t>
            </a:r>
            <a:endParaRPr lang="fr-FR" dirty="0"/>
          </a:p>
          <a:p>
            <a:r>
              <a:rPr lang="fr-FR" b="1" i="1" dirty="0"/>
              <a:t>Génie de fabrication </a:t>
            </a:r>
            <a:endParaRPr lang="fr-FR" dirty="0"/>
          </a:p>
          <a:p>
            <a:r>
              <a:rPr lang="fr-FR" b="1" i="1" dirty="0"/>
              <a:t>Génie marin </a:t>
            </a:r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6156176" y="1700807"/>
            <a:ext cx="28186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FR" b="1" dirty="0" smtClean="0"/>
              <a:t> </a:t>
            </a:r>
            <a:endParaRPr lang="fr-FR" dirty="0" smtClean="0"/>
          </a:p>
          <a:p>
            <a:pPr lvl="0"/>
            <a:r>
              <a:rPr lang="fr-FR" b="1" i="1" dirty="0"/>
              <a:t>Génie mécanique </a:t>
            </a:r>
            <a:endParaRPr lang="fr-FR" dirty="0"/>
          </a:p>
          <a:p>
            <a:pPr lvl="0"/>
            <a:r>
              <a:rPr lang="fr-FR" b="1" i="1" dirty="0"/>
              <a:t>Ingénierie multidisciplinaire </a:t>
            </a:r>
            <a:endParaRPr lang="fr-FR" dirty="0"/>
          </a:p>
          <a:p>
            <a:pPr lvl="0"/>
            <a:r>
              <a:rPr lang="fr-FR" b="1" i="1" dirty="0"/>
              <a:t>Ingénierie océane </a:t>
            </a:r>
            <a:endParaRPr lang="fr-FR" dirty="0"/>
          </a:p>
          <a:p>
            <a:pPr lvl="0"/>
            <a:r>
              <a:rPr lang="fr-FR" b="1" i="1" dirty="0"/>
              <a:t>Génie du pétrole </a:t>
            </a:r>
            <a:endParaRPr lang="fr-FR" dirty="0"/>
          </a:p>
          <a:p>
            <a:pPr lvl="0"/>
            <a:r>
              <a:rPr lang="fr-FR" b="1" i="1" dirty="0"/>
              <a:t>Entomologie </a:t>
            </a:r>
            <a:endParaRPr lang="fr-FR" dirty="0"/>
          </a:p>
          <a:p>
            <a:pPr lvl="0"/>
            <a:r>
              <a:rPr lang="fr-FR" b="1" i="1" dirty="0"/>
              <a:t>Sciences de l'environnement </a:t>
            </a:r>
            <a:endParaRPr lang="fr-FR" dirty="0"/>
          </a:p>
          <a:p>
            <a:pPr lvl="0"/>
            <a:r>
              <a:rPr lang="fr-FR" b="1" i="1" dirty="0"/>
              <a:t>Biologie de l'évolution </a:t>
            </a:r>
            <a:endParaRPr lang="fr-FR" dirty="0"/>
          </a:p>
          <a:p>
            <a:pPr lvl="0"/>
            <a:r>
              <a:rPr lang="fr-FR" b="1" i="1" dirty="0"/>
              <a:t>Pêche </a:t>
            </a:r>
            <a:endParaRPr lang="fr-FR" dirty="0"/>
          </a:p>
          <a:p>
            <a:pPr lvl="0"/>
            <a:r>
              <a:rPr lang="fr-FR" b="1" i="1" dirty="0"/>
              <a:t>Science des aliments et technologie </a:t>
            </a:r>
            <a:endParaRPr lang="fr-FR" dirty="0"/>
          </a:p>
          <a:p>
            <a:pPr lvl="0"/>
            <a:r>
              <a:rPr lang="fr-FR" b="1" i="1" dirty="0"/>
              <a:t>Forêts</a:t>
            </a:r>
            <a:endParaRPr lang="fr-FR" dirty="0"/>
          </a:p>
          <a:p>
            <a:pPr lvl="0"/>
            <a:r>
              <a:rPr lang="fr-FR" b="1" i="1" dirty="0"/>
              <a:t>Gastro-entérologie et hépatologie </a:t>
            </a:r>
            <a:endParaRPr lang="fr-FR" dirty="0"/>
          </a:p>
          <a:p>
            <a:pPr lvl="0"/>
            <a:r>
              <a:rPr lang="fr-FR" b="1" i="1" dirty="0"/>
              <a:t>Génétique et hérédité </a:t>
            </a:r>
            <a:endParaRPr lang="fr-FR" dirty="0"/>
          </a:p>
          <a:p>
            <a:pPr lvl="0"/>
            <a:r>
              <a:rPr lang="fr-FR" b="1" i="1" dirty="0"/>
              <a:t>Géochimie et géophysique </a:t>
            </a:r>
            <a:endParaRPr lang="fr-FR" dirty="0"/>
          </a:p>
          <a:p>
            <a:pPr lvl="0"/>
            <a:r>
              <a:rPr lang="fr-FR" b="1" i="1" dirty="0"/>
              <a:t>Géographie physique</a:t>
            </a:r>
            <a:endParaRPr lang="fr-FR" dirty="0"/>
          </a:p>
          <a:p>
            <a:pPr lvl="0"/>
            <a:r>
              <a:rPr lang="fr-FR" b="1" i="1" dirty="0"/>
              <a:t>Géologie </a:t>
            </a:r>
            <a:endParaRPr lang="fr-FR" dirty="0"/>
          </a:p>
          <a:p>
            <a:pPr lvl="0"/>
            <a:r>
              <a:rPr lang="fr-FR" b="1" i="1" dirty="0"/>
              <a:t>Sciences de la terre, multidisciplinaires </a:t>
            </a:r>
            <a:endParaRPr lang="fr-FR" dirty="0"/>
          </a:p>
          <a:p>
            <a:pPr lvl="0"/>
            <a:r>
              <a:rPr lang="fr-FR" b="1" i="1" dirty="0"/>
              <a:t>Gériatrie et gérontologie </a:t>
            </a:r>
            <a:endParaRPr lang="fr-FR" dirty="0"/>
          </a:p>
          <a:p>
            <a:pPr lvl="0"/>
            <a:r>
              <a:rPr lang="fr-FR" b="1" i="1" dirty="0"/>
              <a:t>Sciences de la santé et de Services </a:t>
            </a:r>
            <a:endParaRPr lang="fr-FR" dirty="0"/>
          </a:p>
          <a:p>
            <a:pPr lvl="0"/>
            <a:r>
              <a:rPr lang="fr-FR" b="1" i="1" dirty="0"/>
              <a:t>Hématologie </a:t>
            </a:r>
            <a:endParaRPr lang="fr-FR" dirty="0"/>
          </a:p>
          <a:p>
            <a:pPr lvl="0"/>
            <a:r>
              <a:rPr lang="fr-FR" b="1" i="1" dirty="0"/>
              <a:t>Histoire et philosophie des sciences </a:t>
            </a:r>
            <a:endParaRPr lang="fr-FR" dirty="0"/>
          </a:p>
          <a:p>
            <a:pPr lvl="0"/>
            <a:r>
              <a:rPr lang="fr-FR" b="1" i="1" dirty="0"/>
              <a:t>Horticulture </a:t>
            </a:r>
            <a:endParaRPr lang="fr-FR" dirty="0"/>
          </a:p>
          <a:p>
            <a:pPr lvl="0"/>
            <a:r>
              <a:rPr lang="fr-FR" b="1" i="1" dirty="0"/>
              <a:t>Science de l’Imagerie et technologie photographique </a:t>
            </a:r>
            <a:endParaRPr lang="fr-FR" dirty="0"/>
          </a:p>
          <a:p>
            <a:pPr lvl="0"/>
            <a:r>
              <a:rPr lang="fr-FR" b="1" i="1" dirty="0"/>
              <a:t>Immunologie </a:t>
            </a:r>
            <a:endParaRPr lang="fr-FR" dirty="0"/>
          </a:p>
          <a:p>
            <a:pPr lvl="0"/>
            <a:r>
              <a:rPr lang="fr-FR" b="1" i="1" dirty="0"/>
              <a:t>Maladies infectieuses </a:t>
            </a:r>
            <a:endParaRPr lang="fr-FR" dirty="0"/>
          </a:p>
          <a:p>
            <a:pPr lvl="0"/>
            <a:r>
              <a:rPr lang="fr-FR" b="1" i="1" dirty="0"/>
              <a:t>Instruments et Instrumentation </a:t>
            </a:r>
            <a:endParaRPr lang="fr-FR" dirty="0"/>
          </a:p>
          <a:p>
            <a:pPr lvl="0"/>
            <a:r>
              <a:rPr lang="fr-FR" b="1" i="1" dirty="0"/>
              <a:t>Médecine intégrative et complémentaire </a:t>
            </a:r>
            <a:endParaRPr lang="fr-FR" dirty="0"/>
          </a:p>
          <a:p>
            <a:pPr lvl="0"/>
            <a:r>
              <a:rPr lang="fr-FR" b="1" i="1" dirty="0"/>
              <a:t>Limnologie </a:t>
            </a:r>
            <a:endParaRPr lang="fr-FR" dirty="0"/>
          </a:p>
          <a:p>
            <a:pPr lvl="0"/>
            <a:r>
              <a:rPr lang="fr-FR" b="1" i="1" dirty="0"/>
              <a:t>Logique</a:t>
            </a:r>
            <a:endParaRPr lang="fr-FR" dirty="0"/>
          </a:p>
          <a:p>
            <a:pPr lvl="0"/>
            <a:r>
              <a:rPr lang="fr-FR" b="1" i="1" dirty="0"/>
              <a:t>Biologie marine et d'eau douce </a:t>
            </a:r>
            <a:endParaRPr lang="fr-FR" dirty="0"/>
          </a:p>
          <a:p>
            <a:pPr lvl="0"/>
            <a:r>
              <a:rPr lang="fr-FR" b="1" i="1" dirty="0"/>
              <a:t>Science des matériaux, biomatériaux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3390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700" b="1" dirty="0" smtClean="0">
                <a:solidFill>
                  <a:srgbClr val="FF0000"/>
                </a:solidFill>
              </a:rPr>
              <a:t>Cent soixante quinze Micro Domaines en sciences et techniques (selon Web of Science)</a:t>
            </a:r>
            <a:r>
              <a:rPr lang="fr-FR" dirty="0" smtClean="0">
                <a:solidFill>
                  <a:srgbClr val="FF0000"/>
                </a:solidFill>
              </a:rPr>
              <a:t/>
            </a:r>
            <a:br>
              <a:rPr lang="fr-FR" dirty="0" smtClean="0">
                <a:solidFill>
                  <a:srgbClr val="FF0000"/>
                </a:solidFill>
              </a:rPr>
            </a:b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fr-FR" b="1" dirty="0"/>
              <a:t> </a:t>
            </a:r>
            <a:endParaRPr lang="fr-FR" dirty="0"/>
          </a:p>
          <a:p>
            <a:pPr lvl="0"/>
            <a:r>
              <a:rPr lang="fr-FR" b="1" i="1" dirty="0" smtClean="0"/>
              <a:t>Science des matériaux, céramiques</a:t>
            </a:r>
            <a:endParaRPr lang="fr-FR" dirty="0" smtClean="0"/>
          </a:p>
          <a:p>
            <a:pPr lvl="0"/>
            <a:r>
              <a:rPr lang="fr-FR" b="1" i="1" dirty="0" smtClean="0"/>
              <a:t>Science des matériaux, caractérisation et mise à l'essai </a:t>
            </a:r>
            <a:endParaRPr lang="fr-FR" dirty="0" smtClean="0"/>
          </a:p>
          <a:p>
            <a:pPr lvl="0"/>
            <a:r>
              <a:rPr lang="fr-FR" b="1" i="1" dirty="0" smtClean="0"/>
              <a:t>Science des matériaux, revêtements et Films</a:t>
            </a:r>
            <a:endParaRPr lang="fr-FR" dirty="0" smtClean="0"/>
          </a:p>
          <a:p>
            <a:pPr lvl="0"/>
            <a:r>
              <a:rPr lang="fr-FR" b="1" i="1" dirty="0" smtClean="0"/>
              <a:t>Science des matériaux, Composites </a:t>
            </a:r>
            <a:endParaRPr lang="fr-FR" dirty="0" smtClean="0"/>
          </a:p>
          <a:p>
            <a:pPr lvl="0"/>
            <a:r>
              <a:rPr lang="fr-FR" b="1" i="1" dirty="0" smtClean="0"/>
              <a:t>Science des matériaux, multidisciplinaire </a:t>
            </a:r>
            <a:endParaRPr lang="fr-FR" dirty="0" smtClean="0"/>
          </a:p>
          <a:p>
            <a:pPr lvl="0"/>
            <a:r>
              <a:rPr lang="fr-FR" b="1" i="1" dirty="0" smtClean="0"/>
              <a:t>Science des matériaux, papier et bois </a:t>
            </a:r>
            <a:endParaRPr lang="fr-FR" dirty="0" smtClean="0"/>
          </a:p>
          <a:p>
            <a:pPr lvl="0"/>
            <a:r>
              <a:rPr lang="fr-FR" b="1" i="1" dirty="0" smtClean="0"/>
              <a:t>Science des matériaux, Textiles </a:t>
            </a:r>
            <a:endParaRPr lang="fr-FR" dirty="0" smtClean="0"/>
          </a:p>
          <a:p>
            <a:pPr lvl="0"/>
            <a:r>
              <a:rPr lang="fr-FR" b="1" i="1" dirty="0" smtClean="0"/>
              <a:t>Mathématique et informatique en Biologie</a:t>
            </a:r>
            <a:endParaRPr lang="fr-FR" dirty="0" smtClean="0"/>
          </a:p>
          <a:p>
            <a:pPr lvl="0"/>
            <a:r>
              <a:rPr lang="fr-FR" b="1" i="1" dirty="0" smtClean="0"/>
              <a:t>Mathématiques </a:t>
            </a:r>
            <a:endParaRPr lang="fr-FR" dirty="0" smtClean="0"/>
          </a:p>
          <a:p>
            <a:pPr lvl="0"/>
            <a:r>
              <a:rPr lang="fr-FR" b="1" i="1" dirty="0" smtClean="0"/>
              <a:t>Mathématiques appliquées </a:t>
            </a:r>
            <a:endParaRPr lang="fr-FR" dirty="0" smtClean="0"/>
          </a:p>
          <a:p>
            <a:pPr lvl="0"/>
            <a:r>
              <a:rPr lang="fr-FR" b="1" i="1" dirty="0" smtClean="0"/>
              <a:t>Mathématiques, Applications interdisciplinaires </a:t>
            </a:r>
            <a:endParaRPr lang="fr-FR" dirty="0" smtClean="0"/>
          </a:p>
          <a:p>
            <a:pPr lvl="0"/>
            <a:r>
              <a:rPr lang="fr-FR" b="1" i="1" dirty="0" smtClean="0"/>
              <a:t>Mécanique </a:t>
            </a:r>
            <a:endParaRPr lang="fr-FR" dirty="0" smtClean="0"/>
          </a:p>
          <a:p>
            <a:pPr lvl="0"/>
            <a:r>
              <a:rPr lang="fr-FR" b="1" i="1" dirty="0" smtClean="0"/>
              <a:t>Informatique médicale </a:t>
            </a:r>
            <a:endParaRPr lang="fr-FR" dirty="0" smtClean="0"/>
          </a:p>
          <a:p>
            <a:pPr lvl="0"/>
            <a:r>
              <a:rPr lang="fr-FR" b="1" i="1" dirty="0" smtClean="0"/>
              <a:t>Éthique médicale </a:t>
            </a:r>
            <a:endParaRPr lang="fr-FR" dirty="0" smtClean="0"/>
          </a:p>
          <a:p>
            <a:pPr lvl="0"/>
            <a:r>
              <a:rPr lang="fr-FR" b="1" i="1" dirty="0" smtClean="0"/>
              <a:t>Technologie de laboratoire médical </a:t>
            </a:r>
            <a:endParaRPr lang="fr-FR" dirty="0" smtClean="0"/>
          </a:p>
          <a:p>
            <a:pPr lvl="0"/>
            <a:r>
              <a:rPr lang="fr-FR" b="1" i="1" dirty="0" smtClean="0"/>
              <a:t>Médecine générale et interne </a:t>
            </a:r>
            <a:endParaRPr lang="fr-FR" dirty="0" smtClean="0"/>
          </a:p>
          <a:p>
            <a:pPr lvl="0"/>
            <a:r>
              <a:rPr lang="fr-FR" b="1" i="1" dirty="0" smtClean="0"/>
              <a:t>Médecine légale </a:t>
            </a:r>
            <a:endParaRPr lang="fr-FR" dirty="0" smtClean="0"/>
          </a:p>
          <a:p>
            <a:pPr lvl="0"/>
            <a:r>
              <a:rPr lang="fr-FR" b="1" i="1" dirty="0" smtClean="0"/>
              <a:t>Médecine, recherche et expérimentation </a:t>
            </a:r>
            <a:endParaRPr lang="fr-FR" dirty="0" smtClean="0"/>
          </a:p>
          <a:p>
            <a:pPr lvl="0"/>
            <a:r>
              <a:rPr lang="fr-FR" b="1" i="1" dirty="0" smtClean="0"/>
              <a:t>Métallurgie et génie métallurgique </a:t>
            </a:r>
            <a:endParaRPr lang="fr-FR" dirty="0" smtClean="0"/>
          </a:p>
          <a:p>
            <a:pPr lvl="0"/>
            <a:r>
              <a:rPr lang="fr-FR" b="1" i="1" dirty="0" smtClean="0"/>
              <a:t>Météorologie et Sciences de l’atmosphère </a:t>
            </a:r>
            <a:endParaRPr lang="fr-FR" dirty="0" smtClean="0"/>
          </a:p>
          <a:p>
            <a:pPr lvl="0"/>
            <a:r>
              <a:rPr lang="fr-FR" b="1" i="1" dirty="0" smtClean="0"/>
              <a:t>Microbiologie </a:t>
            </a:r>
            <a:endParaRPr lang="fr-FR" dirty="0" smtClean="0"/>
          </a:p>
          <a:p>
            <a:pPr lvl="0"/>
            <a:r>
              <a:rPr lang="fr-FR" b="1" i="1" dirty="0" smtClean="0"/>
              <a:t>Microscopie </a:t>
            </a:r>
            <a:endParaRPr lang="fr-FR" dirty="0" smtClean="0"/>
          </a:p>
          <a:p>
            <a:pPr lvl="0"/>
            <a:r>
              <a:rPr lang="fr-FR" b="1" i="1" dirty="0" smtClean="0"/>
              <a:t>Minéralogie </a:t>
            </a:r>
            <a:endParaRPr lang="fr-FR" dirty="0" smtClean="0"/>
          </a:p>
          <a:p>
            <a:pPr lvl="0"/>
            <a:r>
              <a:rPr lang="fr-FR" b="1" i="1" dirty="0" smtClean="0"/>
              <a:t>Mines et traitement des minéraux </a:t>
            </a:r>
            <a:endParaRPr lang="fr-FR" dirty="0" smtClean="0"/>
          </a:p>
          <a:p>
            <a:pPr lvl="0"/>
            <a:r>
              <a:rPr lang="fr-FR" b="1" i="1" dirty="0" smtClean="0"/>
              <a:t>Sciences multidisciplinaires </a:t>
            </a:r>
            <a:endParaRPr lang="fr-FR" dirty="0" smtClean="0"/>
          </a:p>
          <a:p>
            <a:pPr lvl="0"/>
            <a:r>
              <a:rPr lang="fr-FR" b="1" i="1" dirty="0" smtClean="0"/>
              <a:t>Mycologie </a:t>
            </a:r>
            <a:endParaRPr lang="fr-FR" dirty="0" smtClean="0"/>
          </a:p>
          <a:p>
            <a:pPr lvl="0"/>
            <a:r>
              <a:rPr lang="fr-FR" b="1" i="1" dirty="0" smtClean="0"/>
              <a:t>Nanosciences et nanotechnologies </a:t>
            </a:r>
            <a:endParaRPr lang="fr-FR" dirty="0" smtClean="0"/>
          </a:p>
          <a:p>
            <a:pPr lvl="0"/>
            <a:r>
              <a:rPr lang="fr-FR" b="1" i="1" dirty="0" smtClean="0"/>
              <a:t>Neuro-imagerie </a:t>
            </a:r>
            <a:endParaRPr lang="fr-FR" dirty="0" smtClean="0"/>
          </a:p>
          <a:p>
            <a:pPr lvl="0"/>
            <a:r>
              <a:rPr lang="fr-FR" b="1" i="1" dirty="0" smtClean="0"/>
              <a:t>Neurosciences </a:t>
            </a:r>
            <a:endParaRPr lang="fr-FR" dirty="0" smtClean="0"/>
          </a:p>
          <a:p>
            <a:pPr lvl="0"/>
            <a:r>
              <a:rPr lang="fr-FR" b="1" i="1" dirty="0" smtClean="0"/>
              <a:t>Science nucléaire et technologie 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539481" y="1752599"/>
            <a:ext cx="2832719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b="1" dirty="0" smtClean="0"/>
              <a:t> </a:t>
            </a:r>
            <a:r>
              <a:rPr lang="fr-FR" b="1" i="1" dirty="0"/>
              <a:t>Soins infirmiers </a:t>
            </a:r>
            <a:endParaRPr lang="fr-FR" dirty="0"/>
          </a:p>
          <a:p>
            <a:pPr lvl="0"/>
            <a:r>
              <a:rPr lang="fr-FR" b="1" i="1" dirty="0"/>
              <a:t>Nutrition et diététique </a:t>
            </a:r>
            <a:endParaRPr lang="fr-FR" dirty="0"/>
          </a:p>
          <a:p>
            <a:pPr lvl="0"/>
            <a:r>
              <a:rPr lang="fr-FR" b="1" i="1" dirty="0"/>
              <a:t>Obstétrique et gynécologie </a:t>
            </a:r>
            <a:endParaRPr lang="fr-FR" dirty="0"/>
          </a:p>
          <a:p>
            <a:pPr lvl="0"/>
            <a:r>
              <a:rPr lang="fr-FR" b="1" i="1" dirty="0"/>
              <a:t>Océanographie </a:t>
            </a:r>
            <a:endParaRPr lang="fr-FR" dirty="0"/>
          </a:p>
          <a:p>
            <a:pPr lvl="0"/>
            <a:r>
              <a:rPr lang="fr-FR" b="1" i="1" dirty="0"/>
              <a:t>Oncologie </a:t>
            </a:r>
            <a:endParaRPr lang="fr-FR" dirty="0"/>
          </a:p>
          <a:p>
            <a:pPr lvl="0"/>
            <a:r>
              <a:rPr lang="fr-FR" b="1" i="1" dirty="0"/>
              <a:t>Recherche en opérations  et sciences de gestion </a:t>
            </a:r>
            <a:endParaRPr lang="fr-FR" dirty="0"/>
          </a:p>
          <a:p>
            <a:pPr lvl="0"/>
            <a:r>
              <a:rPr lang="fr-FR" b="1" i="1" dirty="0"/>
              <a:t>Ophtalmologie </a:t>
            </a:r>
            <a:endParaRPr lang="fr-FR" dirty="0"/>
          </a:p>
          <a:p>
            <a:pPr lvl="0"/>
            <a:r>
              <a:rPr lang="fr-FR" b="1" i="1" dirty="0"/>
              <a:t>Optique </a:t>
            </a:r>
            <a:endParaRPr lang="fr-FR" dirty="0"/>
          </a:p>
          <a:p>
            <a:pPr lvl="0"/>
            <a:r>
              <a:rPr lang="fr-FR" b="1" i="1" dirty="0"/>
              <a:t>Ornithologie </a:t>
            </a:r>
            <a:endParaRPr lang="fr-FR" dirty="0"/>
          </a:p>
          <a:p>
            <a:pPr lvl="0"/>
            <a:r>
              <a:rPr lang="fr-FR" b="1" i="1" dirty="0"/>
              <a:t>Orthopédie </a:t>
            </a:r>
            <a:endParaRPr lang="fr-FR" dirty="0"/>
          </a:p>
          <a:p>
            <a:pPr lvl="0"/>
            <a:r>
              <a:rPr lang="fr-FR" b="1" i="1" dirty="0"/>
              <a:t>Oto-rhino-laryngologie </a:t>
            </a:r>
            <a:endParaRPr lang="fr-FR" dirty="0"/>
          </a:p>
          <a:p>
            <a:pPr lvl="0"/>
            <a:r>
              <a:rPr lang="fr-FR" b="1" i="1" dirty="0"/>
              <a:t>Paléontologie </a:t>
            </a:r>
            <a:endParaRPr lang="fr-FR" dirty="0"/>
          </a:p>
          <a:p>
            <a:pPr lvl="0"/>
            <a:r>
              <a:rPr lang="fr-FR" b="1" i="1" dirty="0"/>
              <a:t>Parasitologie </a:t>
            </a:r>
            <a:endParaRPr lang="fr-FR" dirty="0"/>
          </a:p>
          <a:p>
            <a:pPr lvl="0"/>
            <a:r>
              <a:rPr lang="fr-FR" b="1" i="1" dirty="0"/>
              <a:t>Pathologie </a:t>
            </a:r>
            <a:endParaRPr lang="fr-FR" dirty="0"/>
          </a:p>
          <a:p>
            <a:pPr lvl="0"/>
            <a:r>
              <a:rPr lang="fr-FR" b="1" i="1" dirty="0"/>
              <a:t>Pédiatrie </a:t>
            </a:r>
            <a:endParaRPr lang="fr-FR" dirty="0"/>
          </a:p>
          <a:p>
            <a:pPr lvl="0"/>
            <a:r>
              <a:rPr lang="fr-FR" b="1" i="1" dirty="0"/>
              <a:t>Pharmacologie et pharmacie </a:t>
            </a:r>
            <a:endParaRPr lang="fr-FR" dirty="0"/>
          </a:p>
          <a:p>
            <a:pPr lvl="0"/>
            <a:r>
              <a:rPr lang="fr-FR" b="1" i="1" dirty="0"/>
              <a:t>Maladies vasculaires périphériques </a:t>
            </a:r>
            <a:endParaRPr lang="fr-FR" dirty="0"/>
          </a:p>
          <a:p>
            <a:pPr lvl="0"/>
            <a:r>
              <a:rPr lang="fr-FR" b="1" i="1" dirty="0"/>
              <a:t>Physique, appliquée</a:t>
            </a:r>
            <a:endParaRPr lang="fr-FR" dirty="0"/>
          </a:p>
          <a:p>
            <a:pPr lvl="0"/>
            <a:r>
              <a:rPr lang="fr-FR" b="1" i="1" dirty="0"/>
              <a:t>Physique atomique et moléculaire et chimique </a:t>
            </a:r>
            <a:endParaRPr lang="fr-FR" dirty="0"/>
          </a:p>
          <a:p>
            <a:pPr lvl="0"/>
            <a:r>
              <a:rPr lang="fr-FR" b="1" i="1" dirty="0"/>
              <a:t>Physique de la matière condensée </a:t>
            </a:r>
            <a:endParaRPr lang="fr-FR" dirty="0"/>
          </a:p>
          <a:p>
            <a:pPr lvl="0"/>
            <a:r>
              <a:rPr lang="fr-FR" b="1" i="1" dirty="0"/>
              <a:t>Physique, fluides et Plasmas </a:t>
            </a:r>
            <a:endParaRPr lang="fr-FR" dirty="0"/>
          </a:p>
          <a:p>
            <a:pPr lvl="0"/>
            <a:r>
              <a:rPr lang="fr-FR" b="1" i="1" dirty="0"/>
              <a:t>Physique mathématique </a:t>
            </a:r>
            <a:endParaRPr lang="fr-FR" dirty="0"/>
          </a:p>
          <a:p>
            <a:pPr lvl="0"/>
            <a:r>
              <a:rPr lang="fr-FR" b="1" i="1" dirty="0"/>
              <a:t>Physique, multidisciplinaire </a:t>
            </a:r>
            <a:endParaRPr lang="fr-FR" dirty="0"/>
          </a:p>
          <a:p>
            <a:pPr lvl="0"/>
            <a:r>
              <a:rPr lang="fr-FR" b="1" i="1" dirty="0"/>
              <a:t>Physique nucléaire </a:t>
            </a:r>
            <a:endParaRPr lang="fr-FR" dirty="0"/>
          </a:p>
          <a:p>
            <a:pPr lvl="0"/>
            <a:r>
              <a:rPr lang="fr-FR" b="1" i="1" dirty="0"/>
              <a:t>Physique des particules et des champs </a:t>
            </a:r>
            <a:endParaRPr lang="fr-FR" dirty="0"/>
          </a:p>
          <a:p>
            <a:pPr lvl="0"/>
            <a:r>
              <a:rPr lang="fr-FR" b="1" i="1" dirty="0"/>
              <a:t>Physiologie </a:t>
            </a:r>
            <a:endParaRPr lang="fr-FR" dirty="0"/>
          </a:p>
          <a:p>
            <a:pPr lvl="0"/>
            <a:r>
              <a:rPr lang="fr-FR" b="1" i="1" dirty="0"/>
              <a:t>Sciences des plantes </a:t>
            </a:r>
            <a:endParaRPr lang="fr-FR" dirty="0"/>
          </a:p>
          <a:p>
            <a:pPr lvl="0"/>
            <a:r>
              <a:rPr lang="fr-FR" b="1" i="1" dirty="0"/>
              <a:t>Science des polymères </a:t>
            </a:r>
            <a:endParaRPr lang="fr-FR" dirty="0"/>
          </a:p>
          <a:p>
            <a:pPr lvl="0"/>
            <a:r>
              <a:rPr lang="fr-FR" b="1" i="1" dirty="0"/>
              <a:t>Psychiatrie </a:t>
            </a:r>
            <a:endParaRPr lang="fr-FR" dirty="0"/>
          </a:p>
          <a:p>
            <a:pPr lvl="0"/>
            <a:r>
              <a:rPr lang="fr-FR" b="1" i="1" dirty="0"/>
              <a:t>Psychologie </a:t>
            </a:r>
            <a:endParaRPr lang="fr-FR" dirty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6372200" y="1700809"/>
            <a:ext cx="2664296" cy="4248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b="1" dirty="0" smtClean="0"/>
              <a:t> </a:t>
            </a:r>
            <a:r>
              <a:rPr lang="fr-FR" b="1" i="1" dirty="0"/>
              <a:t>Santé publique, environnementale et du travail </a:t>
            </a:r>
            <a:endParaRPr lang="fr-FR" dirty="0"/>
          </a:p>
          <a:p>
            <a:pPr lvl="0"/>
            <a:r>
              <a:rPr lang="fr-FR" b="1" i="1" dirty="0"/>
              <a:t>Radiologie, médecine nucléaire et l'imagerie médicale </a:t>
            </a:r>
            <a:endParaRPr lang="fr-FR" dirty="0"/>
          </a:p>
          <a:p>
            <a:pPr lvl="0"/>
            <a:r>
              <a:rPr lang="fr-FR" b="1" i="1" dirty="0"/>
              <a:t>Réhabilitation</a:t>
            </a:r>
            <a:endParaRPr lang="fr-FR" dirty="0"/>
          </a:p>
          <a:p>
            <a:pPr lvl="0"/>
            <a:r>
              <a:rPr lang="fr-FR" b="1" i="1" dirty="0"/>
              <a:t>Télédétection </a:t>
            </a:r>
            <a:endParaRPr lang="fr-FR" dirty="0"/>
          </a:p>
          <a:p>
            <a:pPr lvl="0"/>
            <a:r>
              <a:rPr lang="fr-FR" b="1" i="1" dirty="0"/>
              <a:t>Biologie de la reproduction </a:t>
            </a:r>
            <a:endParaRPr lang="fr-FR" dirty="0"/>
          </a:p>
          <a:p>
            <a:pPr lvl="0"/>
            <a:r>
              <a:rPr lang="fr-FR" b="1" i="1" dirty="0"/>
              <a:t>Système respiratoire </a:t>
            </a:r>
            <a:endParaRPr lang="fr-FR" dirty="0"/>
          </a:p>
          <a:p>
            <a:pPr lvl="0"/>
            <a:r>
              <a:rPr lang="fr-FR" b="1" i="1" dirty="0"/>
              <a:t>Rhumatologie </a:t>
            </a:r>
            <a:endParaRPr lang="fr-FR" dirty="0"/>
          </a:p>
          <a:p>
            <a:pPr lvl="0"/>
            <a:r>
              <a:rPr lang="fr-FR" b="1" i="1" dirty="0"/>
              <a:t>Robotique </a:t>
            </a:r>
            <a:endParaRPr lang="fr-FR" dirty="0"/>
          </a:p>
          <a:p>
            <a:pPr lvl="0"/>
            <a:r>
              <a:rPr lang="fr-FR" b="1" i="1" dirty="0"/>
              <a:t>Science des sols </a:t>
            </a:r>
            <a:endParaRPr lang="fr-FR" dirty="0"/>
          </a:p>
          <a:p>
            <a:pPr lvl="0"/>
            <a:r>
              <a:rPr lang="fr-FR" b="1" i="1" dirty="0"/>
              <a:t>Spectroscopie  </a:t>
            </a:r>
            <a:endParaRPr lang="fr-FR" dirty="0"/>
          </a:p>
          <a:p>
            <a:pPr lvl="0"/>
            <a:r>
              <a:rPr lang="fr-FR" b="1" i="1" dirty="0"/>
              <a:t>Sciences du sport </a:t>
            </a:r>
            <a:endParaRPr lang="fr-FR" dirty="0"/>
          </a:p>
          <a:p>
            <a:pPr lvl="0"/>
            <a:r>
              <a:rPr lang="fr-FR" b="1" i="1" dirty="0"/>
              <a:t>Statistiques et probabilités </a:t>
            </a:r>
            <a:endParaRPr lang="fr-FR" dirty="0"/>
          </a:p>
          <a:p>
            <a:pPr lvl="0"/>
            <a:r>
              <a:rPr lang="fr-FR" b="1" i="1" dirty="0"/>
              <a:t>Abus de substances :</a:t>
            </a:r>
            <a:endParaRPr lang="fr-FR" dirty="0"/>
          </a:p>
          <a:p>
            <a:pPr lvl="0"/>
            <a:r>
              <a:rPr lang="fr-FR" b="1" i="1" dirty="0"/>
              <a:t>Chirurgie </a:t>
            </a:r>
            <a:endParaRPr lang="fr-FR" dirty="0"/>
          </a:p>
          <a:p>
            <a:pPr lvl="0"/>
            <a:r>
              <a:rPr lang="fr-FR" b="1" i="1" dirty="0"/>
              <a:t>Télécommunications </a:t>
            </a:r>
            <a:endParaRPr lang="fr-FR" dirty="0"/>
          </a:p>
          <a:p>
            <a:pPr lvl="0"/>
            <a:r>
              <a:rPr lang="fr-FR" b="1" i="1" dirty="0"/>
              <a:t>Thermodynamique </a:t>
            </a:r>
            <a:endParaRPr lang="fr-FR" dirty="0"/>
          </a:p>
          <a:p>
            <a:pPr lvl="0"/>
            <a:r>
              <a:rPr lang="fr-FR" b="1" i="1" dirty="0"/>
              <a:t>Toxicologie </a:t>
            </a:r>
            <a:endParaRPr lang="fr-FR" dirty="0"/>
          </a:p>
          <a:p>
            <a:pPr lvl="0"/>
            <a:r>
              <a:rPr lang="fr-FR" b="1" i="1" dirty="0"/>
              <a:t>Transplantation </a:t>
            </a:r>
            <a:endParaRPr lang="fr-FR" dirty="0"/>
          </a:p>
          <a:p>
            <a:pPr lvl="0"/>
            <a:r>
              <a:rPr lang="fr-FR" b="1" i="1" dirty="0"/>
              <a:t>Science du Transport et technologie </a:t>
            </a:r>
            <a:endParaRPr lang="fr-FR" dirty="0"/>
          </a:p>
          <a:p>
            <a:pPr lvl="0"/>
            <a:r>
              <a:rPr lang="fr-FR" b="1" i="1" dirty="0"/>
              <a:t>Médecine tropicale </a:t>
            </a:r>
            <a:endParaRPr lang="fr-FR" dirty="0"/>
          </a:p>
          <a:p>
            <a:pPr lvl="0"/>
            <a:r>
              <a:rPr lang="fr-FR" b="1" i="1" dirty="0"/>
              <a:t>Urologie et néphrologie </a:t>
            </a:r>
            <a:endParaRPr lang="fr-FR" dirty="0"/>
          </a:p>
          <a:p>
            <a:pPr lvl="0"/>
            <a:r>
              <a:rPr lang="fr-FR" b="1" i="1" dirty="0"/>
              <a:t>Sciences vétérinaires </a:t>
            </a:r>
            <a:endParaRPr lang="fr-FR" dirty="0"/>
          </a:p>
          <a:p>
            <a:pPr lvl="0"/>
            <a:r>
              <a:rPr lang="fr-FR" b="1" i="1" dirty="0"/>
              <a:t>Virologie </a:t>
            </a:r>
            <a:endParaRPr lang="fr-FR" dirty="0"/>
          </a:p>
          <a:p>
            <a:pPr lvl="0"/>
            <a:r>
              <a:rPr lang="fr-FR" b="1" i="1" dirty="0"/>
              <a:t>Zoologie </a:t>
            </a:r>
            <a:endParaRPr lang="fr-FR" dirty="0"/>
          </a:p>
          <a:p>
            <a:pPr lvl="0"/>
            <a:r>
              <a:rPr lang="fr-FR" b="1" i="1" dirty="0"/>
              <a:t>Ressources en eau 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7474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400" b="1" dirty="0"/>
              <a:t>Cinquante cinq Micro Domaines en sciences sociales (selon Web of Science)</a:t>
            </a:r>
            <a:r>
              <a:rPr lang="fr-FR" sz="2400" dirty="0"/>
              <a:t/>
            </a:r>
            <a:br>
              <a:rPr lang="fr-FR" sz="2400" dirty="0"/>
            </a:br>
            <a:endParaRPr lang="fr-FR" sz="2400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4525963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fr-FR" b="1" dirty="0"/>
              <a:t> </a:t>
            </a:r>
            <a:r>
              <a:rPr lang="fr-FR" b="1" i="1" dirty="0"/>
              <a:t>Anthropologie </a:t>
            </a:r>
            <a:endParaRPr lang="fr-FR" dirty="0"/>
          </a:p>
          <a:p>
            <a:pPr lvl="0"/>
            <a:r>
              <a:rPr lang="fr-FR" b="1" i="1" dirty="0"/>
              <a:t>Études des domaines sociaux</a:t>
            </a:r>
            <a:endParaRPr lang="fr-FR" dirty="0"/>
          </a:p>
          <a:p>
            <a:pPr lvl="0"/>
            <a:r>
              <a:rPr lang="fr-FR" b="1" i="1" dirty="0"/>
              <a:t>Entreprise </a:t>
            </a:r>
            <a:endParaRPr lang="fr-FR" dirty="0"/>
          </a:p>
          <a:p>
            <a:pPr lvl="0"/>
            <a:r>
              <a:rPr lang="fr-FR" b="1" i="1" dirty="0"/>
              <a:t>Affaires et Finance </a:t>
            </a:r>
            <a:endParaRPr lang="fr-FR" dirty="0"/>
          </a:p>
          <a:p>
            <a:pPr lvl="0"/>
            <a:r>
              <a:rPr lang="fr-FR" b="1" i="1" dirty="0"/>
              <a:t>Communication </a:t>
            </a:r>
            <a:endParaRPr lang="fr-FR" dirty="0"/>
          </a:p>
          <a:p>
            <a:pPr lvl="0"/>
            <a:r>
              <a:rPr lang="fr-FR" b="1" i="1" dirty="0"/>
              <a:t>Criminologie et pénologie </a:t>
            </a:r>
            <a:endParaRPr lang="fr-FR" dirty="0"/>
          </a:p>
          <a:p>
            <a:pPr lvl="0"/>
            <a:r>
              <a:rPr lang="fr-FR" b="1" i="1" dirty="0"/>
              <a:t>Démographie </a:t>
            </a:r>
            <a:endParaRPr lang="fr-FR" dirty="0"/>
          </a:p>
          <a:p>
            <a:pPr lvl="0"/>
            <a:r>
              <a:rPr lang="fr-FR" b="1" i="1" dirty="0"/>
              <a:t>Économie </a:t>
            </a:r>
            <a:endParaRPr lang="fr-FR" dirty="0"/>
          </a:p>
          <a:p>
            <a:pPr lvl="0"/>
            <a:r>
              <a:rPr lang="fr-FR" b="1" i="1" dirty="0"/>
              <a:t>L'éducation et recherche en éducation </a:t>
            </a:r>
            <a:endParaRPr lang="fr-FR" dirty="0"/>
          </a:p>
          <a:p>
            <a:pPr lvl="0"/>
            <a:r>
              <a:rPr lang="fr-FR" b="1" i="1" dirty="0"/>
              <a:t>Éducation spéciale </a:t>
            </a:r>
            <a:endParaRPr lang="fr-FR" dirty="0"/>
          </a:p>
          <a:p>
            <a:pPr lvl="0"/>
            <a:r>
              <a:rPr lang="fr-FR" b="1" i="1" dirty="0"/>
              <a:t>Études environnementales </a:t>
            </a:r>
            <a:endParaRPr lang="fr-FR" dirty="0"/>
          </a:p>
          <a:p>
            <a:pPr lvl="0"/>
            <a:r>
              <a:rPr lang="fr-FR" b="1" i="1" dirty="0"/>
              <a:t>Ergonomie </a:t>
            </a:r>
            <a:endParaRPr lang="fr-FR" dirty="0"/>
          </a:p>
          <a:p>
            <a:pPr lvl="0"/>
            <a:r>
              <a:rPr lang="fr-FR" b="1" i="1" dirty="0"/>
              <a:t>Éthique </a:t>
            </a:r>
            <a:endParaRPr lang="fr-FR" dirty="0"/>
          </a:p>
          <a:p>
            <a:pPr lvl="0"/>
            <a:r>
              <a:rPr lang="fr-FR" b="1" i="1" dirty="0"/>
              <a:t>Études ethniques </a:t>
            </a:r>
            <a:endParaRPr lang="fr-FR" dirty="0"/>
          </a:p>
          <a:p>
            <a:pPr lvl="0"/>
            <a:r>
              <a:rPr lang="fr-FR" b="1" i="1" dirty="0"/>
              <a:t>Études familiales </a:t>
            </a:r>
            <a:endParaRPr lang="fr-FR" dirty="0"/>
          </a:p>
          <a:p>
            <a:pPr lvl="0"/>
            <a:r>
              <a:rPr lang="fr-FR" b="1" i="1" dirty="0"/>
              <a:t>Géographie </a:t>
            </a:r>
            <a:endParaRPr lang="fr-FR" dirty="0"/>
          </a:p>
          <a:p>
            <a:pPr lvl="0"/>
            <a:r>
              <a:rPr lang="fr-FR" b="1" i="1" dirty="0"/>
              <a:t>Gérontologie </a:t>
            </a:r>
            <a:endParaRPr lang="fr-FR" dirty="0"/>
          </a:p>
          <a:p>
            <a:pPr lvl="0"/>
            <a:r>
              <a:rPr lang="fr-FR" b="1" i="1" dirty="0"/>
              <a:t>La politique de santé et de Services </a:t>
            </a:r>
            <a:endParaRPr lang="fr-FR" dirty="0"/>
          </a:p>
          <a:p>
            <a:pPr lvl="0"/>
            <a:r>
              <a:rPr lang="fr-FR" b="1" i="1" dirty="0"/>
              <a:t>Histoire </a:t>
            </a:r>
            <a:endParaRPr lang="fr-FR" dirty="0"/>
          </a:p>
          <a:p>
            <a:pPr lvl="0"/>
            <a:r>
              <a:rPr lang="fr-FR" b="1" i="1" dirty="0"/>
              <a:t>Histoire et philosophie des sciences </a:t>
            </a:r>
            <a:endParaRPr lang="fr-FR" dirty="0"/>
          </a:p>
          <a:p>
            <a:pPr lvl="0"/>
            <a:r>
              <a:rPr lang="fr-FR" b="1" i="1" dirty="0"/>
              <a:t>Histoire des Sciences sociales </a:t>
            </a:r>
            <a:endParaRPr lang="fr-FR" dirty="0"/>
          </a:p>
          <a:p>
            <a:pPr lvl="0"/>
            <a:r>
              <a:rPr lang="fr-FR" b="1" i="1" dirty="0"/>
              <a:t>Hospitalité, loisirs, Sport et tourisme </a:t>
            </a:r>
            <a:endParaRPr lang="fr-FR" dirty="0"/>
          </a:p>
          <a:p>
            <a:pPr lvl="0"/>
            <a:r>
              <a:rPr lang="fr-FR" b="1" i="1" dirty="0"/>
              <a:t>Relations industrielles et travail </a:t>
            </a:r>
            <a:endParaRPr lang="fr-FR" dirty="0"/>
          </a:p>
          <a:p>
            <a:pPr lvl="0"/>
            <a:r>
              <a:rPr lang="fr-FR" b="1" i="1" dirty="0"/>
              <a:t>Sciences de l'information et bibliothéconomie </a:t>
            </a:r>
            <a:endParaRPr lang="fr-FR" dirty="0"/>
          </a:p>
          <a:p>
            <a:pPr lvl="0"/>
            <a:r>
              <a:rPr lang="fr-FR" b="1" i="1" dirty="0"/>
              <a:t>Relations internationales </a:t>
            </a:r>
            <a:endParaRPr lang="fr-FR" dirty="0"/>
          </a:p>
          <a:p>
            <a:pPr lvl="0"/>
            <a:r>
              <a:rPr lang="fr-FR" b="1" i="1" dirty="0"/>
              <a:t>Droit </a:t>
            </a:r>
            <a:endParaRPr lang="fr-FR" dirty="0"/>
          </a:p>
          <a:p>
            <a:pPr lvl="0"/>
            <a:r>
              <a:rPr lang="fr-FR" b="1" i="1" dirty="0"/>
              <a:t>Linguistique </a:t>
            </a:r>
            <a:endParaRPr lang="fr-FR" dirty="0"/>
          </a:p>
          <a:p>
            <a:pPr lvl="0"/>
            <a:r>
              <a:rPr lang="fr-FR" b="1" i="1" dirty="0"/>
              <a:t>Gestion </a:t>
            </a:r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4860032" y="1700808"/>
            <a:ext cx="28906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b="1" i="1" dirty="0"/>
              <a:t>Soins infirmiers </a:t>
            </a:r>
            <a:endParaRPr lang="fr-FR" dirty="0"/>
          </a:p>
          <a:p>
            <a:pPr lvl="0"/>
            <a:r>
              <a:rPr lang="fr-FR" b="1" i="1" dirty="0"/>
              <a:t>Planification et développement </a:t>
            </a:r>
            <a:endParaRPr lang="fr-FR" dirty="0"/>
          </a:p>
          <a:p>
            <a:pPr lvl="0"/>
            <a:r>
              <a:rPr lang="fr-FR" b="1" i="1" dirty="0"/>
              <a:t>Science politique </a:t>
            </a:r>
            <a:endParaRPr lang="fr-FR" dirty="0"/>
          </a:p>
          <a:p>
            <a:pPr lvl="0"/>
            <a:r>
              <a:rPr lang="fr-FR" b="1" i="1" dirty="0"/>
              <a:t>Psychiatrie </a:t>
            </a:r>
            <a:endParaRPr lang="fr-FR" dirty="0"/>
          </a:p>
          <a:p>
            <a:pPr lvl="0"/>
            <a:r>
              <a:rPr lang="fr-FR" b="1" i="1" dirty="0"/>
              <a:t>Psychologie appliquée </a:t>
            </a:r>
            <a:endParaRPr lang="fr-FR" dirty="0"/>
          </a:p>
          <a:p>
            <a:pPr lvl="0"/>
            <a:r>
              <a:rPr lang="fr-FR" b="1" i="1" dirty="0"/>
              <a:t>Psychologie biologique </a:t>
            </a:r>
            <a:endParaRPr lang="fr-FR" dirty="0"/>
          </a:p>
          <a:p>
            <a:pPr lvl="0"/>
            <a:r>
              <a:rPr lang="fr-FR" b="1" i="1" dirty="0"/>
              <a:t>Psychologie clinique </a:t>
            </a:r>
            <a:endParaRPr lang="fr-FR" dirty="0"/>
          </a:p>
          <a:p>
            <a:pPr lvl="0"/>
            <a:r>
              <a:rPr lang="fr-FR" b="1" i="1" dirty="0"/>
              <a:t>Psychologie du développement </a:t>
            </a:r>
            <a:endParaRPr lang="fr-FR" dirty="0"/>
          </a:p>
          <a:p>
            <a:pPr lvl="0"/>
            <a:r>
              <a:rPr lang="fr-FR" b="1" i="1" dirty="0"/>
              <a:t>Psychologie de l’éducation </a:t>
            </a:r>
            <a:endParaRPr lang="fr-FR" dirty="0"/>
          </a:p>
          <a:p>
            <a:pPr lvl="0"/>
            <a:r>
              <a:rPr lang="fr-FR" b="1" i="1" dirty="0"/>
              <a:t>Psychologie expérimentale </a:t>
            </a:r>
            <a:endParaRPr lang="fr-FR" dirty="0"/>
          </a:p>
          <a:p>
            <a:pPr lvl="0"/>
            <a:r>
              <a:rPr lang="fr-FR" b="1" i="1" dirty="0"/>
              <a:t>Psychologie mathématique </a:t>
            </a:r>
            <a:endParaRPr lang="fr-FR" dirty="0"/>
          </a:p>
          <a:p>
            <a:pPr lvl="0"/>
            <a:r>
              <a:rPr lang="fr-FR" b="1" i="1" dirty="0"/>
              <a:t>Psychologie multidisciplinaire </a:t>
            </a:r>
            <a:endParaRPr lang="fr-FR" dirty="0"/>
          </a:p>
          <a:p>
            <a:pPr lvl="0"/>
            <a:r>
              <a:rPr lang="fr-FR" b="1" i="1" dirty="0"/>
              <a:t>Psychologie et psychanalyse </a:t>
            </a:r>
            <a:endParaRPr lang="fr-FR" dirty="0"/>
          </a:p>
          <a:p>
            <a:pPr lvl="0"/>
            <a:r>
              <a:rPr lang="fr-FR" b="1" i="1" dirty="0"/>
              <a:t>Psychologie sociale </a:t>
            </a:r>
            <a:endParaRPr lang="fr-FR" dirty="0"/>
          </a:p>
          <a:p>
            <a:pPr lvl="0"/>
            <a:r>
              <a:rPr lang="fr-FR" b="1" i="1" dirty="0"/>
              <a:t>Administration publique </a:t>
            </a:r>
            <a:endParaRPr lang="fr-FR" dirty="0"/>
          </a:p>
          <a:p>
            <a:pPr lvl="0"/>
            <a:r>
              <a:rPr lang="fr-FR" b="1" i="1" dirty="0"/>
              <a:t>Santé publique, du travail et environnementale </a:t>
            </a:r>
            <a:endParaRPr lang="fr-FR" dirty="0"/>
          </a:p>
          <a:p>
            <a:pPr lvl="0"/>
            <a:r>
              <a:rPr lang="fr-FR" b="1" i="1" dirty="0"/>
              <a:t>Réadaptation </a:t>
            </a:r>
            <a:endParaRPr lang="fr-FR" dirty="0"/>
          </a:p>
          <a:p>
            <a:pPr lvl="0"/>
            <a:r>
              <a:rPr lang="fr-FR" b="1" i="1" dirty="0"/>
              <a:t>Questions sociales </a:t>
            </a:r>
            <a:endParaRPr lang="fr-FR" dirty="0"/>
          </a:p>
          <a:p>
            <a:pPr lvl="0"/>
            <a:r>
              <a:rPr lang="fr-FR" b="1" i="1" dirty="0"/>
              <a:t>Sciences sociales, biomédicales </a:t>
            </a:r>
            <a:endParaRPr lang="fr-FR" dirty="0"/>
          </a:p>
          <a:p>
            <a:pPr lvl="0"/>
            <a:r>
              <a:rPr lang="fr-FR" b="1" i="1" dirty="0"/>
              <a:t>Sciences sociales, interdisciplinaires </a:t>
            </a:r>
            <a:endParaRPr lang="fr-FR" dirty="0"/>
          </a:p>
          <a:p>
            <a:pPr lvl="0"/>
            <a:r>
              <a:rPr lang="fr-FR" b="1" i="1" dirty="0"/>
              <a:t>Sciences sociales et méthodes mathématiques </a:t>
            </a:r>
            <a:endParaRPr lang="fr-FR" dirty="0"/>
          </a:p>
          <a:p>
            <a:pPr lvl="0"/>
            <a:r>
              <a:rPr lang="fr-FR" b="1" i="1" dirty="0"/>
              <a:t>Travail social </a:t>
            </a:r>
            <a:endParaRPr lang="fr-FR" dirty="0"/>
          </a:p>
          <a:p>
            <a:pPr lvl="0"/>
            <a:r>
              <a:rPr lang="fr-FR" b="1" i="1" dirty="0"/>
              <a:t>Sociologie </a:t>
            </a:r>
            <a:endParaRPr lang="fr-FR" dirty="0"/>
          </a:p>
          <a:p>
            <a:pPr lvl="0"/>
            <a:r>
              <a:rPr lang="fr-FR" b="1" i="1" dirty="0"/>
              <a:t>Études féminines </a:t>
            </a:r>
            <a:endParaRPr lang="fr-FR" dirty="0"/>
          </a:p>
          <a:p>
            <a:pPr lvl="0"/>
            <a:r>
              <a:rPr lang="fr-FR" b="1" i="1" dirty="0"/>
              <a:t>Transports </a:t>
            </a:r>
            <a:endParaRPr lang="fr-FR" dirty="0"/>
          </a:p>
          <a:p>
            <a:pPr lvl="0"/>
            <a:r>
              <a:rPr lang="fr-FR" b="1" i="1" dirty="0"/>
              <a:t>Études urbaines </a:t>
            </a:r>
            <a:endParaRPr lang="fr-FR" dirty="0"/>
          </a:p>
          <a:p>
            <a:pPr lvl="0"/>
            <a:r>
              <a:rPr lang="fr-FR" b="1" i="1" dirty="0"/>
              <a:t>Toxicomanie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363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400" b="1" dirty="0"/>
              <a:t>Vingt huit Micro Domaines en Arts et </a:t>
            </a:r>
            <a:r>
              <a:rPr lang="fr-FR" sz="2400" b="1" dirty="0" err="1"/>
              <a:t>humanities</a:t>
            </a:r>
            <a:r>
              <a:rPr lang="fr-FR" sz="2400" b="1" dirty="0"/>
              <a:t> </a:t>
            </a: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2400" b="1" dirty="0" smtClean="0"/>
              <a:t>(</a:t>
            </a:r>
            <a:r>
              <a:rPr lang="fr-FR" sz="2400" b="1" dirty="0"/>
              <a:t>selon Web of Science)</a:t>
            </a:r>
            <a:endParaRPr lang="fr-FR" sz="24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843808" y="1556792"/>
            <a:ext cx="5616624" cy="4968552"/>
          </a:xfrm>
        </p:spPr>
        <p:txBody>
          <a:bodyPr>
            <a:noAutofit/>
          </a:bodyPr>
          <a:lstStyle/>
          <a:p>
            <a:pPr lvl="0"/>
            <a:r>
              <a:rPr lang="fr-FR" sz="1000" b="1" i="1" dirty="0"/>
              <a:t>Archéologie </a:t>
            </a:r>
            <a:endParaRPr lang="fr-FR" sz="1000" dirty="0"/>
          </a:p>
          <a:p>
            <a:pPr lvl="0"/>
            <a:r>
              <a:rPr lang="fr-FR" sz="1000" b="1" i="1" dirty="0"/>
              <a:t>Architecture</a:t>
            </a:r>
            <a:endParaRPr lang="fr-FR" sz="1000" dirty="0"/>
          </a:p>
          <a:p>
            <a:pPr lvl="0"/>
            <a:r>
              <a:rPr lang="fr-FR" sz="1000" b="1" i="1" dirty="0"/>
              <a:t>Art</a:t>
            </a:r>
            <a:endParaRPr lang="fr-FR" sz="1000" dirty="0"/>
          </a:p>
          <a:p>
            <a:pPr lvl="0"/>
            <a:r>
              <a:rPr lang="fr-FR" sz="1000" b="1" i="1" dirty="0"/>
              <a:t>Études asiatiques</a:t>
            </a:r>
            <a:endParaRPr lang="fr-FR" sz="1000" dirty="0"/>
          </a:p>
          <a:p>
            <a:pPr lvl="0"/>
            <a:r>
              <a:rPr lang="fr-FR" sz="1000" b="1" i="1" dirty="0"/>
              <a:t>Classiques</a:t>
            </a:r>
            <a:endParaRPr lang="fr-FR" sz="1000" dirty="0"/>
          </a:p>
          <a:p>
            <a:pPr lvl="0"/>
            <a:r>
              <a:rPr lang="fr-FR" sz="1000" b="1" i="1" dirty="0"/>
              <a:t>Etudes culturelles</a:t>
            </a:r>
            <a:endParaRPr lang="fr-FR" sz="1000" dirty="0"/>
          </a:p>
          <a:p>
            <a:pPr lvl="0"/>
            <a:r>
              <a:rPr lang="fr-FR" sz="1000" b="1" i="1" dirty="0"/>
              <a:t>Danse </a:t>
            </a:r>
            <a:endParaRPr lang="fr-FR" sz="1000" dirty="0"/>
          </a:p>
          <a:p>
            <a:pPr lvl="0"/>
            <a:r>
              <a:rPr lang="fr-FR" sz="1000" b="1" i="1" dirty="0"/>
              <a:t>Cinéma, Radio, télévision</a:t>
            </a:r>
            <a:endParaRPr lang="fr-FR" sz="1000" dirty="0"/>
          </a:p>
          <a:p>
            <a:pPr lvl="0"/>
            <a:r>
              <a:rPr lang="fr-FR" sz="1000" b="1" i="1" dirty="0"/>
              <a:t>Folklore</a:t>
            </a:r>
            <a:endParaRPr lang="fr-FR" sz="1000" dirty="0"/>
          </a:p>
          <a:p>
            <a:pPr lvl="0"/>
            <a:r>
              <a:rPr lang="fr-FR" sz="1000" b="1" i="1" dirty="0"/>
              <a:t>Histoire</a:t>
            </a:r>
            <a:endParaRPr lang="fr-FR" sz="1000" dirty="0"/>
          </a:p>
          <a:p>
            <a:pPr lvl="0"/>
            <a:r>
              <a:rPr lang="fr-FR" sz="1000" b="1" i="1" dirty="0"/>
              <a:t>Histoire et philosophie des sciences</a:t>
            </a:r>
            <a:endParaRPr lang="fr-FR" sz="1000" dirty="0"/>
          </a:p>
          <a:p>
            <a:pPr lvl="0"/>
            <a:r>
              <a:rPr lang="fr-FR" sz="1000" b="1" i="1" dirty="0"/>
              <a:t>Sciences, multidisciplinaires</a:t>
            </a:r>
            <a:endParaRPr lang="fr-FR" sz="1000" dirty="0"/>
          </a:p>
          <a:p>
            <a:pPr lvl="0"/>
            <a:r>
              <a:rPr lang="fr-FR" sz="1000" b="1" i="1" dirty="0"/>
              <a:t>La langue et la linguistique</a:t>
            </a:r>
            <a:endParaRPr lang="fr-FR" sz="1000" dirty="0"/>
          </a:p>
          <a:p>
            <a:pPr lvl="0"/>
            <a:r>
              <a:rPr lang="fr-FR" sz="1000" b="1" i="1" dirty="0"/>
              <a:t>Critiques littéraires</a:t>
            </a:r>
            <a:endParaRPr lang="fr-FR" sz="1000" dirty="0"/>
          </a:p>
          <a:p>
            <a:pPr lvl="0"/>
            <a:r>
              <a:rPr lang="fr-FR" sz="1000" b="1" i="1" dirty="0"/>
              <a:t>La théorie littéraire et critique</a:t>
            </a:r>
            <a:endParaRPr lang="fr-FR" sz="1000" dirty="0"/>
          </a:p>
          <a:p>
            <a:pPr lvl="0"/>
            <a:r>
              <a:rPr lang="fr-FR" sz="1000" b="1" i="1" dirty="0"/>
              <a:t>Littérature</a:t>
            </a:r>
            <a:endParaRPr lang="fr-FR" sz="1000" dirty="0"/>
          </a:p>
          <a:p>
            <a:pPr lvl="0"/>
            <a:r>
              <a:rPr lang="fr-FR" sz="1000" b="1" i="1" dirty="0"/>
              <a:t>Littérature d’Afrique, d’Australie, et canadienne</a:t>
            </a:r>
            <a:endParaRPr lang="fr-FR" sz="1000" dirty="0"/>
          </a:p>
          <a:p>
            <a:pPr lvl="0"/>
            <a:r>
              <a:rPr lang="fr-FR" sz="1000" b="1" i="1" dirty="0"/>
              <a:t>Littérature Américaine</a:t>
            </a:r>
            <a:endParaRPr lang="fr-FR" sz="1000" dirty="0"/>
          </a:p>
          <a:p>
            <a:pPr lvl="0"/>
            <a:r>
              <a:rPr lang="fr-FR" sz="1000" b="1" i="1" dirty="0"/>
              <a:t>Littérature des îles britanniques</a:t>
            </a:r>
            <a:endParaRPr lang="fr-FR" sz="1000" dirty="0"/>
          </a:p>
          <a:p>
            <a:pPr lvl="0"/>
            <a:r>
              <a:rPr lang="fr-FR" sz="1000" b="1" i="1" dirty="0"/>
              <a:t>Littérature, allemande, néerlandaise et  scandinave</a:t>
            </a:r>
            <a:endParaRPr lang="fr-FR" sz="1000" dirty="0"/>
          </a:p>
          <a:p>
            <a:pPr lvl="0"/>
            <a:r>
              <a:rPr lang="fr-FR" sz="1000" b="1" i="1" dirty="0"/>
              <a:t>Littérature Romane</a:t>
            </a:r>
            <a:endParaRPr lang="fr-FR" sz="1000" dirty="0"/>
          </a:p>
          <a:p>
            <a:pPr lvl="0"/>
            <a:r>
              <a:rPr lang="fr-FR" sz="1000" b="1" i="1" dirty="0"/>
              <a:t>Littérature Slave</a:t>
            </a:r>
            <a:endParaRPr lang="fr-FR" sz="1000" dirty="0"/>
          </a:p>
          <a:p>
            <a:pPr lvl="0"/>
            <a:r>
              <a:rPr lang="fr-FR" sz="1000" b="1" i="1" dirty="0"/>
              <a:t>Études médiévales et Renaissance</a:t>
            </a:r>
            <a:endParaRPr lang="fr-FR" sz="1000" dirty="0"/>
          </a:p>
          <a:p>
            <a:pPr lvl="0"/>
            <a:r>
              <a:rPr lang="fr-FR" sz="1000" b="1" i="1" dirty="0"/>
              <a:t>Musique</a:t>
            </a:r>
            <a:endParaRPr lang="fr-FR" sz="1000" dirty="0"/>
          </a:p>
          <a:p>
            <a:pPr lvl="0"/>
            <a:r>
              <a:rPr lang="fr-FR" sz="1000" b="1" i="1" dirty="0"/>
              <a:t>Philosophie</a:t>
            </a:r>
            <a:endParaRPr lang="fr-FR" sz="1000" dirty="0"/>
          </a:p>
          <a:p>
            <a:pPr lvl="0"/>
            <a:r>
              <a:rPr lang="fr-FR" sz="1000" b="1" i="1" dirty="0"/>
              <a:t>Théâtre</a:t>
            </a:r>
            <a:endParaRPr lang="fr-FR" sz="1000" dirty="0"/>
          </a:p>
          <a:p>
            <a:pPr lvl="0"/>
            <a:r>
              <a:rPr lang="fr-FR" sz="1000" b="1" i="1" dirty="0"/>
              <a:t>Religion</a:t>
            </a:r>
            <a:endParaRPr lang="fr-FR" sz="1000" dirty="0"/>
          </a:p>
          <a:p>
            <a:pPr lvl="0"/>
            <a:r>
              <a:rPr lang="fr-FR" sz="1000" b="1" i="1" dirty="0"/>
              <a:t>Poésie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23129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Affiliation dans les publications scientifiques</a:t>
            </a:r>
            <a:r>
              <a:rPr lang="fr-FR" sz="2800" dirty="0" smtClean="0">
                <a:solidFill>
                  <a:srgbClr val="FF0000"/>
                </a:solidFill>
              </a:rPr>
              <a:t/>
            </a:r>
            <a:br>
              <a:rPr lang="fr-FR" sz="2800" dirty="0" smtClean="0">
                <a:solidFill>
                  <a:srgbClr val="FF0000"/>
                </a:solidFill>
              </a:rPr>
            </a:b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/>
              <a:t>La publication scientifique est un rapport écrit permettant la diffusion des résultats scientifiques d'une recherche originale. Elle participe au rayonnement de l’activité scientifique au sein d’une entité d’enseignement et de recherche.</a:t>
            </a:r>
          </a:p>
          <a:p>
            <a:r>
              <a:rPr lang="fr-FR" dirty="0"/>
              <a:t>Les institutions d’enseignement supérieur et de recherche contribuent à la promotion du système national de recherche. Un des facteurs d’absence de visibilité est dû à la manière d’écrire l’affiliation dans les publications. Dans un but d’unification des adresses, nous proposons la démarche suivante :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24102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Affiliation dans les publications scientifiques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/>
              <a:t>Acronyme de l’établissement, Entité de l’établissement 1, </a:t>
            </a:r>
            <a:endParaRPr lang="fr-FR" dirty="0"/>
          </a:p>
          <a:p>
            <a:r>
              <a:rPr lang="fr-FR" b="1" dirty="0"/>
              <a:t>Entité de l’établissement 2, Adresse, </a:t>
            </a:r>
            <a:r>
              <a:rPr lang="fr-FR" b="1" dirty="0" err="1"/>
              <a:t>Algeria</a:t>
            </a:r>
            <a:endParaRPr lang="fr-FR" dirty="0"/>
          </a:p>
          <a:p>
            <a:pPr marL="0" indent="0">
              <a:buNone/>
            </a:pPr>
            <a:r>
              <a:rPr lang="fr-FR" dirty="0" smtClean="0"/>
              <a:t>	</a:t>
            </a:r>
          </a:p>
          <a:p>
            <a:pPr marL="0" indent="0">
              <a:buNone/>
            </a:pPr>
            <a:r>
              <a:rPr lang="fr-FR" dirty="0" smtClean="0"/>
              <a:t>Ainsi</a:t>
            </a:r>
            <a:r>
              <a:rPr lang="fr-FR" dirty="0"/>
              <a:t>, les éléments composant une affiliation (acronyme de l’établissement, entité de l’établissement 1, entité de l’établissement 2,  adresse et </a:t>
            </a:r>
            <a:r>
              <a:rPr lang="fr-FR" dirty="0" err="1"/>
              <a:t>Algeria</a:t>
            </a:r>
            <a:r>
              <a:rPr lang="fr-FR" b="1" dirty="0"/>
              <a:t>)</a:t>
            </a:r>
            <a:r>
              <a:rPr lang="fr-FR" dirty="0"/>
              <a:t> sont séparés par </a:t>
            </a:r>
            <a:r>
              <a:rPr lang="fr-FR" b="1" dirty="0"/>
              <a:t>une virgule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7611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Introduction</a:t>
            </a:r>
            <a:endParaRPr lang="fr-FR" sz="32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	Les </a:t>
            </a:r>
            <a:r>
              <a:rPr lang="fr-FR" dirty="0"/>
              <a:t>revues scientifiques jouent un rôle central dans le développement de tout système de Recherche.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	En </a:t>
            </a:r>
            <a:r>
              <a:rPr lang="fr-FR" dirty="0"/>
              <a:t>effet, la qualité et la notoriété d’une revue reflète la qualité scientifique des articles qu’elle supporte.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398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</a:rPr>
              <a:t>Entité de l’établissement 1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c’est </a:t>
            </a:r>
            <a:r>
              <a:rPr lang="fr-FR" dirty="0"/>
              <a:t>le premier niveau d’appartenance, il comprend l’une des </a:t>
            </a:r>
            <a:r>
              <a:rPr lang="fr-FR" dirty="0" err="1"/>
              <a:t>appélations</a:t>
            </a:r>
            <a:r>
              <a:rPr lang="fr-FR" dirty="0"/>
              <a:t> suivantes :</a:t>
            </a:r>
          </a:p>
          <a:p>
            <a:pPr lvl="0"/>
            <a:r>
              <a:rPr lang="fr-FR" dirty="0"/>
              <a:t>Faculté ou Fac.,</a:t>
            </a:r>
          </a:p>
          <a:p>
            <a:pPr lvl="0"/>
            <a:r>
              <a:rPr lang="fr-FR" dirty="0"/>
              <a:t>Institut ou </a:t>
            </a:r>
            <a:r>
              <a:rPr lang="fr-FR" dirty="0" err="1"/>
              <a:t>Inst</a:t>
            </a:r>
            <a:r>
              <a:rPr lang="fr-FR" dirty="0"/>
              <a:t>., </a:t>
            </a:r>
          </a:p>
          <a:p>
            <a:pPr lvl="0"/>
            <a:r>
              <a:rPr lang="fr-FR" dirty="0"/>
              <a:t>Département ou </a:t>
            </a:r>
            <a:r>
              <a:rPr lang="fr-FR" dirty="0" err="1"/>
              <a:t>Dept</a:t>
            </a:r>
            <a:r>
              <a:rPr lang="fr-FR" dirty="0"/>
              <a:t>., </a:t>
            </a:r>
          </a:p>
          <a:p>
            <a:pPr lvl="0"/>
            <a:r>
              <a:rPr lang="fr-FR" dirty="0"/>
              <a:t>Division de recherche ou div.,</a:t>
            </a:r>
          </a:p>
          <a:p>
            <a:pPr lvl="0"/>
            <a:r>
              <a:rPr lang="fr-FR" dirty="0"/>
              <a:t>Unité de recherche ou Unit.,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4896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Entité de l’établissement 2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c’est </a:t>
            </a:r>
            <a:r>
              <a:rPr lang="fr-FR" dirty="0"/>
              <a:t>le deuxième niveau d’appartenance, il est rajouté quand on est membre d’un laboratoire de recherche pour les établissements d’enseignement supérieur sinon un département à l’intérieure d’une faculté. D’une division de recherche pour les unités de recherche rattachées à des centres de recherche.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23997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err="1" smtClean="0">
                <a:solidFill>
                  <a:srgbClr val="FF0000"/>
                </a:solidFill>
              </a:rPr>
              <a:t>Exemples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 err="1"/>
              <a:t>Exemple</a:t>
            </a:r>
            <a:r>
              <a:rPr lang="en-GB" b="1" dirty="0"/>
              <a:t> 1</a:t>
            </a:r>
            <a:r>
              <a:rPr lang="en-GB" dirty="0"/>
              <a:t> </a:t>
            </a:r>
            <a:endParaRPr lang="fr-FR" dirty="0"/>
          </a:p>
          <a:p>
            <a:r>
              <a:rPr lang="en-GB" dirty="0"/>
              <a:t>USTHB</a:t>
            </a:r>
            <a:r>
              <a:rPr lang="en-GB" b="1" dirty="0"/>
              <a:t>,</a:t>
            </a:r>
            <a:r>
              <a:rPr lang="en-GB" dirty="0"/>
              <a:t> Fac. Mathematics</a:t>
            </a:r>
            <a:r>
              <a:rPr lang="en-GB" b="1" dirty="0"/>
              <a:t>,</a:t>
            </a:r>
            <a:r>
              <a:rPr lang="en-GB" dirty="0"/>
              <a:t> </a:t>
            </a:r>
            <a:endParaRPr lang="fr-FR" dirty="0"/>
          </a:p>
          <a:p>
            <a:r>
              <a:rPr lang="en-GB" dirty="0"/>
              <a:t>RECITS Lab.</a:t>
            </a:r>
            <a:r>
              <a:rPr lang="en-GB" b="1" dirty="0"/>
              <a:t>,</a:t>
            </a:r>
            <a:r>
              <a:rPr lang="en-GB" dirty="0"/>
              <a:t> DGRSDT</a:t>
            </a:r>
            <a:r>
              <a:rPr lang="en-GB" b="1" dirty="0"/>
              <a:t>,</a:t>
            </a:r>
            <a:r>
              <a:rPr lang="en-GB" dirty="0"/>
              <a:t> </a:t>
            </a:r>
            <a:endParaRPr lang="fr-FR" dirty="0"/>
          </a:p>
          <a:p>
            <a:r>
              <a:rPr lang="en-GB" dirty="0"/>
              <a:t>BP32 El Alia, 16111Bab </a:t>
            </a:r>
            <a:r>
              <a:rPr lang="en-GB" dirty="0" err="1"/>
              <a:t>Ezzouar</a:t>
            </a:r>
            <a:r>
              <a:rPr lang="en-GB" b="1" dirty="0"/>
              <a:t>,</a:t>
            </a:r>
            <a:r>
              <a:rPr lang="en-GB" dirty="0"/>
              <a:t> </a:t>
            </a:r>
            <a:endParaRPr lang="fr-FR" dirty="0"/>
          </a:p>
          <a:p>
            <a:r>
              <a:rPr lang="fr-FR" dirty="0" err="1"/>
              <a:t>Algiers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 err="1"/>
              <a:t>Algeria</a:t>
            </a:r>
            <a:endParaRPr lang="fr-FR" dirty="0"/>
          </a:p>
          <a:p>
            <a:r>
              <a:rPr lang="fr-FR" b="1" dirty="0"/>
              <a:t>Exemple 2</a:t>
            </a:r>
            <a:endParaRPr lang="fr-FR" dirty="0"/>
          </a:p>
          <a:p>
            <a:r>
              <a:rPr lang="fr-FR" dirty="0" err="1"/>
              <a:t>Univ</a:t>
            </a:r>
            <a:r>
              <a:rPr lang="fr-FR" dirty="0"/>
              <a:t> Annaba</a:t>
            </a:r>
            <a:r>
              <a:rPr lang="fr-FR" b="1" dirty="0"/>
              <a:t>,</a:t>
            </a:r>
            <a:r>
              <a:rPr lang="fr-FR" dirty="0"/>
              <a:t> Fac. </a:t>
            </a:r>
            <a:r>
              <a:rPr lang="fr-FR" dirty="0" err="1"/>
              <a:t>Sci</a:t>
            </a:r>
            <a:r>
              <a:rPr lang="fr-FR" b="1" dirty="0"/>
              <a:t>, </a:t>
            </a:r>
            <a:endParaRPr lang="fr-FR" dirty="0"/>
          </a:p>
          <a:p>
            <a:r>
              <a:rPr lang="fr-FR" dirty="0" err="1"/>
              <a:t>Dept</a:t>
            </a:r>
            <a:r>
              <a:rPr lang="fr-FR" dirty="0"/>
              <a:t>. </a:t>
            </a:r>
            <a:r>
              <a:rPr lang="fr-FR" dirty="0" err="1"/>
              <a:t>Biochim</a:t>
            </a:r>
            <a:r>
              <a:rPr lang="fr-FR" b="1" dirty="0"/>
              <a:t>,</a:t>
            </a:r>
            <a:r>
              <a:rPr lang="fr-FR" dirty="0"/>
              <a:t> </a:t>
            </a:r>
          </a:p>
          <a:p>
            <a:r>
              <a:rPr lang="fr-FR" dirty="0"/>
              <a:t>23000 Annaba, </a:t>
            </a:r>
            <a:r>
              <a:rPr lang="fr-FR" dirty="0" err="1"/>
              <a:t>Algeria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613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b="1" dirty="0"/>
              <a:t>Exemple 3</a:t>
            </a:r>
            <a:endParaRPr lang="fr-FR" dirty="0"/>
          </a:p>
          <a:p>
            <a:r>
              <a:rPr lang="fr-FR" dirty="0"/>
              <a:t>CERIST</a:t>
            </a:r>
            <a:r>
              <a:rPr lang="fr-FR" b="1" dirty="0"/>
              <a:t>,</a:t>
            </a:r>
            <a:r>
              <a:rPr lang="fr-FR" dirty="0"/>
              <a:t> Div. DRDSI</a:t>
            </a:r>
            <a:r>
              <a:rPr lang="fr-FR" b="1" dirty="0"/>
              <a:t>, </a:t>
            </a:r>
            <a:endParaRPr lang="fr-FR" dirty="0"/>
          </a:p>
          <a:p>
            <a:r>
              <a:rPr lang="fr-FR" dirty="0"/>
              <a:t>05 rue des 03 frères </a:t>
            </a:r>
            <a:r>
              <a:rPr lang="fr-FR" dirty="0" err="1"/>
              <a:t>Aissou</a:t>
            </a:r>
            <a:r>
              <a:rPr lang="fr-FR" b="1" dirty="0"/>
              <a:t>,</a:t>
            </a:r>
            <a:r>
              <a:rPr lang="fr-FR" dirty="0"/>
              <a:t> 16306 Ben </a:t>
            </a:r>
            <a:r>
              <a:rPr lang="fr-FR" dirty="0" err="1"/>
              <a:t>Aknoun</a:t>
            </a:r>
            <a:r>
              <a:rPr lang="fr-FR" dirty="0"/>
              <a:t>, </a:t>
            </a:r>
          </a:p>
          <a:p>
            <a:r>
              <a:rPr lang="fr-FR" dirty="0" err="1"/>
              <a:t>Algiers</a:t>
            </a:r>
            <a:r>
              <a:rPr lang="fr-FR" b="1" dirty="0"/>
              <a:t>,</a:t>
            </a:r>
            <a:r>
              <a:rPr lang="fr-FR" dirty="0"/>
              <a:t> </a:t>
            </a:r>
            <a:r>
              <a:rPr lang="fr-FR" dirty="0" err="1"/>
              <a:t>Algeria</a:t>
            </a:r>
            <a:endParaRPr lang="fr-FR" dirty="0"/>
          </a:p>
          <a:p>
            <a:r>
              <a:rPr lang="fr-FR" b="1" dirty="0"/>
              <a:t>Exemple 4</a:t>
            </a:r>
            <a:endParaRPr lang="fr-FR" dirty="0"/>
          </a:p>
          <a:p>
            <a:r>
              <a:rPr lang="fr-FR" dirty="0"/>
              <a:t>CDER</a:t>
            </a:r>
            <a:r>
              <a:rPr lang="fr-FR" b="1" dirty="0"/>
              <a:t>, </a:t>
            </a:r>
            <a:r>
              <a:rPr lang="fr-FR" dirty="0"/>
              <a:t>UDES</a:t>
            </a:r>
            <a:r>
              <a:rPr lang="fr-FR" b="1" dirty="0"/>
              <a:t>,</a:t>
            </a:r>
            <a:r>
              <a:rPr lang="fr-FR" dirty="0"/>
              <a:t> Div. DEER</a:t>
            </a:r>
            <a:r>
              <a:rPr lang="fr-FR" b="1" dirty="0"/>
              <a:t>,</a:t>
            </a:r>
            <a:r>
              <a:rPr lang="fr-FR" dirty="0"/>
              <a:t> </a:t>
            </a:r>
          </a:p>
          <a:p>
            <a:r>
              <a:rPr lang="fr-FR" dirty="0"/>
              <a:t>Route nationale N˚11</a:t>
            </a:r>
            <a:r>
              <a:rPr lang="fr-FR" b="1" dirty="0"/>
              <a:t>,</a:t>
            </a:r>
            <a:r>
              <a:rPr lang="fr-FR" dirty="0"/>
              <a:t> BP 386 Bou Ismail</a:t>
            </a:r>
            <a:r>
              <a:rPr lang="fr-FR" b="1" dirty="0"/>
              <a:t>,</a:t>
            </a:r>
            <a:r>
              <a:rPr lang="fr-FR" dirty="0"/>
              <a:t> </a:t>
            </a:r>
          </a:p>
          <a:p>
            <a:r>
              <a:rPr lang="fr-FR" dirty="0"/>
              <a:t>Tipaza</a:t>
            </a:r>
            <a:r>
              <a:rPr lang="fr-FR" b="1" dirty="0"/>
              <a:t>, </a:t>
            </a:r>
            <a:r>
              <a:rPr lang="fr-FR" dirty="0" err="1"/>
              <a:t>Algeria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dirty="0" err="1" smtClean="0">
                <a:solidFill>
                  <a:srgbClr val="FF0000"/>
                </a:solidFill>
              </a:rPr>
              <a:t>Exemples</a:t>
            </a:r>
            <a:endParaRPr lang="fr-FR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170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>
                <a:solidFill>
                  <a:srgbClr val="FF0000"/>
                </a:solidFill>
              </a:rPr>
              <a:t>Acronyme de l’établissement</a:t>
            </a:r>
            <a:endParaRPr lang="fr-FR" sz="3200" dirty="0">
              <a:solidFill>
                <a:srgbClr val="FF0000"/>
              </a:solidFill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1489392" y="2863056"/>
          <a:ext cx="6165215" cy="20002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76090"/>
                <a:gridCol w="1889125"/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 </a:t>
                      </a:r>
                      <a:r>
                        <a:rPr lang="en-US" sz="1100">
                          <a:effectLst/>
                        </a:rPr>
                        <a:t>d’El Oued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 El Oued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 d’</a:t>
                      </a:r>
                      <a:r>
                        <a:rPr lang="en-US" sz="1100">
                          <a:effectLst/>
                        </a:rPr>
                        <a:t>El Tarf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 El Tarf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 Larbi Ben M'Hidi - Oum El Bouaghi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 Oum El Bouaghi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</a:t>
                      </a:r>
                      <a:r>
                        <a:rPr lang="en-US" sz="1100">
                          <a:effectLst/>
                        </a:rPr>
                        <a:t> Mohamed Cherif Messaadia - Souk Ahras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 Souk Ahras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 de</a:t>
                      </a:r>
                      <a:r>
                        <a:rPr lang="en-US" sz="1100">
                          <a:effectLst/>
                        </a:rPr>
                        <a:t> Bechar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 Bechar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 </a:t>
                      </a:r>
                      <a:r>
                        <a:rPr lang="en-US" sz="1100">
                          <a:effectLst/>
                        </a:rPr>
                        <a:t>Ziane Achour - Djelfa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 Djelfa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 de</a:t>
                      </a:r>
                      <a:r>
                        <a:rPr lang="en-US" sz="1100">
                          <a:effectLst/>
                        </a:rPr>
                        <a:t> M'sila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 M'sila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 Akli Mohand Oulhadj - Bouira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 Bouira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 </a:t>
                      </a:r>
                      <a:r>
                        <a:rPr lang="en-US" sz="1100">
                          <a:effectLst/>
                        </a:rPr>
                        <a:t>de Khemis Meliana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Univ Khemis Miliana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Université</a:t>
                      </a:r>
                      <a:r>
                        <a:rPr lang="en-US" sz="1100">
                          <a:effectLst/>
                        </a:rPr>
                        <a:t> Larbi Tebessi – Tébessa</a:t>
                      </a:r>
                      <a:endParaRPr lang="fr-FR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Univ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Tebessa</a:t>
                      </a:r>
                      <a:endParaRPr lang="fr-FR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5083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Catégorie exceptionnelle</a:t>
            </a:r>
            <a:endParaRPr lang="fr-FR" sz="3200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 smtClean="0"/>
              <a:t> </a:t>
            </a:r>
            <a:r>
              <a:rPr lang="fr-FR" dirty="0"/>
              <a:t>les revues</a:t>
            </a:r>
            <a:r>
              <a:rPr lang="fr-FR" i="1" dirty="0"/>
              <a:t> </a:t>
            </a:r>
            <a:r>
              <a:rPr lang="fr-FR" b="1" i="1" dirty="0"/>
              <a:t>«</a:t>
            </a:r>
            <a:r>
              <a:rPr lang="fr-FR" b="1" dirty="0"/>
              <a:t> </a:t>
            </a:r>
            <a:r>
              <a:rPr lang="fr-FR" b="1" i="1" dirty="0"/>
              <a:t>Nature »</a:t>
            </a:r>
            <a:r>
              <a:rPr lang="fr-FR" b="1" dirty="0"/>
              <a:t> et « </a:t>
            </a:r>
            <a:r>
              <a:rPr lang="fr-FR" b="1" i="1" dirty="0"/>
              <a:t>Science »</a:t>
            </a:r>
            <a:r>
              <a:rPr lang="fr-FR" dirty="0"/>
              <a:t> qui permettent aux chercheurs qui ont publiés dans ces deux revues d’admettre à candidature l’établissement dont ils relèvent, c'est-à-dire d’être dans l’échantillon pour le </a:t>
            </a:r>
            <a:r>
              <a:rPr lang="fr-FR" b="1" dirty="0"/>
              <a:t>classement de Shanghai.</a:t>
            </a:r>
            <a:r>
              <a:rPr lang="fr-FR" dirty="0"/>
              <a:t>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357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Catégorie A</a:t>
            </a:r>
            <a:r>
              <a:rPr lang="fr-FR" b="1" baseline="30000" dirty="0" smtClean="0">
                <a:solidFill>
                  <a:srgbClr val="FF0000"/>
                </a:solidFill>
              </a:rPr>
              <a:t>+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les </a:t>
            </a:r>
            <a:r>
              <a:rPr lang="fr-FR" dirty="0"/>
              <a:t>revues (articles) scientifiques indexées dans le Web of Science (WOS) de Thomson Reuters (avec Impact Factor) qui se trouvent dans le </a:t>
            </a:r>
            <a:r>
              <a:rPr lang="fr-FR" b="1" dirty="0"/>
              <a:t>Top 5</a:t>
            </a:r>
            <a:r>
              <a:rPr lang="fr-FR" dirty="0"/>
              <a:t> des </a:t>
            </a:r>
            <a:r>
              <a:rPr lang="fr-FR" b="1" dirty="0"/>
              <a:t>micro-domaines</a:t>
            </a:r>
            <a:r>
              <a:rPr lang="fr-F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628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Catégorie A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les </a:t>
            </a:r>
            <a:r>
              <a:rPr lang="fr-FR" dirty="0"/>
              <a:t>revues (articles) scientifiques indexées dans le </a:t>
            </a:r>
            <a:r>
              <a:rPr lang="fr-FR" b="1" dirty="0"/>
              <a:t>Web of Science (WOS) de Thomson Reuters</a:t>
            </a:r>
            <a:r>
              <a:rPr lang="fr-FR" dirty="0"/>
              <a:t> (avec Impact Factor). C’est la catégorie minimale qui permet la visibilité des institutions.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564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Catégorie B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lvl="0"/>
            <a:r>
              <a:rPr lang="fr-FR" dirty="0"/>
              <a:t>les revues scientifiques de cette catégorie proviennent de bases sélectives telle que </a:t>
            </a:r>
            <a:r>
              <a:rPr lang="fr-FR" b="1" dirty="0"/>
              <a:t>SCOPUS </a:t>
            </a:r>
            <a:r>
              <a:rPr lang="fr-FR" dirty="0"/>
              <a:t>d’Elsevier, « </a:t>
            </a:r>
            <a:r>
              <a:rPr lang="fr-FR" b="1" dirty="0"/>
              <a:t>All </a:t>
            </a:r>
            <a:r>
              <a:rPr lang="fr-FR" b="1" dirty="0" err="1"/>
              <a:t>databases</a:t>
            </a:r>
            <a:r>
              <a:rPr lang="fr-FR" b="1" dirty="0"/>
              <a:t> </a:t>
            </a:r>
            <a:r>
              <a:rPr lang="fr-FR" dirty="0"/>
              <a:t>» de Thomson Reuters (</a:t>
            </a:r>
            <a:r>
              <a:rPr lang="fr-FR" dirty="0" err="1"/>
              <a:t>Medline</a:t>
            </a:r>
            <a:r>
              <a:rPr lang="fr-FR" dirty="0"/>
              <a:t>, INSPEC, </a:t>
            </a:r>
            <a:r>
              <a:rPr lang="fr-FR" dirty="0" err="1"/>
              <a:t>Biosis</a:t>
            </a:r>
            <a:r>
              <a:rPr lang="fr-FR" dirty="0"/>
              <a:t>...</a:t>
            </a:r>
            <a:r>
              <a:rPr lang="fr-FR" dirty="0" err="1"/>
              <a:t>etc</a:t>
            </a:r>
            <a:r>
              <a:rPr lang="fr-FR" dirty="0"/>
              <a:t>), liste actualisée de l’Agence d’Evaluation de la Recherche et de l’Enseignement Supérieur </a:t>
            </a:r>
            <a:r>
              <a:rPr lang="fr-FR" b="1" dirty="0"/>
              <a:t>(AERES)</a:t>
            </a:r>
            <a:r>
              <a:rPr lang="fr-FR" dirty="0"/>
              <a:t>, liste actualisée d’</a:t>
            </a:r>
            <a:r>
              <a:rPr lang="fr-FR" dirty="0" err="1"/>
              <a:t>European</a:t>
            </a:r>
            <a:r>
              <a:rPr lang="fr-FR" dirty="0"/>
              <a:t> Reference Index for the </a:t>
            </a:r>
            <a:r>
              <a:rPr lang="fr-FR" dirty="0" err="1"/>
              <a:t>Humanities</a:t>
            </a:r>
            <a:r>
              <a:rPr lang="fr-FR" dirty="0"/>
              <a:t> </a:t>
            </a:r>
            <a:r>
              <a:rPr lang="fr-FR" b="1" dirty="0"/>
              <a:t>(ERIH)</a:t>
            </a:r>
            <a:r>
              <a:rPr lang="fr-FR" dirty="0"/>
              <a:t>, catégorisation actualisée des revues en économie et en gestion du CNRS, </a:t>
            </a:r>
            <a:r>
              <a:rPr lang="fr-FR" b="1" dirty="0"/>
              <a:t>non payantes</a:t>
            </a:r>
            <a:r>
              <a:rPr lang="fr-FR" dirty="0"/>
              <a:t> et ayant plus de </a:t>
            </a:r>
            <a:r>
              <a:rPr lang="fr-FR" b="1" dirty="0"/>
              <a:t>5 ans</a:t>
            </a:r>
            <a:r>
              <a:rPr lang="fr-FR" dirty="0"/>
              <a:t> d’existence, ou</a:t>
            </a:r>
          </a:p>
          <a:p>
            <a:pPr lvl="0"/>
            <a:r>
              <a:rPr lang="fr-FR" dirty="0"/>
              <a:t>les revues scientifiques </a:t>
            </a:r>
            <a:r>
              <a:rPr lang="fr-FR" b="1" dirty="0"/>
              <a:t>non payantes</a:t>
            </a:r>
            <a:r>
              <a:rPr lang="fr-FR" dirty="0"/>
              <a:t> et ayant plus de </a:t>
            </a:r>
            <a:r>
              <a:rPr lang="fr-FR" b="1" dirty="0"/>
              <a:t>10 ans</a:t>
            </a:r>
            <a:r>
              <a:rPr lang="fr-FR" dirty="0"/>
              <a:t> d’existence et validées par une commission interne avec un représentant du ministère et un représentant de la DGRSDT (qui se réuni deux fois par an).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1701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Catégorie C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les </a:t>
            </a:r>
            <a:r>
              <a:rPr lang="fr-FR" dirty="0"/>
              <a:t>revues scientifiques ayant  un ISSN, un comité de lecture, et dont les abstracts sont accessibles sur le net (avec une régularité de publication bien établie).</a:t>
            </a:r>
          </a:p>
        </p:txBody>
      </p:sp>
    </p:spTree>
    <p:extLst>
      <p:ext uri="{BB962C8B-B14F-4D97-AF65-F5344CB8AC3E}">
        <p14:creationId xmlns:p14="http://schemas.microsoft.com/office/powerpoint/2010/main" val="1899655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Catégorie D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les </a:t>
            </a:r>
            <a:r>
              <a:rPr lang="fr-FR" dirty="0"/>
              <a:t>revues sans comité de lecture ou les prépublications enregistrées dans les bibliothèques avec des abstracts accessibles sur le net dans les deux cas.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3334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FF0000"/>
                </a:solidFill>
              </a:rPr>
              <a:t>Catégorie 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r>
              <a:rPr lang="fr-FR" b="1" dirty="0" smtClean="0"/>
              <a:t>	</a:t>
            </a:r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r>
              <a:rPr lang="fr-FR" b="1" dirty="0" smtClean="0"/>
              <a:t>	</a:t>
            </a:r>
            <a:r>
              <a:rPr lang="fr-FR" dirty="0" smtClean="0"/>
              <a:t>les </a:t>
            </a:r>
            <a:r>
              <a:rPr lang="fr-FR" dirty="0"/>
              <a:t>revues ou ouvrages de vulgarisation.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43114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842</Words>
  <Application>Microsoft Office PowerPoint</Application>
  <PresentationFormat>Affichage à l'écran (4:3)</PresentationFormat>
  <Paragraphs>395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Catégorisation des revues Classification des branches scientifiques Affiliation </vt:lpstr>
      <vt:lpstr>Introduction</vt:lpstr>
      <vt:lpstr>Catégorie exceptionnelle</vt:lpstr>
      <vt:lpstr>Catégorie A+</vt:lpstr>
      <vt:lpstr>Catégorie A</vt:lpstr>
      <vt:lpstr>Catégorie B</vt:lpstr>
      <vt:lpstr>Catégorie C</vt:lpstr>
      <vt:lpstr>Catégorie D</vt:lpstr>
      <vt:lpstr>Catégorie E</vt:lpstr>
      <vt:lpstr>Classification des branches scientifiques selon les différentes strates </vt:lpstr>
      <vt:lpstr>Deux (02) grandes thématiques</vt:lpstr>
      <vt:lpstr>Neuf (09) grands domaines  </vt:lpstr>
      <vt:lpstr>Dix neuf domaines</vt:lpstr>
      <vt:lpstr>Cent soixante quinze Micro Domaines en sciences et techniques (selon Web of Science) </vt:lpstr>
      <vt:lpstr>Cent soixante quinze Micro Domaines en sciences et techniques (selon Web of Science) </vt:lpstr>
      <vt:lpstr>Cinquante cinq Micro Domaines en sciences sociales (selon Web of Science) </vt:lpstr>
      <vt:lpstr>Vingt huit Micro Domaines en Arts et humanities  (selon Web of Science)</vt:lpstr>
      <vt:lpstr>Affiliation dans les publications scientifiques </vt:lpstr>
      <vt:lpstr>Affiliation dans les publications scientifiques</vt:lpstr>
      <vt:lpstr>Entité de l’établissement 1</vt:lpstr>
      <vt:lpstr>Entité de l’établissement 2</vt:lpstr>
      <vt:lpstr>Exemples</vt:lpstr>
      <vt:lpstr>Exemples</vt:lpstr>
      <vt:lpstr>Acronyme de l’établissement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Catégorisation des revues </dc:title>
  <dc:creator>مؤسسة الحاسوب</dc:creator>
  <cp:lastModifiedBy>مؤسسة الحاسوب</cp:lastModifiedBy>
  <cp:revision>6</cp:revision>
  <dcterms:created xsi:type="dcterms:W3CDTF">2017-01-30T07:53:17Z</dcterms:created>
  <dcterms:modified xsi:type="dcterms:W3CDTF">2017-01-30T08:33:05Z</dcterms:modified>
</cp:coreProperties>
</file>