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8" r:id="rId6"/>
    <p:sldId id="260" r:id="rId7"/>
    <p:sldId id="261" r:id="rId8"/>
    <p:sldId id="262" r:id="rId9"/>
    <p:sldId id="325" r:id="rId10"/>
    <p:sldId id="299" r:id="rId11"/>
    <p:sldId id="292" r:id="rId12"/>
    <p:sldId id="277" r:id="rId13"/>
    <p:sldId id="300" r:id="rId14"/>
    <p:sldId id="302" r:id="rId15"/>
    <p:sldId id="301" r:id="rId16"/>
    <p:sldId id="264" r:id="rId17"/>
    <p:sldId id="289" r:id="rId18"/>
    <p:sldId id="290" r:id="rId19"/>
    <p:sldId id="291" r:id="rId20"/>
    <p:sldId id="303" r:id="rId21"/>
    <p:sldId id="304" r:id="rId22"/>
    <p:sldId id="305" r:id="rId23"/>
    <p:sldId id="306" r:id="rId24"/>
    <p:sldId id="307" r:id="rId25"/>
    <p:sldId id="308" r:id="rId26"/>
    <p:sldId id="309" r:id="rId27"/>
    <p:sldId id="310" r:id="rId28"/>
    <p:sldId id="311" r:id="rId29"/>
    <p:sldId id="312" r:id="rId30"/>
    <p:sldId id="313" r:id="rId31"/>
    <p:sldId id="314" r:id="rId32"/>
    <p:sldId id="315" r:id="rId33"/>
    <p:sldId id="316" r:id="rId34"/>
    <p:sldId id="317" r:id="rId35"/>
    <p:sldId id="318" r:id="rId36"/>
    <p:sldId id="319" r:id="rId37"/>
    <p:sldId id="320" r:id="rId38"/>
    <p:sldId id="321" r:id="rId39"/>
    <p:sldId id="322" r:id="rId40"/>
    <p:sldId id="323" r:id="rId41"/>
    <p:sldId id="324" r:id="rId42"/>
    <p:sldId id="273" r:id="rId43"/>
    <p:sldId id="274" r:id="rId44"/>
    <p:sldId id="293" r:id="rId45"/>
    <p:sldId id="294" r:id="rId46"/>
    <p:sldId id="295" r:id="rId47"/>
    <p:sldId id="296" r:id="rId48"/>
    <p:sldId id="297" r:id="rId49"/>
    <p:sldId id="298" r:id="rId50"/>
    <p:sldId id="281" r:id="rId51"/>
    <p:sldId id="287" r:id="rId5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97029" autoAdjust="0"/>
  </p:normalViewPr>
  <p:slideViewPr>
    <p:cSldViewPr>
      <p:cViewPr>
        <p:scale>
          <a:sx n="67" d="100"/>
          <a:sy n="67" d="100"/>
        </p:scale>
        <p:origin x="-204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9369-40AF-442A-A7C7-B2F83BB22FBB}" type="datetimeFigureOut">
              <a:rPr lang="fr-FR" smtClean="0"/>
              <a:pPr/>
              <a:t>31/01/2017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C051-64DE-4F72-91F0-F8386C09AFE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7909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9369-40AF-442A-A7C7-B2F83BB22FBB}" type="datetimeFigureOut">
              <a:rPr lang="fr-FR" smtClean="0"/>
              <a:pPr/>
              <a:t>31/01/2017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C051-64DE-4F72-91F0-F8386C09AFE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3633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9369-40AF-442A-A7C7-B2F83BB22FBB}" type="datetimeFigureOut">
              <a:rPr lang="fr-FR" smtClean="0"/>
              <a:pPr/>
              <a:t>31/01/2017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C051-64DE-4F72-91F0-F8386C09AFE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819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9369-40AF-442A-A7C7-B2F83BB22FBB}" type="datetimeFigureOut">
              <a:rPr lang="fr-FR" smtClean="0"/>
              <a:pPr/>
              <a:t>31/01/2017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C051-64DE-4F72-91F0-F8386C09AFE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5626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9369-40AF-442A-A7C7-B2F83BB22FBB}" type="datetimeFigureOut">
              <a:rPr lang="fr-FR" smtClean="0"/>
              <a:pPr/>
              <a:t>31/01/2017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C051-64DE-4F72-91F0-F8386C09AFE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7378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9369-40AF-442A-A7C7-B2F83BB22FBB}" type="datetimeFigureOut">
              <a:rPr lang="fr-FR" smtClean="0"/>
              <a:pPr/>
              <a:t>31/01/2017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C051-64DE-4F72-91F0-F8386C09AFE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3307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9369-40AF-442A-A7C7-B2F83BB22FBB}" type="datetimeFigureOut">
              <a:rPr lang="fr-FR" smtClean="0"/>
              <a:pPr/>
              <a:t>31/01/2017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C051-64DE-4F72-91F0-F8386C09AFE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3866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9369-40AF-442A-A7C7-B2F83BB22FBB}" type="datetimeFigureOut">
              <a:rPr lang="fr-FR" smtClean="0"/>
              <a:pPr/>
              <a:t>31/01/2017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C051-64DE-4F72-91F0-F8386C09AFE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0647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9369-40AF-442A-A7C7-B2F83BB22FBB}" type="datetimeFigureOut">
              <a:rPr lang="fr-FR" smtClean="0"/>
              <a:pPr/>
              <a:t>31/01/2017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C051-64DE-4F72-91F0-F8386C09AFE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2335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9369-40AF-442A-A7C7-B2F83BB22FBB}" type="datetimeFigureOut">
              <a:rPr lang="fr-FR" smtClean="0"/>
              <a:pPr/>
              <a:t>31/01/2017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C051-64DE-4F72-91F0-F8386C09AFE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3866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9369-40AF-442A-A7C7-B2F83BB22FBB}" type="datetimeFigureOut">
              <a:rPr lang="fr-FR" smtClean="0"/>
              <a:pPr/>
              <a:t>31/01/2017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3C051-64DE-4F72-91F0-F8386C09AFE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6696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C9369-40AF-442A-A7C7-B2F83BB22FBB}" type="datetimeFigureOut">
              <a:rPr lang="fr-FR" smtClean="0"/>
              <a:pPr/>
              <a:t>31/01/2017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3C051-64DE-4F72-91F0-F8386C09AFE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6497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1472" y="15716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WHAT DEFINE A SOCIAL NETWORK</a:t>
            </a:r>
            <a:br>
              <a:rPr lang="en-US" b="1" dirty="0"/>
            </a:br>
            <a:r>
              <a:rPr lang="fr-FR" b="1" dirty="0"/>
              <a:t>FOR ACADEMICS ?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85852" y="3143248"/>
            <a:ext cx="6400800" cy="1752600"/>
          </a:xfrm>
        </p:spPr>
        <p:txBody>
          <a:bodyPr>
            <a:normAutofit/>
          </a:bodyPr>
          <a:lstStyle/>
          <a:p>
            <a:r>
              <a:rPr lang="ar-DZ" sz="3600" b="1" dirty="0" smtClean="0">
                <a:solidFill>
                  <a:srgbClr val="FF0000"/>
                </a:solidFill>
              </a:rPr>
              <a:t>ماذا تعني شبكة اجتماعية </a:t>
            </a:r>
            <a:r>
              <a:rPr lang="ar-DZ" sz="3600" b="1" dirty="0" smtClean="0">
                <a:solidFill>
                  <a:srgbClr val="FF0000"/>
                </a:solidFill>
              </a:rPr>
              <a:t>للاكاديميين</a:t>
            </a:r>
            <a:endParaRPr lang="fr-FR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4500570"/>
            <a:ext cx="8572528" cy="528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5143512"/>
            <a:ext cx="6429419" cy="134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5445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7463579" cy="5268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مربع نص 1"/>
          <p:cNvSpPr txBox="1"/>
          <p:nvPr/>
        </p:nvSpPr>
        <p:spPr>
          <a:xfrm>
            <a:off x="2571736" y="2000240"/>
            <a:ext cx="468052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DZ" b="1" dirty="0" smtClean="0"/>
              <a:t>بوابة البحث تصبو لان تكون </a:t>
            </a:r>
            <a:r>
              <a:rPr lang="ar-DZ" b="1" dirty="0" err="1" smtClean="0"/>
              <a:t>فايسبوك</a:t>
            </a:r>
            <a:r>
              <a:rPr lang="ar-DZ" b="1" dirty="0" smtClean="0"/>
              <a:t> العلماء 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20633" y="1600200"/>
            <a:ext cx="650273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مربع نص 1"/>
          <p:cNvSpPr txBox="1"/>
          <p:nvPr/>
        </p:nvSpPr>
        <p:spPr>
          <a:xfrm>
            <a:off x="1763688" y="2746147"/>
            <a:ext cx="590465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DZ" b="1" dirty="0" smtClean="0"/>
              <a:t>بوابات البحث الاحترافية تعتبر بمثابة رابطة للعلماء والباحثين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294" y="1000109"/>
            <a:ext cx="8411244" cy="5021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3491880" y="1822669"/>
            <a:ext cx="155288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DZ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تعزيز المكانة </a:t>
            </a:r>
            <a:endParaRPr lang="ar-SA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702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55638" y="1600200"/>
            <a:ext cx="623272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مربع نص 1"/>
          <p:cNvSpPr txBox="1"/>
          <p:nvPr/>
        </p:nvSpPr>
        <p:spPr>
          <a:xfrm>
            <a:off x="1763688" y="1196752"/>
            <a:ext cx="547260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DZ" sz="2400" b="1" dirty="0" smtClean="0">
                <a:solidFill>
                  <a:schemeClr val="tx2"/>
                </a:solidFill>
              </a:rPr>
              <a:t>نحن بوابة بحث</a:t>
            </a:r>
            <a:endParaRPr lang="ar-SA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DZ" dirty="0" smtClean="0">
                <a:solidFill>
                  <a:srgbClr val="FF0000"/>
                </a:solidFill>
              </a:rPr>
              <a:t>ترتيب التخصصات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14678" y="1600200"/>
            <a:ext cx="651464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DZ" dirty="0" err="1" smtClean="0">
                <a:solidFill>
                  <a:srgbClr val="FF0000"/>
                </a:solidFill>
              </a:rPr>
              <a:t>الاعضاء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92416" y="1600200"/>
            <a:ext cx="635916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8715436" cy="1511288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Social </a:t>
            </a:r>
            <a:r>
              <a:rPr lang="fr-FR" b="1" dirty="0" err="1" smtClean="0">
                <a:solidFill>
                  <a:srgbClr val="FF0000"/>
                </a:solidFill>
              </a:rPr>
              <a:t>Academic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Network’s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Presentation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ar-DZ" b="1" dirty="0" smtClean="0">
                <a:solidFill>
                  <a:srgbClr val="00B050"/>
                </a:solidFill>
              </a:rPr>
              <a:t>عرض لشبكات </a:t>
            </a:r>
            <a:r>
              <a:rPr lang="ar-DZ" b="1" dirty="0" err="1" smtClean="0">
                <a:solidFill>
                  <a:srgbClr val="00B050"/>
                </a:solidFill>
              </a:rPr>
              <a:t>اكادمية</a:t>
            </a:r>
            <a:r>
              <a:rPr lang="ar-DZ" b="1" dirty="0" smtClean="0">
                <a:solidFill>
                  <a:srgbClr val="00B050"/>
                </a:solidFill>
              </a:rPr>
              <a:t> اجتماعية</a:t>
            </a:r>
            <a:endParaRPr lang="fr-FR" b="1" dirty="0">
              <a:solidFill>
                <a:srgbClr val="00B050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929066"/>
            <a:ext cx="7486927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2247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 smtClean="0">
                <a:solidFill>
                  <a:srgbClr val="FF0000"/>
                </a:solidFill>
              </a:rPr>
              <a:t>ResearchGate</a:t>
            </a:r>
            <a:r>
              <a:rPr lang="ar-DZ" dirty="0" smtClean="0"/>
              <a:t> </a:t>
            </a:r>
            <a:r>
              <a:rPr lang="ar-DZ" b="1" dirty="0" smtClean="0">
                <a:solidFill>
                  <a:srgbClr val="FF0000"/>
                </a:solidFill>
              </a:rPr>
              <a:t>واجهة </a:t>
            </a:r>
            <a:r>
              <a:rPr lang="fr-FR" b="1" dirty="0" smtClean="0">
                <a:solidFill>
                  <a:srgbClr val="FF0000"/>
                </a:solidFill>
              </a:rPr>
              <a:t>  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69881" y="1600200"/>
            <a:ext cx="640423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69881" y="1600200"/>
            <a:ext cx="640423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b="1" dirty="0" err="1" smtClean="0">
                <a:solidFill>
                  <a:srgbClr val="FF0000"/>
                </a:solidFill>
              </a:rPr>
              <a:t>Mendeley</a:t>
            </a:r>
            <a:r>
              <a:rPr lang="ar-DZ" dirty="0" smtClean="0"/>
              <a:t> </a:t>
            </a:r>
            <a:r>
              <a:rPr lang="ar-DZ" b="1" dirty="0" smtClean="0">
                <a:solidFill>
                  <a:srgbClr val="FF0000"/>
                </a:solidFill>
              </a:rPr>
              <a:t>واجهة </a:t>
            </a:r>
            <a:r>
              <a:rPr lang="fr-FR" b="1" dirty="0" smtClean="0">
                <a:solidFill>
                  <a:srgbClr val="FF0000"/>
                </a:solidFill>
              </a:rPr>
              <a:t>  </a:t>
            </a:r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4308" y="1600200"/>
            <a:ext cx="639538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b="1" dirty="0" err="1" smtClean="0">
                <a:solidFill>
                  <a:srgbClr val="FF0000"/>
                </a:solidFill>
              </a:rPr>
              <a:t>Academia</a:t>
            </a:r>
            <a:r>
              <a:rPr lang="ar-DZ" dirty="0" smtClean="0"/>
              <a:t> </a:t>
            </a:r>
            <a:r>
              <a:rPr lang="ar-DZ" b="1" dirty="0" smtClean="0">
                <a:solidFill>
                  <a:srgbClr val="FF0000"/>
                </a:solidFill>
              </a:rPr>
              <a:t>واجهة </a:t>
            </a:r>
            <a:r>
              <a:rPr lang="fr-FR" b="1" dirty="0" smtClean="0">
                <a:solidFill>
                  <a:srgbClr val="FF0000"/>
                </a:solidFill>
              </a:rPr>
              <a:t>  </a:t>
            </a:r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5949280"/>
            <a:ext cx="8229600" cy="706090"/>
          </a:xfrm>
        </p:spPr>
        <p:txBody>
          <a:bodyPr>
            <a:normAutofit/>
          </a:bodyPr>
          <a:lstStyle/>
          <a:p>
            <a:r>
              <a:rPr lang="fr-FR" sz="1000" dirty="0"/>
              <a:t>Aventurier, P., </a:t>
            </a:r>
            <a:r>
              <a:rPr lang="fr-FR" sz="1000" dirty="0" err="1"/>
              <a:t>Cocaud</a:t>
            </a:r>
            <a:r>
              <a:rPr lang="fr-FR" sz="1000" dirty="0"/>
              <a:t>, S. (2013). </a:t>
            </a:r>
            <a:r>
              <a:rPr lang="fr-FR" sz="1000" i="1" dirty="0"/>
              <a:t>Les réseaux sociaux pour les scientifiques</a:t>
            </a:r>
            <a:r>
              <a:rPr lang="fr-FR" sz="1000" dirty="0"/>
              <a:t>. </a:t>
            </a:r>
            <a:r>
              <a:rPr lang="fr-FR" sz="1000" dirty="0" err="1"/>
              <a:t>Presented</a:t>
            </a:r>
            <a:r>
              <a:rPr lang="fr-FR" sz="1000" dirty="0"/>
              <a:t> </a:t>
            </a:r>
            <a:r>
              <a:rPr lang="fr-FR" sz="1000" dirty="0" err="1"/>
              <a:t>at</a:t>
            </a:r>
            <a:r>
              <a:rPr lang="fr-FR" sz="1000" dirty="0"/>
              <a:t/>
            </a:r>
            <a:br>
              <a:rPr lang="fr-FR" sz="1000" dirty="0"/>
            </a:br>
            <a:r>
              <a:rPr lang="fr-FR" sz="1000" dirty="0"/>
              <a:t>La science 2.0. séminaire des professionnels IST, </a:t>
            </a:r>
            <a:r>
              <a:rPr lang="fr-FR" sz="1000" dirty="0" err="1"/>
              <a:t>Seillac</a:t>
            </a:r>
            <a:r>
              <a:rPr lang="fr-FR" sz="1000" dirty="0"/>
              <a:t>, FRA (2013/04/09-11).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• </a:t>
            </a:r>
            <a:r>
              <a:rPr lang="en-US" dirty="0"/>
              <a:t>Find researchers or experts, be more visible</a:t>
            </a:r>
          </a:p>
          <a:p>
            <a:pPr>
              <a:buNone/>
            </a:pPr>
            <a:r>
              <a:rPr lang="ar-DZ" dirty="0" smtClean="0"/>
              <a:t>     </a:t>
            </a:r>
            <a:r>
              <a:rPr lang="fr-FR" dirty="0" smtClean="0"/>
              <a:t>(profil)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ar-DZ" sz="2800" dirty="0" smtClean="0">
                <a:solidFill>
                  <a:schemeClr val="tx2">
                    <a:lumMod val="75000"/>
                  </a:schemeClr>
                </a:solidFill>
              </a:rPr>
              <a:t>ايجاد باحثين وخبراء , أكثر وضوحا</a:t>
            </a:r>
            <a:endParaRPr lang="fr-FR" sz="28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fr-FR" dirty="0"/>
              <a:t>• </a:t>
            </a:r>
            <a:r>
              <a:rPr lang="fr-FR" dirty="0" err="1"/>
              <a:t>Find</a:t>
            </a:r>
            <a:r>
              <a:rPr lang="fr-FR" dirty="0"/>
              <a:t> relevant </a:t>
            </a:r>
            <a:r>
              <a:rPr lang="fr-FR" dirty="0" smtClean="0"/>
              <a:t>documents </a:t>
            </a:r>
            <a:r>
              <a:rPr lang="ar-DZ" sz="2800" dirty="0" smtClean="0">
                <a:solidFill>
                  <a:srgbClr val="002060"/>
                </a:solidFill>
              </a:rPr>
              <a:t>ايجاد وثائق ذات صلة</a:t>
            </a:r>
            <a:endParaRPr lang="fr-FR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fr-FR" dirty="0"/>
              <a:t>• </a:t>
            </a:r>
            <a:r>
              <a:rPr lang="fr-FR" dirty="0" err="1"/>
              <a:t>Disseminate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smtClean="0"/>
              <a:t>publications </a:t>
            </a:r>
            <a:r>
              <a:rPr lang="ar-DZ" dirty="0" smtClean="0">
                <a:solidFill>
                  <a:schemeClr val="tx2">
                    <a:lumMod val="75000"/>
                  </a:schemeClr>
                </a:solidFill>
              </a:rPr>
              <a:t>انشر منشوراتك</a:t>
            </a:r>
          </a:p>
          <a:p>
            <a:pPr>
              <a:buNone/>
            </a:pPr>
            <a:r>
              <a:rPr lang="ar-DZ" dirty="0" smtClean="0">
                <a:solidFill>
                  <a:schemeClr val="tx2">
                    <a:lumMod val="75000"/>
                  </a:schemeClr>
                </a:solidFill>
              </a:rPr>
              <a:t> شبكة متابعين / ومتابعات 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fr-FR" dirty="0"/>
              <a:t>• </a:t>
            </a:r>
            <a:r>
              <a:rPr lang="fr-FR" dirty="0" err="1"/>
              <a:t>Discuss</a:t>
            </a:r>
            <a:r>
              <a:rPr lang="fr-FR" dirty="0"/>
              <a:t> </a:t>
            </a:r>
            <a:r>
              <a:rPr lang="fr-FR" dirty="0" err="1" smtClean="0"/>
              <a:t>topics</a:t>
            </a:r>
            <a:r>
              <a:rPr lang="fr-FR" dirty="0" smtClean="0"/>
              <a:t> </a:t>
            </a:r>
            <a:r>
              <a:rPr lang="ar-DZ" dirty="0" smtClean="0">
                <a:solidFill>
                  <a:srgbClr val="0070C0"/>
                </a:solidFill>
              </a:rPr>
              <a:t>م</a:t>
            </a:r>
            <a:r>
              <a:rPr lang="ar-DZ" dirty="0" smtClean="0">
                <a:solidFill>
                  <a:schemeClr val="tx2">
                    <a:lumMod val="75000"/>
                  </a:schemeClr>
                </a:solidFill>
              </a:rPr>
              <a:t>ناقشة مواضيع  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</a:pPr>
            <a:r>
              <a:rPr lang="fr-FR" sz="4400" b="1" dirty="0" smtClean="0">
                <a:solidFill>
                  <a:srgbClr val="FF0000"/>
                </a:solidFill>
              </a:rPr>
              <a:t>Main </a:t>
            </a:r>
            <a:r>
              <a:rPr lang="fr-FR" sz="4400" b="1" dirty="0" err="1" smtClean="0">
                <a:solidFill>
                  <a:srgbClr val="FF0000"/>
                </a:solidFill>
              </a:rPr>
              <a:t>functionalities</a:t>
            </a:r>
            <a:endParaRPr lang="fr-FR" sz="4400" b="1" dirty="0" smtClean="0">
              <a:solidFill>
                <a:srgbClr val="FF0000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DZ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الوظائف الرئيسية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0573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61371" y="1600200"/>
            <a:ext cx="642125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42418" y="1600200"/>
            <a:ext cx="64591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84278" y="1600200"/>
            <a:ext cx="637544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7288" y="1600200"/>
            <a:ext cx="628942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08367" y="1600200"/>
            <a:ext cx="632726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233" y="1600200"/>
            <a:ext cx="655353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6455" y="1600200"/>
            <a:ext cx="629108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7650" y="1600200"/>
            <a:ext cx="62487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9726" y="1600200"/>
            <a:ext cx="656454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75656" y="1556792"/>
            <a:ext cx="628774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مربع نص 1"/>
          <p:cNvSpPr txBox="1"/>
          <p:nvPr/>
        </p:nvSpPr>
        <p:spPr>
          <a:xfrm>
            <a:off x="1907704" y="5173161"/>
            <a:ext cx="554461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DZ" sz="2000" b="1" dirty="0" smtClean="0">
                <a:solidFill>
                  <a:schemeClr val="bg1"/>
                </a:solidFill>
              </a:rPr>
              <a:t>معرف الكائن الرقمي هو من اجل معرفة محتوى الاشياء في المحيط الرقمي </a:t>
            </a:r>
            <a:endParaRPr lang="ar-SA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• </a:t>
            </a:r>
            <a:r>
              <a:rPr lang="en-US" dirty="0"/>
              <a:t>Find a job (contact with companies or job offers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ar-DZ" dirty="0" err="1" smtClean="0">
                <a:solidFill>
                  <a:schemeClr val="tx2">
                    <a:lumMod val="75000"/>
                  </a:schemeClr>
                </a:solidFill>
              </a:rPr>
              <a:t>ايجاد</a:t>
            </a:r>
            <a:r>
              <a:rPr lang="ar-DZ" dirty="0" smtClean="0">
                <a:solidFill>
                  <a:schemeClr val="tx2">
                    <a:lumMod val="75000"/>
                  </a:schemeClr>
                </a:solidFill>
              </a:rPr>
              <a:t> عمل  ( اتصال بشركات او عروض عمل )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fr-FR" dirty="0" smtClean="0"/>
              <a:t>• Manage and </a:t>
            </a:r>
            <a:r>
              <a:rPr lang="fr-FR" dirty="0" err="1" smtClean="0"/>
              <a:t>share</a:t>
            </a:r>
            <a:r>
              <a:rPr lang="fr-FR" dirty="0" smtClean="0"/>
              <a:t> </a:t>
            </a:r>
            <a:r>
              <a:rPr lang="fr-FR" dirty="0" err="1" smtClean="0"/>
              <a:t>bibliography</a:t>
            </a:r>
            <a:r>
              <a:rPr lang="fr-FR" dirty="0" smtClean="0"/>
              <a:t>  </a:t>
            </a:r>
            <a:r>
              <a:rPr lang="ar-DZ" dirty="0" smtClean="0">
                <a:solidFill>
                  <a:schemeClr val="tx2">
                    <a:lumMod val="75000"/>
                  </a:schemeClr>
                </a:solidFill>
              </a:rPr>
              <a:t>عالج و شارك مطبوعات </a:t>
            </a:r>
            <a:endParaRPr lang="fr-FR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dirty="0" smtClean="0"/>
              <a:t>• </a:t>
            </a:r>
            <a:r>
              <a:rPr lang="en-US" dirty="0"/>
              <a:t>Exchange with the intermediary </a:t>
            </a:r>
            <a:r>
              <a:rPr lang="en-US" dirty="0" smtClean="0"/>
              <a:t>of </a:t>
            </a:r>
            <a:r>
              <a:rPr lang="ar-DZ" dirty="0" smtClean="0">
                <a:solidFill>
                  <a:schemeClr val="tx2">
                    <a:lumMod val="75000"/>
                  </a:schemeClr>
                </a:solidFill>
              </a:rPr>
              <a:t>تبادل مع وسائط المجموعات وشبكات التواصل الاجتماعي , او اشخاص لهم نفس الاهتمام : موضوعات ’ مهارات وخبرات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DZ" dirty="0" smtClean="0"/>
              <a:t>	</a:t>
            </a:r>
            <a:r>
              <a:rPr lang="en-US" dirty="0" smtClean="0"/>
              <a:t>groups/communities </a:t>
            </a:r>
            <a:r>
              <a:rPr lang="en-US" dirty="0"/>
              <a:t>or with people sharing the</a:t>
            </a:r>
          </a:p>
          <a:p>
            <a:pPr>
              <a:buNone/>
            </a:pPr>
            <a:r>
              <a:rPr lang="ar-DZ" dirty="0" smtClean="0"/>
              <a:t>	</a:t>
            </a:r>
            <a:r>
              <a:rPr lang="en-US" dirty="0" smtClean="0"/>
              <a:t>same </a:t>
            </a:r>
            <a:r>
              <a:rPr lang="en-US" dirty="0"/>
              <a:t>interest : topics, skills expertise</a:t>
            </a:r>
          </a:p>
          <a:p>
            <a:pPr>
              <a:buNone/>
            </a:pPr>
            <a:r>
              <a:rPr lang="en-US" dirty="0" smtClean="0"/>
              <a:t>• </a:t>
            </a:r>
            <a:r>
              <a:rPr lang="en-US" dirty="0"/>
              <a:t>Evaluate or discuss document : Open </a:t>
            </a:r>
            <a:r>
              <a:rPr lang="en-US" dirty="0" smtClean="0"/>
              <a:t>peer</a:t>
            </a:r>
            <a:r>
              <a:rPr lang="ar-DZ" dirty="0" smtClean="0"/>
              <a:t> </a:t>
            </a:r>
            <a:r>
              <a:rPr lang="en-US" dirty="0" smtClean="0"/>
              <a:t>review, </a:t>
            </a:r>
            <a:r>
              <a:rPr lang="ar-DZ" dirty="0" smtClean="0">
                <a:solidFill>
                  <a:schemeClr val="tx2">
                    <a:lumMod val="75000"/>
                  </a:schemeClr>
                </a:solidFill>
              </a:rPr>
              <a:t>تقييم ومناقشة وثيقة ,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DZ" dirty="0" smtClean="0"/>
              <a:t>	</a:t>
            </a:r>
            <a:r>
              <a:rPr lang="fr-FR" dirty="0" smtClean="0"/>
              <a:t>annotation</a:t>
            </a:r>
            <a:endParaRPr lang="fr-FR" dirty="0"/>
          </a:p>
          <a:p>
            <a:pPr>
              <a:buNone/>
            </a:pPr>
            <a:r>
              <a:rPr lang="fr-FR" dirty="0"/>
              <a:t>• </a:t>
            </a:r>
            <a:r>
              <a:rPr lang="fr-FR" dirty="0" err="1"/>
              <a:t>Share</a:t>
            </a:r>
            <a:r>
              <a:rPr lang="fr-FR" dirty="0"/>
              <a:t> informations (Questions/</a:t>
            </a:r>
            <a:r>
              <a:rPr lang="fr-FR" dirty="0" err="1"/>
              <a:t>answer</a:t>
            </a:r>
            <a:r>
              <a:rPr lang="fr-FR" dirty="0" smtClean="0"/>
              <a:t>) </a:t>
            </a:r>
            <a:r>
              <a:rPr lang="ar-DZ" dirty="0" smtClean="0">
                <a:solidFill>
                  <a:schemeClr val="tx2">
                    <a:lumMod val="75000"/>
                  </a:schemeClr>
                </a:solidFill>
              </a:rPr>
              <a:t>تبادل معلومات : أسئلة وأجوبة 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fr-FR" dirty="0"/>
              <a:t>• </a:t>
            </a:r>
            <a:r>
              <a:rPr lang="fr-FR" dirty="0" err="1"/>
              <a:t>Metrics</a:t>
            </a:r>
            <a:r>
              <a:rPr lang="fr-FR" dirty="0"/>
              <a:t> / documents </a:t>
            </a:r>
            <a:r>
              <a:rPr lang="fr-FR" dirty="0" smtClean="0"/>
              <a:t>consultation  </a:t>
            </a:r>
            <a:r>
              <a:rPr lang="ar-DZ" dirty="0" smtClean="0">
                <a:solidFill>
                  <a:schemeClr val="tx2">
                    <a:lumMod val="75000"/>
                  </a:schemeClr>
                </a:solidFill>
              </a:rPr>
              <a:t>قياسات / الاطلاع على ملفات 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spcBef>
                <a:spcPct val="0"/>
              </a:spcBef>
            </a:pPr>
            <a:r>
              <a:rPr lang="fr-FR" sz="4400" b="1" dirty="0" err="1" smtClean="0">
                <a:solidFill>
                  <a:srgbClr val="FF0000"/>
                </a:solidFill>
              </a:rPr>
              <a:t>Secondary</a:t>
            </a:r>
            <a:r>
              <a:rPr lang="fr-FR" sz="4400" b="1" dirty="0" smtClean="0">
                <a:solidFill>
                  <a:srgbClr val="FF0000"/>
                </a:solidFill>
              </a:rPr>
              <a:t> </a:t>
            </a:r>
            <a:r>
              <a:rPr lang="fr-FR" sz="4400" b="1" dirty="0" err="1" smtClean="0">
                <a:solidFill>
                  <a:srgbClr val="FF0000"/>
                </a:solidFill>
              </a:rPr>
              <a:t>functionalities</a:t>
            </a:r>
            <a:endParaRPr lang="fr-FR" sz="4400" b="1" dirty="0" smtClean="0">
              <a:solidFill>
                <a:srgbClr val="FF0000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D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الوظائف الثانوية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6846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8056" y="1600200"/>
            <a:ext cx="626788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مربع نص 1"/>
          <p:cNvSpPr txBox="1"/>
          <p:nvPr/>
        </p:nvSpPr>
        <p:spPr>
          <a:xfrm>
            <a:off x="2123728" y="2492896"/>
            <a:ext cx="47525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DZ" b="1" dirty="0" err="1" smtClean="0"/>
              <a:t>لم</a:t>
            </a:r>
            <a:r>
              <a:rPr lang="ar-DZ" b="1" dirty="0" err="1" smtClean="0">
                <a:solidFill>
                  <a:schemeClr val="bg1"/>
                </a:solidFill>
              </a:rPr>
              <a:t>لمادا</a:t>
            </a:r>
            <a:r>
              <a:rPr lang="ar-DZ" b="1" dirty="0">
                <a:solidFill>
                  <a:schemeClr val="bg1"/>
                </a:solidFill>
              </a:rPr>
              <a:t> </a:t>
            </a:r>
            <a:r>
              <a:rPr lang="ar-DZ" b="1" dirty="0" smtClean="0">
                <a:solidFill>
                  <a:schemeClr val="bg1"/>
                </a:solidFill>
              </a:rPr>
              <a:t>معرف الكائن الرقمي مهم ؟ </a:t>
            </a:r>
            <a:endParaRPr lang="ar-SA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4230216" y="5266303"/>
            <a:ext cx="316835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DZ" b="1" dirty="0" err="1" smtClean="0">
                <a:solidFill>
                  <a:schemeClr val="bg1"/>
                </a:solidFill>
              </a:rPr>
              <a:t>لانه</a:t>
            </a:r>
            <a:r>
              <a:rPr lang="ar-DZ" b="1" dirty="0" smtClean="0">
                <a:solidFill>
                  <a:schemeClr val="bg1"/>
                </a:solidFill>
              </a:rPr>
              <a:t> يضمن للقراء ايجاد اعمالهم </a:t>
            </a:r>
          </a:p>
          <a:p>
            <a:r>
              <a:rPr lang="ar-DZ" b="1" dirty="0" smtClean="0">
                <a:solidFill>
                  <a:schemeClr val="bg1"/>
                </a:solidFill>
              </a:rPr>
              <a:t>ويسمح لهم بإيجاد المحتوى الزمني </a:t>
            </a:r>
            <a:endParaRPr lang="ar-SA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4764" y="1600200"/>
            <a:ext cx="625447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مربع نص 1"/>
          <p:cNvSpPr txBox="1"/>
          <p:nvPr/>
        </p:nvSpPr>
        <p:spPr>
          <a:xfrm>
            <a:off x="1907704" y="620688"/>
            <a:ext cx="561662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DZ" sz="2000" b="1" dirty="0" smtClean="0">
                <a:solidFill>
                  <a:schemeClr val="tx2">
                    <a:lumMod val="75000"/>
                  </a:schemeClr>
                </a:solidFill>
              </a:rPr>
              <a:t>اختر مادا تريد ان تدخل اما معرف الكان الرقمي المتواجد مسبقا , او معرف جديد</a:t>
            </a:r>
            <a:endParaRPr lang="ar-SA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32538" y="1600200"/>
            <a:ext cx="627892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مربع نص 1"/>
          <p:cNvSpPr txBox="1"/>
          <p:nvPr/>
        </p:nvSpPr>
        <p:spPr>
          <a:xfrm>
            <a:off x="1691680" y="476672"/>
            <a:ext cx="612068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DZ" sz="2000" b="1" dirty="0" smtClean="0">
                <a:solidFill>
                  <a:schemeClr val="tx2">
                    <a:lumMod val="75000"/>
                  </a:schemeClr>
                </a:solidFill>
              </a:rPr>
              <a:t>بوابة البحث تسمح للمستخدمين   توليد معرف كائن جديد </a:t>
            </a:r>
            <a:endParaRPr lang="ar-SA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98492" y="1600200"/>
            <a:ext cx="634701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مربع نص 1"/>
          <p:cNvSpPr txBox="1"/>
          <p:nvPr/>
        </p:nvSpPr>
        <p:spPr>
          <a:xfrm>
            <a:off x="2195736" y="2636912"/>
            <a:ext cx="410445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DZ" sz="2000" b="1" dirty="0" smtClean="0">
                <a:solidFill>
                  <a:schemeClr val="bg1"/>
                </a:solidFill>
              </a:rPr>
              <a:t>طريقة جديدة لقياس السمعة العلمية </a:t>
            </a:r>
            <a:endParaRPr lang="ar-SA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8555" y="1600200"/>
            <a:ext cx="624689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2743" y="1600200"/>
            <a:ext cx="639851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68915" y="1600200"/>
            <a:ext cx="620617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03648" y="1556792"/>
            <a:ext cx="626496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مربع نص 1"/>
          <p:cNvSpPr txBox="1"/>
          <p:nvPr/>
        </p:nvSpPr>
        <p:spPr>
          <a:xfrm>
            <a:off x="467544" y="2132856"/>
            <a:ext cx="43204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DZ" sz="2800" b="1" dirty="0" smtClean="0">
                <a:solidFill>
                  <a:schemeClr val="bg1"/>
                </a:solidFill>
              </a:rPr>
              <a:t>المؤسسات </a:t>
            </a:r>
            <a:endParaRPr lang="ar-SA" sz="2800" b="1" dirty="0">
              <a:solidFill>
                <a:schemeClr val="bg1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907704" y="2656076"/>
            <a:ext cx="489654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DZ" sz="2000" b="1" dirty="0" smtClean="0">
                <a:solidFill>
                  <a:schemeClr val="bg1"/>
                </a:solidFill>
              </a:rPr>
              <a:t>صفحة المؤسسات تستخدم ال ار جي سكور  للتزويد  بنظرة بديلة لعالم المؤسسات  </a:t>
            </a:r>
            <a:endParaRPr lang="ar-SA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03068" y="1600200"/>
            <a:ext cx="633786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15935" y="1600200"/>
            <a:ext cx="631212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Academic</a:t>
            </a:r>
            <a:r>
              <a:rPr lang="fr-FR" b="1" dirty="0" smtClean="0">
                <a:solidFill>
                  <a:srgbClr val="FF0000"/>
                </a:solidFill>
              </a:rPr>
              <a:t> Networks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DZ" b="1" dirty="0" smtClean="0">
                <a:solidFill>
                  <a:schemeClr val="tx2">
                    <a:lumMod val="75000"/>
                  </a:schemeClr>
                </a:solidFill>
              </a:rPr>
              <a:t>شبكات </a:t>
            </a:r>
            <a:r>
              <a:rPr lang="ar-DZ" b="1" dirty="0" err="1" smtClean="0">
                <a:solidFill>
                  <a:schemeClr val="tx2">
                    <a:lumMod val="75000"/>
                  </a:schemeClr>
                </a:solidFill>
              </a:rPr>
              <a:t>اكادمية</a:t>
            </a:r>
            <a:endParaRPr lang="fr-FR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57439"/>
            <a:ext cx="2143125" cy="114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038" y="2867025"/>
            <a:ext cx="1685925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564904"/>
            <a:ext cx="11715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337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25113" y="1600200"/>
            <a:ext cx="649377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09921" y="1600200"/>
            <a:ext cx="632415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0034" y="292893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DZ" b="1" dirty="0" smtClean="0">
                <a:solidFill>
                  <a:srgbClr val="00B050"/>
                </a:solidFill>
              </a:rPr>
              <a:t>ما مدى استعمال الباحثين للشبكات الاجتماعية</a:t>
            </a:r>
            <a:endParaRPr lang="fr-FR" b="1" dirty="0">
              <a:solidFill>
                <a:srgbClr val="00B050"/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500174"/>
            <a:ext cx="8229600" cy="1530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607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74" y="1600200"/>
            <a:ext cx="813345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206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00022" y="1600200"/>
            <a:ext cx="634395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7202" y="1600200"/>
            <a:ext cx="638959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مربع نص 1"/>
          <p:cNvSpPr txBox="1"/>
          <p:nvPr/>
        </p:nvSpPr>
        <p:spPr>
          <a:xfrm>
            <a:off x="1907704" y="2436857"/>
            <a:ext cx="352839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DZ" dirty="0">
                <a:solidFill>
                  <a:schemeClr val="bg1"/>
                </a:solidFill>
              </a:rPr>
              <a:t>ا</a:t>
            </a:r>
            <a:r>
              <a:rPr lang="ar-DZ" sz="2000" b="1" dirty="0" smtClean="0">
                <a:solidFill>
                  <a:schemeClr val="bg1"/>
                </a:solidFill>
              </a:rPr>
              <a:t>لوصول الملحوظ</a:t>
            </a:r>
            <a:endParaRPr lang="ar-SA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0579" y="1600200"/>
            <a:ext cx="64428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مربع نص 1"/>
          <p:cNvSpPr txBox="1"/>
          <p:nvPr/>
        </p:nvSpPr>
        <p:spPr>
          <a:xfrm>
            <a:off x="2195736" y="620688"/>
            <a:ext cx="439248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DZ" sz="2000" b="1" dirty="0" smtClean="0">
                <a:solidFill>
                  <a:schemeClr val="accent1">
                    <a:lumMod val="75000"/>
                  </a:schemeClr>
                </a:solidFill>
              </a:rPr>
              <a:t>مادا تستخدم من ادوات من اجل انهاء ومشاركة منشور معين ؟</a:t>
            </a:r>
            <a:endParaRPr lang="ar-SA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0524" y="1600200"/>
            <a:ext cx="640295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مربع نص 1"/>
          <p:cNvSpPr txBox="1"/>
          <p:nvPr/>
        </p:nvSpPr>
        <p:spPr>
          <a:xfrm>
            <a:off x="2267744" y="476672"/>
            <a:ext cx="489654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DZ" b="1" dirty="0" smtClean="0">
                <a:solidFill>
                  <a:schemeClr val="accent1">
                    <a:lumMod val="75000"/>
                  </a:schemeClr>
                </a:solidFill>
              </a:rPr>
              <a:t>ماهي لمحات الباحث الشخصية  التي تستخدمها </a:t>
            </a: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172" y="1600200"/>
            <a:ext cx="640165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مربع نص 1"/>
          <p:cNvSpPr txBox="1"/>
          <p:nvPr/>
        </p:nvSpPr>
        <p:spPr>
          <a:xfrm>
            <a:off x="2006550" y="1541983"/>
            <a:ext cx="446449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DZ" sz="2400" b="1" dirty="0" smtClean="0">
                <a:solidFill>
                  <a:schemeClr val="bg1"/>
                </a:solidFill>
              </a:rPr>
              <a:t>اول 1000 استجابات – ديموغرافيا </a:t>
            </a:r>
            <a:endParaRPr lang="ar-SA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86360" y="1600200"/>
            <a:ext cx="637128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مربع نص 1"/>
          <p:cNvSpPr txBox="1"/>
          <p:nvPr/>
        </p:nvSpPr>
        <p:spPr>
          <a:xfrm>
            <a:off x="2483768" y="548680"/>
            <a:ext cx="432048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DZ" sz="2000" b="1" dirty="0" smtClean="0">
                <a:solidFill>
                  <a:schemeClr val="tx2"/>
                </a:solidFill>
              </a:rPr>
              <a:t> </a:t>
            </a:r>
            <a:r>
              <a:rPr lang="ar-DZ" sz="2000" b="1" dirty="0" err="1" smtClean="0">
                <a:solidFill>
                  <a:schemeClr val="tx2"/>
                </a:solidFill>
              </a:rPr>
              <a:t>ماهو</a:t>
            </a:r>
            <a:r>
              <a:rPr lang="ar-DZ" sz="2000" b="1" dirty="0" smtClean="0">
                <a:solidFill>
                  <a:schemeClr val="tx2"/>
                </a:solidFill>
              </a:rPr>
              <a:t> المجال الذي تشتغل عليه </a:t>
            </a:r>
            <a:endParaRPr lang="ar-SA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DZ" dirty="0" smtClean="0">
                <a:solidFill>
                  <a:srgbClr val="FF0000"/>
                </a:solidFill>
              </a:rPr>
              <a:t>تاريخ الشبكات الاجتماعية 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12938" y="1600200"/>
            <a:ext cx="631812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3203848" y="5445224"/>
            <a:ext cx="34563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DZ" sz="2000" b="1" dirty="0" smtClean="0">
                <a:solidFill>
                  <a:schemeClr val="bg1"/>
                </a:solidFill>
              </a:rPr>
              <a:t>تاريخ الشبكة الاجتماعية </a:t>
            </a:r>
            <a:endParaRPr lang="ar-SA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DZ" b="1" dirty="0" smtClean="0">
                <a:solidFill>
                  <a:srgbClr val="00B050"/>
                </a:solidFill>
              </a:rPr>
              <a:t>فائدة الباحثين</a:t>
            </a:r>
            <a:endParaRPr lang="fr-FR" b="1" dirty="0">
              <a:solidFill>
                <a:srgbClr val="00B050"/>
              </a:solidFill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064" y="1489770"/>
            <a:ext cx="7256712" cy="4636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7236296" y="2492896"/>
            <a:ext cx="1368152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DZ" b="1" dirty="0" smtClean="0"/>
              <a:t>تجد عملا</a:t>
            </a:r>
            <a:r>
              <a:rPr lang="en-US" b="1" dirty="0" smtClean="0"/>
              <a:t>*</a:t>
            </a:r>
            <a:endParaRPr lang="ar-DZ" b="1" dirty="0" smtClean="0"/>
          </a:p>
          <a:p>
            <a:r>
              <a:rPr lang="ar-DZ" b="1" dirty="0" smtClean="0"/>
              <a:t>*تجد تعاون جديد </a:t>
            </a:r>
          </a:p>
          <a:p>
            <a:r>
              <a:rPr lang="ar-DZ" b="1" dirty="0" smtClean="0"/>
              <a:t>*تتبع مواد جديدة للقراءة </a:t>
            </a:r>
          </a:p>
          <a:p>
            <a:r>
              <a:rPr lang="ar-DZ" b="1" dirty="0" smtClean="0"/>
              <a:t>*تناقش فرضيات علمية جديدة  </a:t>
            </a:r>
          </a:p>
          <a:p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64475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714356"/>
            <a:ext cx="8317280" cy="5197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4572000" y="548680"/>
            <a:ext cx="280831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DZ" sz="3200" b="1" dirty="0" smtClean="0"/>
              <a:t>مراجع 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348730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708847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7" y="6093296"/>
            <a:ext cx="8722827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Caracteristics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ar-DZ" dirty="0" smtClean="0"/>
              <a:t> </a:t>
            </a:r>
            <a:r>
              <a:rPr lang="ar-DZ" b="1" dirty="0" smtClean="0">
                <a:solidFill>
                  <a:srgbClr val="00B050"/>
                </a:solidFill>
              </a:rPr>
              <a:t>الخصائص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93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801" y="1600200"/>
            <a:ext cx="590439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Caracteristics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ar-DZ" dirty="0" smtClean="0"/>
              <a:t> </a:t>
            </a:r>
            <a:r>
              <a:rPr lang="ar-DZ" b="1" dirty="0" smtClean="0">
                <a:solidFill>
                  <a:srgbClr val="00B050"/>
                </a:solidFill>
              </a:rPr>
              <a:t>الخصائص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66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8" y="5445224"/>
            <a:ext cx="82962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Who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own</a:t>
            </a:r>
            <a:r>
              <a:rPr lang="fr-FR" b="1" dirty="0" smtClean="0">
                <a:solidFill>
                  <a:srgbClr val="FF0000"/>
                </a:solidFill>
              </a:rPr>
              <a:t> the contents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ar-DZ" dirty="0" smtClean="0"/>
              <a:t> </a:t>
            </a:r>
            <a:r>
              <a:rPr lang="ar-DZ" b="1" dirty="0" smtClean="0">
                <a:solidFill>
                  <a:srgbClr val="00B050"/>
                </a:solidFill>
              </a:rPr>
              <a:t>من يملك المحتوى</a:t>
            </a:r>
            <a:endParaRPr lang="fr-FR" b="1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1214422"/>
            <a:ext cx="720090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مربع نص 2"/>
          <p:cNvSpPr txBox="1"/>
          <p:nvPr/>
        </p:nvSpPr>
        <p:spPr>
          <a:xfrm>
            <a:off x="1187624" y="5157192"/>
            <a:ext cx="71287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DZ" b="1" dirty="0" smtClean="0"/>
              <a:t>حقوق الطبع والنشر تمنع اي ناشر ومؤلف من وضع نص كاملا في الشبكة الاجتماعية</a:t>
            </a:r>
            <a:r>
              <a:rPr lang="ar-DZ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5533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DZ" b="1" dirty="0" smtClean="0">
                <a:solidFill>
                  <a:srgbClr val="00B050"/>
                </a:solidFill>
              </a:rPr>
              <a:t>الشبكات الأكاديمية الاجتماعية</a:t>
            </a:r>
            <a:br>
              <a:rPr lang="ar-DZ" b="1" dirty="0" smtClean="0">
                <a:solidFill>
                  <a:srgbClr val="00B050"/>
                </a:solidFill>
              </a:rPr>
            </a:br>
            <a:r>
              <a:rPr lang="ar-DZ" b="1" dirty="0" smtClean="0">
                <a:solidFill>
                  <a:srgbClr val="00B050"/>
                </a:solidFill>
              </a:rPr>
              <a:t> 				      	      لماذا</a:t>
            </a:r>
            <a:endParaRPr lang="fr-FR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6569620" cy="3952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1907704" y="5157192"/>
            <a:ext cx="6696744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DZ" b="1" dirty="0" smtClean="0">
                <a:solidFill>
                  <a:schemeClr val="tx2">
                    <a:lumMod val="75000"/>
                  </a:schemeClr>
                </a:solidFill>
              </a:rPr>
              <a:t>* برايس ريتشارد مؤسس 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Academia.edu</a:t>
            </a:r>
          </a:p>
          <a:p>
            <a:pPr marL="285750" indent="-285750" algn="r" rtl="1">
              <a:buFont typeface="Arial" pitchFamily="34" charset="0"/>
              <a:buChar char="•"/>
            </a:pPr>
            <a:r>
              <a:rPr lang="ar-DZ" b="1" dirty="0" smtClean="0">
                <a:solidFill>
                  <a:schemeClr val="tx2">
                    <a:lumMod val="75000"/>
                  </a:schemeClr>
                </a:solidFill>
              </a:rPr>
              <a:t>بشبكات التواصل الاجتماعي مثل </a:t>
            </a:r>
            <a:r>
              <a:rPr lang="ar-DZ" b="1" dirty="0" err="1" smtClean="0">
                <a:solidFill>
                  <a:schemeClr val="tx2">
                    <a:lumMod val="75000"/>
                  </a:schemeClr>
                </a:solidFill>
              </a:rPr>
              <a:t>الفايسبوك</a:t>
            </a:r>
            <a:r>
              <a:rPr lang="ar-DZ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DZ" b="1" dirty="0" err="1" smtClean="0">
                <a:solidFill>
                  <a:schemeClr val="tx2">
                    <a:lumMod val="75000"/>
                  </a:schemeClr>
                </a:solidFill>
              </a:rPr>
              <a:t>وتويتر</a:t>
            </a:r>
            <a:r>
              <a:rPr lang="ar-DZ" b="1" dirty="0" smtClean="0">
                <a:solidFill>
                  <a:schemeClr val="tx2">
                    <a:lumMod val="75000"/>
                  </a:schemeClr>
                </a:solidFill>
              </a:rPr>
              <a:t> فان المعلومات  تنبثق بسرعة الليزر ,</a:t>
            </a:r>
          </a:p>
          <a:p>
            <a:pPr marL="285750" indent="-285750" algn="r" rtl="1">
              <a:buFont typeface="Arial" pitchFamily="34" charset="0"/>
              <a:buChar char="•"/>
            </a:pPr>
            <a:r>
              <a:rPr lang="ar-DZ" b="1" dirty="0" err="1" smtClean="0">
                <a:solidFill>
                  <a:schemeClr val="tx2">
                    <a:lumMod val="75000"/>
                  </a:schemeClr>
                </a:solidFill>
              </a:rPr>
              <a:t>بالاانترنات</a:t>
            </a:r>
            <a:r>
              <a:rPr lang="ar-DZ" b="1" dirty="0" smtClean="0">
                <a:solidFill>
                  <a:schemeClr val="tx2">
                    <a:lumMod val="75000"/>
                  </a:schemeClr>
                </a:solidFill>
              </a:rPr>
              <a:t> فان انتقال المعلومة سيكون لحظي, بحيث لما تتطلع على معلومة ما فانك تستطيع التعليق والرد بشكل اسرع وآني  </a:t>
            </a:r>
            <a:endParaRPr lang="ar-SA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67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3109</TotalTime>
  <Words>361</Words>
  <Application>Microsoft Office PowerPoint</Application>
  <PresentationFormat>عرض على الشاشة (3:4)‏</PresentationFormat>
  <Paragraphs>65</Paragraphs>
  <Slides>51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51</vt:i4>
      </vt:variant>
    </vt:vector>
  </HeadingPairs>
  <TitlesOfParts>
    <vt:vector size="52" baseType="lpstr">
      <vt:lpstr>Thème Office</vt:lpstr>
      <vt:lpstr>WHAT DEFINE A SOCIAL NETWORK FOR ACADEMICS ?</vt:lpstr>
      <vt:lpstr>Aventurier, P., Cocaud, S. (2013). Les réseaux sociaux pour les scientifiques. Presented at La science 2.0. séminaire des professionnels IST, Seillac, FRA (2013/04/09-11).</vt:lpstr>
      <vt:lpstr>عرض تقديمي في PowerPoint</vt:lpstr>
      <vt:lpstr>Academic Networks  شبكات اكادمية</vt:lpstr>
      <vt:lpstr>تاريخ الشبكات الاجتماعية </vt:lpstr>
      <vt:lpstr>Caracteristics  الخصائص</vt:lpstr>
      <vt:lpstr>Caracteristics  الخصائص</vt:lpstr>
      <vt:lpstr>Who own the contents  من يملك المحتوى</vt:lpstr>
      <vt:lpstr>الشبكات الأكاديمية الاجتماعية                   لماذا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ترتيب التخصصات</vt:lpstr>
      <vt:lpstr>الاعضاء</vt:lpstr>
      <vt:lpstr>Social Academic Network’s Presentation عرض لشبكات اكادمية اجتماعية</vt:lpstr>
      <vt:lpstr>ResearchGate واجهة    </vt:lpstr>
      <vt:lpstr>Mendeley واجهة    </vt:lpstr>
      <vt:lpstr>Academia واجهة   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ما مدى استعمال الباحثين للشبكات الاجتماعية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فائدة الباحثين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DEFINE A SOCIAL NETWORK FOR ACADEMICS ?</dc:title>
  <dc:creator>مؤسسة الحاسوب</dc:creator>
  <cp:lastModifiedBy>inf-01</cp:lastModifiedBy>
  <cp:revision>61</cp:revision>
  <dcterms:created xsi:type="dcterms:W3CDTF">2017-01-19T08:19:45Z</dcterms:created>
  <dcterms:modified xsi:type="dcterms:W3CDTF">2017-01-31T11:37:29Z</dcterms:modified>
</cp:coreProperties>
</file>