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3" r:id="rId2"/>
    <p:sldId id="274" r:id="rId3"/>
  </p:sldIdLst>
  <p:sldSz cx="6858000" cy="9906000" type="A4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75" d="100"/>
          <a:sy n="75" d="100"/>
        </p:scale>
        <p:origin x="-1776" y="144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29/10/1442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2852" y="95216"/>
            <a:ext cx="6500858" cy="957269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2" name="مجموعة 4"/>
          <p:cNvGrpSpPr/>
          <p:nvPr/>
        </p:nvGrpSpPr>
        <p:grpSpPr>
          <a:xfrm>
            <a:off x="252274" y="238092"/>
            <a:ext cx="6319998" cy="2643206"/>
            <a:chOff x="285728" y="238092"/>
            <a:chExt cx="6286544" cy="2428892"/>
          </a:xfrm>
        </p:grpSpPr>
        <p:grpSp>
          <p:nvGrpSpPr>
            <p:cNvPr id="3" name="مجموعة 29"/>
            <p:cNvGrpSpPr/>
            <p:nvPr/>
          </p:nvGrpSpPr>
          <p:grpSpPr>
            <a:xfrm>
              <a:off x="285728" y="238092"/>
              <a:ext cx="6286544" cy="1785950"/>
              <a:chOff x="285728" y="238092"/>
              <a:chExt cx="6286544" cy="1785950"/>
            </a:xfrm>
          </p:grpSpPr>
          <p:sp>
            <p:nvSpPr>
              <p:cNvPr id="9" name="مربع نص 3"/>
              <p:cNvSpPr txBox="1"/>
              <p:nvPr/>
            </p:nvSpPr>
            <p:spPr>
              <a:xfrm>
                <a:off x="2024441" y="309530"/>
                <a:ext cx="2771590" cy="84846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ctr"/>
                <a:r>
                  <a:rPr lang="ar-SA" b="1" dirty="0" smtClean="0"/>
                  <a:t>جامعة الشهيد </a:t>
                </a:r>
                <a:r>
                  <a:rPr lang="ar-SA" b="1" dirty="0" err="1" smtClean="0"/>
                  <a:t>حمة</a:t>
                </a:r>
                <a:r>
                  <a:rPr lang="ar-SA" b="1" dirty="0" smtClean="0"/>
                  <a:t> لخضر -الوادي-</a:t>
                </a:r>
              </a:p>
              <a:p>
                <a:pPr algn="ctr"/>
                <a:r>
                  <a:rPr lang="ar-SA" b="1" dirty="0" smtClean="0"/>
                  <a:t>كلية التكنولوجيا </a:t>
                </a:r>
              </a:p>
              <a:p>
                <a:pPr algn="ctr"/>
                <a:r>
                  <a:rPr lang="ar-SA" b="1" dirty="0" smtClean="0"/>
                  <a:t>قسم الري والهندسة المدنية</a:t>
                </a:r>
                <a:endParaRPr lang="ar-SA" b="1" dirty="0"/>
              </a:p>
            </p:txBody>
          </p:sp>
          <p:sp>
            <p:nvSpPr>
              <p:cNvPr id="11" name="مربع نص 10"/>
              <p:cNvSpPr txBox="1"/>
              <p:nvPr/>
            </p:nvSpPr>
            <p:spPr>
              <a:xfrm>
                <a:off x="3059126" y="1288424"/>
                <a:ext cx="3501881" cy="311104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1600" b="1" dirty="0" smtClean="0"/>
                  <a:t>المقياس : الإعلام الآلي ( سنة ثالثة ري حضري ).</a:t>
                </a:r>
                <a:endParaRPr lang="ar-SA" sz="1600" b="1" dirty="0"/>
              </a:p>
            </p:txBody>
          </p:sp>
          <p:sp>
            <p:nvSpPr>
              <p:cNvPr id="12" name="مربع نص 11"/>
              <p:cNvSpPr txBox="1"/>
              <p:nvPr/>
            </p:nvSpPr>
            <p:spPr>
              <a:xfrm>
                <a:off x="4147601" y="1616652"/>
                <a:ext cx="2424671" cy="311104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1600" b="1" dirty="0" smtClean="0"/>
                  <a:t>الموسم الجامعي : 2021/2020 .</a:t>
                </a:r>
                <a:endParaRPr lang="ar-SA" sz="1600" b="1" dirty="0"/>
              </a:p>
            </p:txBody>
          </p:sp>
          <p:sp>
            <p:nvSpPr>
              <p:cNvPr id="13" name="مستطيل 12"/>
              <p:cNvSpPr/>
              <p:nvPr/>
            </p:nvSpPr>
            <p:spPr>
              <a:xfrm>
                <a:off x="285728" y="238092"/>
                <a:ext cx="6286544" cy="178595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  <p:sp>
          <p:nvSpPr>
            <p:cNvPr id="8" name="مستطيل 7"/>
            <p:cNvSpPr/>
            <p:nvPr/>
          </p:nvSpPr>
          <p:spPr>
            <a:xfrm>
              <a:off x="285728" y="2166918"/>
              <a:ext cx="6286544" cy="50006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7" name="مربع نص 16"/>
          <p:cNvSpPr txBox="1"/>
          <p:nvPr/>
        </p:nvSpPr>
        <p:spPr>
          <a:xfrm>
            <a:off x="3082335" y="9382156"/>
            <a:ext cx="449162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200" b="1" dirty="0" smtClean="0"/>
              <a:t>1- 2</a:t>
            </a:r>
            <a:endParaRPr lang="ar-SA" sz="12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2877383" y="2381232"/>
            <a:ext cx="119455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r-FR" sz="2400" b="1" dirty="0" smtClean="0"/>
              <a:t>Examen</a:t>
            </a:r>
            <a:endParaRPr lang="ar-SA" sz="24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457063" y="1552494"/>
            <a:ext cx="2114681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/>
              <a:t>التصحيح النموذجي    .</a:t>
            </a:r>
            <a:endParaRPr lang="ar-SA" sz="2000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214290" y="3486117"/>
            <a:ext cx="6446211" cy="59708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1- عرف الأوتوكاد ؟</a:t>
            </a:r>
          </a:p>
          <a:p>
            <a:endParaRPr lang="ar-SA" dirty="0" smtClean="0"/>
          </a:p>
          <a:p>
            <a:r>
              <a:rPr lang="ar-SA" sz="1600" dirty="0" smtClean="0"/>
              <a:t>هو برنامج رسم وتصميم </a:t>
            </a:r>
            <a:r>
              <a:rPr lang="ar-SA" sz="1600" dirty="0" err="1" smtClean="0"/>
              <a:t>وانشاء</a:t>
            </a:r>
            <a:r>
              <a:rPr lang="ar-SA" sz="1600" dirty="0" smtClean="0"/>
              <a:t> الرسومات والمشاريع الهندسية  .</a:t>
            </a:r>
          </a:p>
          <a:p>
            <a:r>
              <a:rPr lang="ar-SA" sz="1600" dirty="0" smtClean="0"/>
              <a:t>هو برنامج رسم ثنائي وثلاثي الأبعاد .</a:t>
            </a:r>
          </a:p>
          <a:p>
            <a:r>
              <a:rPr lang="ar-SA" sz="1600" dirty="0" smtClean="0"/>
              <a:t>يعتبر من أكثر البرامج </a:t>
            </a:r>
            <a:r>
              <a:rPr lang="ar-SA" sz="1600" dirty="0" err="1" smtClean="0"/>
              <a:t>استاخداما</a:t>
            </a:r>
            <a:r>
              <a:rPr lang="ar-SA" sz="1600" dirty="0" smtClean="0"/>
              <a:t> في </a:t>
            </a:r>
            <a:r>
              <a:rPr lang="ar-SA" sz="1600" dirty="0" err="1" smtClean="0"/>
              <a:t>الانشاء</a:t>
            </a:r>
            <a:r>
              <a:rPr lang="ar-SA" sz="1600" dirty="0" smtClean="0"/>
              <a:t> والرسم على مستوى العالم .</a:t>
            </a:r>
          </a:p>
          <a:p>
            <a:r>
              <a:rPr lang="ar-SA" sz="1600" dirty="0" smtClean="0"/>
              <a:t>بظهوره سهل وقلص وقت </a:t>
            </a:r>
            <a:r>
              <a:rPr lang="ar-SA" sz="1600" dirty="0" err="1" smtClean="0"/>
              <a:t>انشاء</a:t>
            </a:r>
            <a:r>
              <a:rPr lang="ar-SA" sz="1600" dirty="0" smtClean="0"/>
              <a:t> التصاميم والرسومات  .</a:t>
            </a:r>
          </a:p>
          <a:p>
            <a:endParaRPr lang="ar-SA" sz="1600" dirty="0" smtClean="0"/>
          </a:p>
          <a:p>
            <a:endParaRPr lang="ar-SA" sz="1200" dirty="0" smtClean="0"/>
          </a:p>
          <a:p>
            <a:r>
              <a:rPr lang="ar-SA" dirty="0" smtClean="0"/>
              <a:t>2- لماذا غالبا ما تكون الشاشة  أو الخلفية باللون الأسود ؟ </a:t>
            </a:r>
          </a:p>
          <a:p>
            <a:endParaRPr lang="ar-SA" dirty="0" smtClean="0"/>
          </a:p>
          <a:p>
            <a:r>
              <a:rPr lang="ar-SA" sz="1600" dirty="0" smtClean="0"/>
              <a:t>لتسهيل الرؤية  وتوضيحها </a:t>
            </a:r>
          </a:p>
          <a:p>
            <a:endParaRPr lang="ar-SA" sz="1200" dirty="0" smtClean="0"/>
          </a:p>
          <a:p>
            <a:r>
              <a:rPr lang="ar-SA" dirty="0" smtClean="0"/>
              <a:t>3- كيف يمكن أن تستخدم الأوتوكاد في دراستك , تخصصك ؟ </a:t>
            </a:r>
          </a:p>
          <a:p>
            <a:r>
              <a:rPr lang="ar-SA" sz="1200" dirty="0" smtClean="0"/>
              <a:t> </a:t>
            </a:r>
          </a:p>
          <a:p>
            <a:r>
              <a:rPr lang="ar-SA" sz="1600" dirty="0" smtClean="0"/>
              <a:t>رسم وتصميم الشبكات المختلفة .</a:t>
            </a:r>
          </a:p>
          <a:p>
            <a:r>
              <a:rPr lang="ar-SA" sz="1600" dirty="0" smtClean="0"/>
              <a:t>رسم وتصميم المحطات </a:t>
            </a:r>
          </a:p>
          <a:p>
            <a:endParaRPr lang="ar-SA" sz="1600" dirty="0" smtClean="0"/>
          </a:p>
          <a:p>
            <a:endParaRPr lang="ar-SA" sz="1200" dirty="0" smtClean="0"/>
          </a:p>
          <a:p>
            <a:r>
              <a:rPr lang="ar-SA" dirty="0" smtClean="0"/>
              <a:t>4- أذكر مما تتكون شاشة الأوتوكاد ؟</a:t>
            </a:r>
          </a:p>
          <a:p>
            <a:endParaRPr lang="ar-SA" dirty="0" smtClean="0"/>
          </a:p>
          <a:p>
            <a:r>
              <a:rPr lang="ar-SA" sz="1600" dirty="0" smtClean="0"/>
              <a:t>لوحة الرسم </a:t>
            </a:r>
          </a:p>
          <a:p>
            <a:r>
              <a:rPr lang="ar-SA" sz="1600" dirty="0" smtClean="0"/>
              <a:t>عمود التغييرات </a:t>
            </a:r>
          </a:p>
          <a:p>
            <a:r>
              <a:rPr lang="ar-SA" sz="1600" dirty="0" smtClean="0"/>
              <a:t>عمود الرسم </a:t>
            </a:r>
          </a:p>
          <a:p>
            <a:r>
              <a:rPr lang="ar-SA" sz="1600" dirty="0" smtClean="0"/>
              <a:t>النوافذ المختلفة 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5267108" y="3052692"/>
            <a:ext cx="1305165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/>
              <a:t>الجزء الأول :</a:t>
            </a:r>
            <a:endParaRPr lang="ar-SA" sz="2000" b="1" dirty="0"/>
          </a:p>
        </p:txBody>
      </p:sp>
      <p:sp>
        <p:nvSpPr>
          <p:cNvPr id="16" name="شكل بيضاوي 15"/>
          <p:cNvSpPr/>
          <p:nvPr/>
        </p:nvSpPr>
        <p:spPr>
          <a:xfrm>
            <a:off x="4714884" y="3024174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10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4357694" y="3524240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5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1714488" y="5453066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24" name="شكل بيضاوي 23"/>
          <p:cNvSpPr/>
          <p:nvPr/>
        </p:nvSpPr>
        <p:spPr>
          <a:xfrm>
            <a:off x="1357298" y="6453198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2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25" name="شكل بيضاوي 24"/>
          <p:cNvSpPr/>
          <p:nvPr/>
        </p:nvSpPr>
        <p:spPr>
          <a:xfrm>
            <a:off x="3143248" y="7810520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2</a:t>
            </a:r>
            <a:endParaRPr lang="ar-SA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2852" y="95216"/>
            <a:ext cx="6500858" cy="957269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1785926" y="6298180"/>
            <a:ext cx="485778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6- أكمل الجدول التالي ؟ 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3082340" y="9382156"/>
            <a:ext cx="449162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200" b="1" dirty="0" smtClean="0"/>
              <a:t>2- 2</a:t>
            </a:r>
            <a:endParaRPr lang="ar-SA" sz="12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5112223" y="225950"/>
            <a:ext cx="142699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/>
              <a:t>الجزء الثاني : </a:t>
            </a:r>
            <a:endParaRPr lang="ar-SA" sz="2000" b="1" dirty="0"/>
          </a:p>
        </p:txBody>
      </p:sp>
      <p:grpSp>
        <p:nvGrpSpPr>
          <p:cNvPr id="19" name="مجموعة 18"/>
          <p:cNvGrpSpPr/>
          <p:nvPr/>
        </p:nvGrpSpPr>
        <p:grpSpPr>
          <a:xfrm>
            <a:off x="1532945" y="2238356"/>
            <a:ext cx="5110765" cy="640967"/>
            <a:chOff x="1571612" y="2097455"/>
            <a:chExt cx="5110765" cy="640967"/>
          </a:xfrm>
        </p:grpSpPr>
        <p:sp>
          <p:nvSpPr>
            <p:cNvPr id="20" name="مستطيل 19"/>
            <p:cNvSpPr/>
            <p:nvPr/>
          </p:nvSpPr>
          <p:spPr>
            <a:xfrm>
              <a:off x="2073423" y="2097455"/>
              <a:ext cx="460895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1600" b="1" dirty="0" smtClean="0"/>
                <a:t>3</a:t>
              </a:r>
              <a:r>
                <a:rPr lang="ar-SA" sz="1600" dirty="0" smtClean="0"/>
                <a:t>- ما هو عدد الخطوات التي نستخدمها لرسم مستطيل ؟</a:t>
              </a:r>
            </a:p>
            <a:p>
              <a:r>
                <a:rPr lang="ar-SA" dirty="0" smtClean="0"/>
                <a:t>1                                   3                            6</a:t>
              </a:r>
              <a:endParaRPr lang="fr-FR" dirty="0" smtClean="0"/>
            </a:p>
          </p:txBody>
        </p:sp>
        <p:sp>
          <p:nvSpPr>
            <p:cNvPr id="21" name="شكل بيضاوي 20"/>
            <p:cNvSpPr/>
            <p:nvPr/>
          </p:nvSpPr>
          <p:spPr>
            <a:xfrm>
              <a:off x="6000768" y="2452670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2" name="شكل بيضاوي 21"/>
            <p:cNvSpPr/>
            <p:nvPr/>
          </p:nvSpPr>
          <p:spPr>
            <a:xfrm>
              <a:off x="3571876" y="2452670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3" name="شكل بيضاوي 22"/>
            <p:cNvSpPr/>
            <p:nvPr/>
          </p:nvSpPr>
          <p:spPr>
            <a:xfrm>
              <a:off x="1571612" y="2452670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24" name="مجموعة 23"/>
          <p:cNvGrpSpPr/>
          <p:nvPr/>
        </p:nvGrpSpPr>
        <p:grpSpPr>
          <a:xfrm>
            <a:off x="1571612" y="1452538"/>
            <a:ext cx="5072103" cy="646331"/>
            <a:chOff x="1571612" y="1449149"/>
            <a:chExt cx="5072103" cy="646331"/>
          </a:xfrm>
        </p:grpSpPr>
        <p:sp>
          <p:nvSpPr>
            <p:cNvPr id="25" name="مستطيل 24"/>
            <p:cNvSpPr/>
            <p:nvPr/>
          </p:nvSpPr>
          <p:spPr>
            <a:xfrm>
              <a:off x="1901712" y="1449149"/>
              <a:ext cx="474200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1600" b="1" dirty="0" smtClean="0"/>
                <a:t>2</a:t>
              </a:r>
              <a:r>
                <a:rPr lang="ar-SA" sz="1600" dirty="0" smtClean="0"/>
                <a:t>- عندما نكون في ثنائي الأبعاد ما هو البعد الذي لا نستخدمه ؟</a:t>
              </a:r>
            </a:p>
            <a:p>
              <a:r>
                <a:rPr lang="fr-FR" dirty="0" smtClean="0"/>
                <a:t>X                                            Z</a:t>
              </a:r>
              <a:r>
                <a:rPr lang="ar-SA" dirty="0" smtClean="0"/>
                <a:t>                       </a:t>
              </a:r>
              <a:r>
                <a:rPr lang="en-US" dirty="0" smtClean="0"/>
                <a:t>y        </a:t>
              </a:r>
              <a:endParaRPr lang="ar-SA" dirty="0" smtClean="0"/>
            </a:p>
          </p:txBody>
        </p:sp>
        <p:sp>
          <p:nvSpPr>
            <p:cNvPr id="26" name="شكل بيضاوي 25"/>
            <p:cNvSpPr/>
            <p:nvPr/>
          </p:nvSpPr>
          <p:spPr>
            <a:xfrm>
              <a:off x="6000768" y="180972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7" name="شكل بيضاوي 26"/>
            <p:cNvSpPr/>
            <p:nvPr/>
          </p:nvSpPr>
          <p:spPr>
            <a:xfrm>
              <a:off x="3571876" y="180972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8" name="شكل بيضاوي 27"/>
            <p:cNvSpPr/>
            <p:nvPr/>
          </p:nvSpPr>
          <p:spPr>
            <a:xfrm>
              <a:off x="1571612" y="1750432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29" name="مجموعة 28"/>
          <p:cNvGrpSpPr/>
          <p:nvPr/>
        </p:nvGrpSpPr>
        <p:grpSpPr>
          <a:xfrm>
            <a:off x="1643050" y="666720"/>
            <a:ext cx="4973319" cy="646331"/>
            <a:chOff x="1643050" y="734769"/>
            <a:chExt cx="4973319" cy="646331"/>
          </a:xfrm>
        </p:grpSpPr>
        <p:sp>
          <p:nvSpPr>
            <p:cNvPr id="30" name="مستطيل 29"/>
            <p:cNvSpPr/>
            <p:nvPr/>
          </p:nvSpPr>
          <p:spPr>
            <a:xfrm>
              <a:off x="1914377" y="734769"/>
              <a:ext cx="47019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1600" b="1" dirty="0" smtClean="0"/>
                <a:t>1</a:t>
              </a:r>
              <a:r>
                <a:rPr lang="ar-SA" sz="1600" dirty="0" smtClean="0"/>
                <a:t>- كيف نلغي أمر سابق في </a:t>
              </a:r>
              <a:r>
                <a:rPr lang="ar-SA" sz="1600" dirty="0" err="1" smtClean="0"/>
                <a:t>الأتوكاد</a:t>
              </a:r>
              <a:r>
                <a:rPr lang="ar-SA" sz="1600" dirty="0" smtClean="0"/>
                <a:t> ؟</a:t>
              </a:r>
            </a:p>
            <a:p>
              <a:r>
                <a:rPr lang="fr-FR" dirty="0" smtClean="0"/>
                <a:t>F2                      </a:t>
              </a:r>
              <a:r>
                <a:rPr lang="fr-FR" sz="2000" dirty="0" smtClean="0"/>
                <a:t>   </a:t>
              </a:r>
              <a:r>
                <a:rPr lang="fr-FR" dirty="0" smtClean="0"/>
                <a:t>    </a:t>
              </a:r>
              <a:r>
                <a:rPr lang="fr-FR" dirty="0" err="1" smtClean="0"/>
                <a:t>Echap</a:t>
              </a:r>
              <a:r>
                <a:rPr lang="fr-FR" dirty="0" smtClean="0"/>
                <a:t>                                   Ctrl</a:t>
              </a:r>
              <a:endParaRPr lang="ar-SA" dirty="0" smtClean="0"/>
            </a:p>
          </p:txBody>
        </p:sp>
        <p:sp>
          <p:nvSpPr>
            <p:cNvPr id="31" name="شكل بيضاوي 30"/>
            <p:cNvSpPr/>
            <p:nvPr/>
          </p:nvSpPr>
          <p:spPr>
            <a:xfrm>
              <a:off x="5786454" y="109534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32" name="شكل بيضاوي 31"/>
            <p:cNvSpPr/>
            <p:nvPr/>
          </p:nvSpPr>
          <p:spPr>
            <a:xfrm>
              <a:off x="3357562" y="109534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  <p:sp>
          <p:nvSpPr>
            <p:cNvPr id="33" name="شكل بيضاوي 32"/>
            <p:cNvSpPr/>
            <p:nvPr/>
          </p:nvSpPr>
          <p:spPr>
            <a:xfrm>
              <a:off x="1643050" y="109534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34" name="مجموعة 33"/>
          <p:cNvGrpSpPr/>
          <p:nvPr/>
        </p:nvGrpSpPr>
        <p:grpSpPr>
          <a:xfrm>
            <a:off x="3133910" y="2981254"/>
            <a:ext cx="3428986" cy="1614556"/>
            <a:chOff x="3234779" y="3052692"/>
            <a:chExt cx="3428986" cy="1614556"/>
          </a:xfrm>
        </p:grpSpPr>
        <p:sp>
          <p:nvSpPr>
            <p:cNvPr id="35" name="مربع نص 34"/>
            <p:cNvSpPr txBox="1"/>
            <p:nvPr/>
          </p:nvSpPr>
          <p:spPr>
            <a:xfrm>
              <a:off x="3507132" y="3083470"/>
              <a:ext cx="3156633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smtClean="0"/>
                <a:t>4- ما الذي يحدث عندما نضغط الزر         ؟</a:t>
              </a:r>
              <a:endParaRPr lang="ar-SA" sz="1600" dirty="0"/>
            </a:p>
          </p:txBody>
        </p:sp>
        <p:sp>
          <p:nvSpPr>
            <p:cNvPr id="36" name="شكل بيضاوي 35"/>
            <p:cNvSpPr/>
            <p:nvPr/>
          </p:nvSpPr>
          <p:spPr>
            <a:xfrm>
              <a:off x="6286520" y="3524240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37" name="مربع نص 36"/>
            <p:cNvSpPr txBox="1"/>
            <p:nvPr/>
          </p:nvSpPr>
          <p:spPr>
            <a:xfrm>
              <a:off x="4395354" y="3512098"/>
              <a:ext cx="1819729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smtClean="0"/>
                <a:t>نعيد نفس الخطوة السابقة </a:t>
              </a:r>
              <a:endParaRPr lang="ar-SA" sz="1600" dirty="0"/>
            </a:p>
          </p:txBody>
        </p:sp>
        <p:sp>
          <p:nvSpPr>
            <p:cNvPr id="38" name="مربع نص 37"/>
            <p:cNvSpPr txBox="1"/>
            <p:nvPr/>
          </p:nvSpPr>
          <p:spPr>
            <a:xfrm>
              <a:off x="4307189" y="4297916"/>
              <a:ext cx="1907894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smtClean="0"/>
                <a:t>نناظر الشكل المراد رسمه </a:t>
              </a:r>
              <a:endParaRPr lang="ar-SA" sz="1600" dirty="0"/>
            </a:p>
          </p:txBody>
        </p:sp>
        <p:sp>
          <p:nvSpPr>
            <p:cNvPr id="39" name="مربع نص 38"/>
            <p:cNvSpPr txBox="1"/>
            <p:nvPr/>
          </p:nvSpPr>
          <p:spPr>
            <a:xfrm>
              <a:off x="3234779" y="3869288"/>
              <a:ext cx="2980303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err="1" smtClean="0"/>
                <a:t>نتحصل</a:t>
              </a:r>
              <a:r>
                <a:rPr lang="ar-SA" sz="1600" dirty="0" smtClean="0"/>
                <a:t> على خط في الزاويتين 90 </a:t>
              </a:r>
              <a:r>
                <a:rPr lang="ar-SA" sz="1600" dirty="0" err="1" smtClean="0"/>
                <a:t>و</a:t>
              </a:r>
              <a:r>
                <a:rPr lang="ar-SA" sz="1600" dirty="0" smtClean="0"/>
                <a:t> 180</a:t>
              </a:r>
              <a:endParaRPr lang="ar-SA" sz="1600" dirty="0"/>
            </a:p>
          </p:txBody>
        </p:sp>
        <p:sp>
          <p:nvSpPr>
            <p:cNvPr id="40" name="شكل بيضاوي 39"/>
            <p:cNvSpPr/>
            <p:nvPr/>
          </p:nvSpPr>
          <p:spPr>
            <a:xfrm>
              <a:off x="6286520" y="395286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1" name="شكل بيضاوي 40"/>
            <p:cNvSpPr/>
            <p:nvPr/>
          </p:nvSpPr>
          <p:spPr>
            <a:xfrm>
              <a:off x="6286520" y="4381496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2" name="مربع نص 41"/>
            <p:cNvSpPr txBox="1"/>
            <p:nvPr/>
          </p:nvSpPr>
          <p:spPr>
            <a:xfrm>
              <a:off x="3741282" y="3052692"/>
              <a:ext cx="431529" cy="4001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000" b="1" dirty="0" smtClean="0"/>
                <a:t>F8</a:t>
              </a:r>
              <a:endParaRPr lang="ar-SA" sz="2000" b="1" dirty="0"/>
            </a:p>
          </p:txBody>
        </p:sp>
      </p:grpSp>
      <p:grpSp>
        <p:nvGrpSpPr>
          <p:cNvPr id="43" name="مجموعة 42"/>
          <p:cNvGrpSpPr/>
          <p:nvPr/>
        </p:nvGrpSpPr>
        <p:grpSpPr>
          <a:xfrm>
            <a:off x="3133910" y="4624328"/>
            <a:ext cx="3428985" cy="1614556"/>
            <a:chOff x="3234779" y="3052692"/>
            <a:chExt cx="3428985" cy="1614556"/>
          </a:xfrm>
        </p:grpSpPr>
        <p:sp>
          <p:nvSpPr>
            <p:cNvPr id="44" name="مربع نص 43"/>
            <p:cNvSpPr txBox="1"/>
            <p:nvPr/>
          </p:nvSpPr>
          <p:spPr>
            <a:xfrm>
              <a:off x="3507131" y="3083470"/>
              <a:ext cx="3156633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b="1" dirty="0" smtClean="0"/>
                <a:t>5</a:t>
              </a:r>
              <a:r>
                <a:rPr lang="ar-SA" sz="1600" dirty="0" smtClean="0"/>
                <a:t>- ما الذي يحدث عندما نضغط الزر         ؟</a:t>
              </a:r>
              <a:endParaRPr lang="ar-SA" sz="1600" dirty="0"/>
            </a:p>
          </p:txBody>
        </p:sp>
        <p:sp>
          <p:nvSpPr>
            <p:cNvPr id="45" name="شكل بيضاوي 44"/>
            <p:cNvSpPr/>
            <p:nvPr/>
          </p:nvSpPr>
          <p:spPr>
            <a:xfrm>
              <a:off x="6286520" y="3524240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6" name="مربع نص 45"/>
            <p:cNvSpPr txBox="1"/>
            <p:nvPr/>
          </p:nvSpPr>
          <p:spPr>
            <a:xfrm>
              <a:off x="4194993" y="3512098"/>
              <a:ext cx="2020104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smtClean="0"/>
                <a:t>ننشط النقاط المساعدة للرسم </a:t>
              </a:r>
              <a:endParaRPr lang="ar-SA" sz="1600" dirty="0"/>
            </a:p>
          </p:txBody>
        </p:sp>
        <p:sp>
          <p:nvSpPr>
            <p:cNvPr id="47" name="مربع نص 46"/>
            <p:cNvSpPr txBox="1"/>
            <p:nvPr/>
          </p:nvSpPr>
          <p:spPr>
            <a:xfrm>
              <a:off x="4364898" y="4297916"/>
              <a:ext cx="1850186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smtClean="0"/>
                <a:t>ندور الشكل المراد رسمه </a:t>
              </a:r>
              <a:endParaRPr lang="ar-SA" sz="1600" dirty="0"/>
            </a:p>
          </p:txBody>
        </p:sp>
        <p:sp>
          <p:nvSpPr>
            <p:cNvPr id="48" name="مربع نص 47"/>
            <p:cNvSpPr txBox="1"/>
            <p:nvPr/>
          </p:nvSpPr>
          <p:spPr>
            <a:xfrm>
              <a:off x="3234779" y="3869288"/>
              <a:ext cx="2980303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1600" dirty="0" err="1" smtClean="0"/>
                <a:t>نتحصل</a:t>
              </a:r>
              <a:r>
                <a:rPr lang="ar-SA" sz="1600" dirty="0" smtClean="0"/>
                <a:t> على خط في الزاويتين 90 </a:t>
              </a:r>
              <a:r>
                <a:rPr lang="ar-SA" sz="1600" dirty="0" err="1" smtClean="0"/>
                <a:t>و</a:t>
              </a:r>
              <a:r>
                <a:rPr lang="ar-SA" sz="1600" dirty="0" smtClean="0"/>
                <a:t> 180</a:t>
              </a:r>
              <a:endParaRPr lang="ar-SA" sz="1600" dirty="0"/>
            </a:p>
          </p:txBody>
        </p:sp>
        <p:sp>
          <p:nvSpPr>
            <p:cNvPr id="49" name="شكل بيضاوي 48"/>
            <p:cNvSpPr/>
            <p:nvPr/>
          </p:nvSpPr>
          <p:spPr>
            <a:xfrm>
              <a:off x="6286520" y="3952868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6286520" y="4381496"/>
              <a:ext cx="357190" cy="2857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1" name="مربع نص 50"/>
            <p:cNvSpPr txBox="1"/>
            <p:nvPr/>
          </p:nvSpPr>
          <p:spPr>
            <a:xfrm>
              <a:off x="3734806" y="3052692"/>
              <a:ext cx="431529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sz="2000" b="1" dirty="0" smtClean="0"/>
                <a:t>F3</a:t>
              </a:r>
              <a:endParaRPr lang="ar-SA" sz="2000" b="1" dirty="0"/>
            </a:p>
          </p:txBody>
        </p:sp>
      </p:grpSp>
      <p:sp>
        <p:nvSpPr>
          <p:cNvPr id="52" name="مربع نص 51"/>
          <p:cNvSpPr txBox="1"/>
          <p:nvPr/>
        </p:nvSpPr>
        <p:spPr>
          <a:xfrm>
            <a:off x="928670" y="287505"/>
            <a:ext cx="3382656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400" dirty="0" smtClean="0"/>
              <a:t>ضع علامة (  </a:t>
            </a:r>
            <a:r>
              <a:rPr lang="en-US" sz="1400" b="1" dirty="0" smtClean="0"/>
              <a:t>X</a:t>
            </a:r>
            <a:r>
              <a:rPr lang="ar-SA" sz="1400" dirty="0" smtClean="0"/>
              <a:t> ) في الخانة الموافقة للإجابة الصحيحة .</a:t>
            </a:r>
            <a:endParaRPr lang="ar-SA" sz="1400" dirty="0"/>
          </a:p>
        </p:txBody>
      </p:sp>
      <p:graphicFrame>
        <p:nvGraphicFramePr>
          <p:cNvPr id="53" name="جدول 52"/>
          <p:cNvGraphicFramePr>
            <a:graphicFrameLocks noGrp="1"/>
          </p:cNvGraphicFramePr>
          <p:nvPr/>
        </p:nvGraphicFramePr>
        <p:xfrm>
          <a:off x="571480" y="6723607"/>
          <a:ext cx="5857917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96796"/>
                <a:gridCol w="2110267"/>
                <a:gridCol w="788277"/>
                <a:gridCol w="2062577"/>
              </a:tblGrid>
              <a:tr h="34917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         </a:t>
                      </a:r>
                      <a:r>
                        <a:rPr lang="ar-SA" sz="2000" dirty="0" smtClean="0">
                          <a:solidFill>
                            <a:schemeClr val="tx1"/>
                          </a:solidFill>
                        </a:rPr>
                        <a:t> مسح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1800" dirty="0" smtClean="0">
                          <a:solidFill>
                            <a:schemeClr val="tx1"/>
                          </a:solidFill>
                        </a:rPr>
                        <a:t>خط</a:t>
                      </a:r>
                      <a:endParaRPr lang="ar-SA" sz="1800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نسخ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1800" b="1" dirty="0" smtClean="0"/>
                        <a:t>خط مساعد</a:t>
                      </a:r>
                      <a:endParaRPr lang="ar-SA" b="1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 </a:t>
                      </a:r>
                      <a:r>
                        <a:rPr lang="ar-SA" sz="1800" b="1" dirty="0" err="1" smtClean="0"/>
                        <a:t>تناضر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1800" b="1" dirty="0" smtClean="0"/>
                        <a:t>متعدد الخطوط</a:t>
                      </a:r>
                      <a:endParaRPr lang="ar-SA" sz="2000" b="1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aseline="0" dirty="0" smtClean="0"/>
                        <a:t> </a:t>
                      </a:r>
                      <a:r>
                        <a:rPr lang="ar-SA" sz="1800" b="1" baseline="0" dirty="0" smtClean="0"/>
                        <a:t>تصغير أو تكبير</a:t>
                      </a:r>
                      <a:endParaRPr lang="ar-SA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800" b="1" dirty="0" smtClean="0"/>
                        <a:t>مضلع</a:t>
                      </a:r>
                      <a:endParaRPr lang="ar-SA" sz="1800" b="1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شبكة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1800" b="1" dirty="0" smtClean="0"/>
                        <a:t>شكل رباعي</a:t>
                      </a:r>
                      <a:endParaRPr lang="ar-SA" sz="2000" b="1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800" b="1" dirty="0" smtClean="0"/>
                        <a:t>تحريك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 smtClean="0"/>
                        <a:t>قوس</a:t>
                      </a:r>
                      <a:endParaRPr lang="ar-SA" sz="1800" b="1" dirty="0"/>
                    </a:p>
                  </a:txBody>
                  <a:tcPr/>
                </a:tc>
              </a:tr>
              <a:tr h="349176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 smtClean="0"/>
                        <a:t>تدوير</a:t>
                      </a:r>
                      <a:endParaRPr lang="ar-SA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 </a:t>
                      </a:r>
                      <a:r>
                        <a:rPr lang="ar-SA" sz="2000" b="1" dirty="0" smtClean="0"/>
                        <a:t>       دائرة</a:t>
                      </a:r>
                      <a:endParaRPr lang="ar-SA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 cstate="print"/>
          <a:srcRect l="98005" t="14644" r="420" b="65186"/>
          <a:stretch>
            <a:fillRect/>
          </a:stretch>
        </p:blipFill>
        <p:spPr bwMode="auto">
          <a:xfrm>
            <a:off x="5715016" y="6738950"/>
            <a:ext cx="50006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/>
          <a:srcRect l="-150" t="14294" r="98304" b="65083"/>
          <a:stretch>
            <a:fillRect/>
          </a:stretch>
        </p:blipFill>
        <p:spPr bwMode="auto">
          <a:xfrm>
            <a:off x="2786058" y="6738950"/>
            <a:ext cx="5000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مستطيل 55"/>
          <p:cNvSpPr/>
          <p:nvPr/>
        </p:nvSpPr>
        <p:spPr>
          <a:xfrm>
            <a:off x="6189531" y="3809992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X</a:t>
            </a:r>
            <a:endParaRPr lang="ar-SA" dirty="0"/>
          </a:p>
        </p:txBody>
      </p:sp>
      <p:sp>
        <p:nvSpPr>
          <p:cNvPr id="57" name="مستطيل 56"/>
          <p:cNvSpPr/>
          <p:nvPr/>
        </p:nvSpPr>
        <p:spPr>
          <a:xfrm>
            <a:off x="3357562" y="952472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X</a:t>
            </a:r>
            <a:endParaRPr lang="ar-SA" dirty="0"/>
          </a:p>
        </p:txBody>
      </p:sp>
      <p:sp>
        <p:nvSpPr>
          <p:cNvPr id="58" name="مستطيل 57"/>
          <p:cNvSpPr/>
          <p:nvPr/>
        </p:nvSpPr>
        <p:spPr>
          <a:xfrm>
            <a:off x="6000768" y="1797586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X</a:t>
            </a:r>
            <a:endParaRPr lang="ar-SA" dirty="0"/>
          </a:p>
        </p:txBody>
      </p:sp>
      <p:sp>
        <p:nvSpPr>
          <p:cNvPr id="59" name="مستطيل 58"/>
          <p:cNvSpPr/>
          <p:nvPr/>
        </p:nvSpPr>
        <p:spPr>
          <a:xfrm>
            <a:off x="3546325" y="2524108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X</a:t>
            </a:r>
            <a:endParaRPr lang="ar-SA" dirty="0"/>
          </a:p>
        </p:txBody>
      </p:sp>
      <p:sp>
        <p:nvSpPr>
          <p:cNvPr id="60" name="مستطيل 59"/>
          <p:cNvSpPr/>
          <p:nvPr/>
        </p:nvSpPr>
        <p:spPr>
          <a:xfrm>
            <a:off x="6189531" y="5024438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X</a:t>
            </a:r>
            <a:endParaRPr lang="ar-SA" dirty="0"/>
          </a:p>
        </p:txBody>
      </p:sp>
      <p:sp>
        <p:nvSpPr>
          <p:cNvPr id="61" name="شكل بيضاوي 60"/>
          <p:cNvSpPr/>
          <p:nvPr/>
        </p:nvSpPr>
        <p:spPr>
          <a:xfrm>
            <a:off x="4500570" y="166654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10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2" name="شكل بيضاوي 61"/>
          <p:cNvSpPr/>
          <p:nvPr/>
        </p:nvSpPr>
        <p:spPr>
          <a:xfrm>
            <a:off x="2643182" y="666720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3" name="شكل بيضاوي 62"/>
          <p:cNvSpPr/>
          <p:nvPr/>
        </p:nvSpPr>
        <p:spPr>
          <a:xfrm>
            <a:off x="714356" y="1666852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4" name="شكل بيضاوي 63"/>
          <p:cNvSpPr/>
          <p:nvPr/>
        </p:nvSpPr>
        <p:spPr>
          <a:xfrm>
            <a:off x="714356" y="2524108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5" name="شكل بيضاوي 64"/>
          <p:cNvSpPr/>
          <p:nvPr/>
        </p:nvSpPr>
        <p:spPr>
          <a:xfrm>
            <a:off x="2643182" y="3238488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6" name="شكل بيضاوي 65"/>
          <p:cNvSpPr/>
          <p:nvPr/>
        </p:nvSpPr>
        <p:spPr>
          <a:xfrm>
            <a:off x="2643182" y="4953000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1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7" name="شكل بيضاوي 66"/>
          <p:cNvSpPr/>
          <p:nvPr/>
        </p:nvSpPr>
        <p:spPr>
          <a:xfrm>
            <a:off x="3286124" y="6238884"/>
            <a:ext cx="571504" cy="3571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 smtClean="0">
                <a:solidFill>
                  <a:schemeClr val="tx1"/>
                </a:solidFill>
              </a:rPr>
              <a:t>5</a:t>
            </a:r>
            <a:endParaRPr lang="ar-SA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282</Words>
  <Application>Microsoft Office PowerPoint</Application>
  <PresentationFormat>A4 Paper (210x297 mm)‎</PresentationFormat>
  <Paragraphs>84</Paragraphs>
  <Slides>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سمة Office</vt:lpstr>
      <vt:lpstr>الشريحة 1</vt:lpstr>
      <vt:lpstr>الشريحة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scc</dc:creator>
  <cp:lastModifiedBy>GUIA-INFO</cp:lastModifiedBy>
  <cp:revision>44</cp:revision>
  <dcterms:created xsi:type="dcterms:W3CDTF">2018-04-10T21:07:19Z</dcterms:created>
  <dcterms:modified xsi:type="dcterms:W3CDTF">2021-06-09T04:33:31Z</dcterms:modified>
</cp:coreProperties>
</file>