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95" r:id="rId3"/>
    <p:sldId id="257" r:id="rId4"/>
    <p:sldId id="284" r:id="rId5"/>
    <p:sldId id="262" r:id="rId6"/>
    <p:sldId id="263" r:id="rId7"/>
    <p:sldId id="264" r:id="rId8"/>
    <p:sldId id="265" r:id="rId9"/>
    <p:sldId id="266" r:id="rId10"/>
    <p:sldId id="272" r:id="rId11"/>
    <p:sldId id="298" r:id="rId12"/>
    <p:sldId id="273" r:id="rId13"/>
    <p:sldId id="285" r:id="rId14"/>
    <p:sldId id="275" r:id="rId15"/>
    <p:sldId id="286" r:id="rId16"/>
    <p:sldId id="299" r:id="rId17"/>
    <p:sldId id="259" r:id="rId18"/>
  </p:sldIdLst>
  <p:sldSz cx="9144000" cy="6858000" type="screen4x3"/>
  <p:notesSz cx="6742113"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4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964" autoAdjust="0"/>
  </p:normalViewPr>
  <p:slideViewPr>
    <p:cSldViewPr>
      <p:cViewPr varScale="1">
        <p:scale>
          <a:sx n="74" d="100"/>
          <a:sy n="74" d="100"/>
        </p:scale>
        <p:origin x="-169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903288" y="739775"/>
            <a:ext cx="4935537" cy="3703638"/>
          </a:xfrm>
          <a:prstGeom prst="rect">
            <a:avLst/>
          </a:prstGeom>
        </p:spPr>
        <p:txBody>
          <a:bodyPr/>
          <a:lstStyle/>
          <a:p>
            <a:endParaRPr/>
          </a:p>
        </p:txBody>
      </p:sp>
      <p:sp>
        <p:nvSpPr>
          <p:cNvPr id="22" name="Shape 22"/>
          <p:cNvSpPr>
            <a:spLocks noGrp="1"/>
          </p:cNvSpPr>
          <p:nvPr>
            <p:ph type="body" sz="quarter" idx="1"/>
          </p:nvPr>
        </p:nvSpPr>
        <p:spPr>
          <a:xfrm>
            <a:off x="898949" y="4689515"/>
            <a:ext cx="4944216" cy="4442698"/>
          </a:xfrm>
          <a:prstGeom prst="rect">
            <a:avLst/>
          </a:prstGeom>
        </p:spPr>
        <p:txBody>
          <a:bodyPr/>
          <a:lstStyle/>
          <a:p>
            <a:endParaRPr/>
          </a:p>
        </p:txBody>
      </p:sp>
    </p:spTree>
    <p:extLst>
      <p:ext uri="{BB962C8B-B14F-4D97-AF65-F5344CB8AC3E}">
        <p14:creationId xmlns="" xmlns:p14="http://schemas.microsoft.com/office/powerpoint/2010/main" val="3274620339"/>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p:cNvSpPr/>
          <p:nvPr/>
        </p:nvSpPr>
        <p:spPr>
          <a:xfrm>
            <a:off x="-1" y="6326187"/>
            <a:ext cx="9144002" cy="546101"/>
          </a:xfrm>
          <a:prstGeom prst="rect">
            <a:avLst/>
          </a:prstGeom>
          <a:solidFill>
            <a:srgbClr val="A33A3C"/>
          </a:solidFill>
          <a:ln w="12700">
            <a:miter lim="400000"/>
          </a:ln>
        </p:spPr>
        <p:txBody>
          <a:bodyPr lIns="45719" rIns="45719" anchor="ctr"/>
          <a:lstStyle/>
          <a:p>
            <a:pPr>
              <a:defRPr>
                <a:latin typeface="Calibri"/>
                <a:ea typeface="Calibri"/>
                <a:cs typeface="Calibri"/>
                <a:sym typeface="Calibri"/>
              </a:defRPr>
            </a:pPr>
            <a:endParaRPr/>
          </a:p>
        </p:txBody>
      </p:sp>
      <p:sp>
        <p:nvSpPr>
          <p:cNvPr id="3" name="www.esagovproject.eu"/>
          <p:cNvSpPr txBox="1"/>
          <p:nvPr/>
        </p:nvSpPr>
        <p:spPr>
          <a:xfrm>
            <a:off x="3163887" y="6440487"/>
            <a:ext cx="2816226" cy="282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FFFFFF"/>
                </a:solidFill>
                <a:latin typeface="Calibri"/>
                <a:ea typeface="Calibri"/>
                <a:cs typeface="Calibri"/>
                <a:sym typeface="Calibri"/>
              </a:defRPr>
            </a:lvl1pPr>
          </a:lstStyle>
          <a:p>
            <a:r>
              <a:t>www.esagovproject.eu</a:t>
            </a:r>
          </a:p>
        </p:txBody>
      </p:sp>
      <p:pic>
        <p:nvPicPr>
          <p:cNvPr id="4" name="image.jpeg" descr="image.jpeg"/>
          <p:cNvPicPr>
            <a:picLocks noChangeAspect="1"/>
          </p:cNvPicPr>
          <p:nvPr/>
        </p:nvPicPr>
        <p:blipFill>
          <a:blip r:embed="rId3" cstate="print"/>
          <a:stretch>
            <a:fillRect/>
          </a:stretch>
        </p:blipFill>
        <p:spPr>
          <a:xfrm>
            <a:off x="6359525" y="104775"/>
            <a:ext cx="2784475" cy="793750"/>
          </a:xfrm>
          <a:prstGeom prst="rect">
            <a:avLst/>
          </a:prstGeom>
          <a:ln w="12700">
            <a:miter lim="400000"/>
          </a:ln>
        </p:spPr>
      </p:pic>
      <p:pic>
        <p:nvPicPr>
          <p:cNvPr id="5" name="Logo-color.png" descr="Logo-color.png"/>
          <p:cNvPicPr>
            <a:picLocks noChangeAspect="1"/>
          </p:cNvPicPr>
          <p:nvPr/>
        </p:nvPicPr>
        <p:blipFill>
          <a:blip r:embed="rId4" cstate="print"/>
          <a:srcRect t="2079"/>
          <a:stretch>
            <a:fillRect/>
          </a:stretch>
        </p:blipFill>
        <p:spPr>
          <a:xfrm>
            <a:off x="146241" y="172243"/>
            <a:ext cx="1407956" cy="673250"/>
          </a:xfrm>
          <a:prstGeom prst="rect">
            <a:avLst/>
          </a:prstGeom>
          <a:ln w="12700">
            <a:miter lim="400000"/>
          </a:ln>
        </p:spPr>
      </p:pic>
      <p:sp>
        <p:nvSpPr>
          <p:cNvPr id="6"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nchor="ctr"/>
          <a:lstStyle/>
          <a:p>
            <a:r>
              <a:t>Titolo Testo</a:t>
            </a:r>
          </a:p>
        </p:txBody>
      </p:sp>
      <p:sp>
        <p:nvSpPr>
          <p:cNvPr id="7"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lstStyle/>
          <a:p>
            <a:r>
              <a:t>Corpo livello uno</a:t>
            </a:r>
          </a:p>
          <a:p>
            <a:pPr lvl="1"/>
            <a:r>
              <a:t>Corpo livello due</a:t>
            </a:r>
          </a:p>
          <a:p>
            <a:pPr lvl="2"/>
            <a:r>
              <a:t>Corpo livello tre</a:t>
            </a:r>
          </a:p>
          <a:p>
            <a:pPr lvl="3"/>
            <a:r>
              <a:t>Corpo livello quattro</a:t>
            </a:r>
          </a:p>
          <a:p>
            <a:pPr lvl="4"/>
            <a:r>
              <a:t>Corpo livello cinque</a:t>
            </a:r>
          </a:p>
        </p:txBody>
      </p:sp>
      <p:sp>
        <p:nvSpPr>
          <p:cNvPr id="8" name="Numero diapositiva"/>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Calibri"/>
                <a:ea typeface="Calibri"/>
                <a:cs typeface="Calibri"/>
                <a:sym typeface="Calibri"/>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1pPr>
      <a:lvl2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2pPr>
      <a:lvl3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3pPr>
      <a:lvl4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4pPr>
      <a:lvl5pPr marL="0" marR="0" indent="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5pPr>
      <a:lvl6pPr marL="0" marR="0" indent="4572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6pPr>
      <a:lvl7pPr marL="0" marR="0" indent="9144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7pPr>
      <a:lvl8pPr marL="0" marR="0" indent="13716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8pPr>
      <a:lvl9pPr marL="0" marR="0" indent="1828800" algn="l" defTabSz="449262" rtl="0" latinLnBrk="0">
        <a:lnSpc>
          <a:spcPct val="90000"/>
        </a:lnSpc>
        <a:spcBef>
          <a:spcPts val="0"/>
        </a:spcBef>
        <a:spcAft>
          <a:spcPts val="0"/>
        </a:spcAft>
        <a:buClrTx/>
        <a:buSzTx/>
        <a:buFontTx/>
        <a:buNone/>
        <a:tabLst/>
        <a:defRPr sz="3400" b="0" i="0" u="none" strike="noStrike" cap="none" spc="0" baseline="0">
          <a:solidFill>
            <a:srgbClr val="000000"/>
          </a:solidFill>
          <a:uFillTx/>
          <a:latin typeface="Calibri"/>
          <a:ea typeface="Calibri"/>
          <a:cs typeface="Calibri"/>
          <a:sym typeface="Calibri"/>
        </a:defRPr>
      </a:lvl9pPr>
    </p:titleStyle>
    <p:bodyStyle>
      <a:lvl1pPr marL="342900" marR="0" indent="-342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1pPr>
      <a:lvl2pPr marL="342900" marR="0" indent="114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2pPr>
      <a:lvl3pPr marL="342900" marR="0" indent="571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3pPr>
      <a:lvl4pPr marL="342900" marR="0" indent="1028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4pPr>
      <a:lvl5pPr marL="342900" marR="0" indent="14859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5pPr>
      <a:lvl6pPr marL="342900" marR="0" indent="19431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6pPr>
      <a:lvl7pPr marL="342900" marR="0" indent="24003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7pPr>
      <a:lvl8pPr marL="342900" marR="0" indent="28575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8pPr>
      <a:lvl9pPr marL="342900" marR="0" indent="3314700" algn="l" defTabSz="449262"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4926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Tavola disegno 2@2x-100.jpg" descr="Tavola disegno 2@2x-100.jpg"/>
          <p:cNvPicPr>
            <a:picLocks noChangeAspect="1"/>
          </p:cNvPicPr>
          <p:nvPr/>
        </p:nvPicPr>
        <p:blipFill>
          <a:blip r:embed="rId2" cstate="print"/>
          <a:srcRect t="11" b="11"/>
          <a:stretch>
            <a:fillRect/>
          </a:stretch>
        </p:blipFill>
        <p:spPr>
          <a:xfrm>
            <a:off x="0" y="-17463"/>
            <a:ext cx="9144000" cy="6875463"/>
          </a:xfrm>
          <a:prstGeom prst="rect">
            <a:avLst/>
          </a:prstGeom>
          <a:ln w="12700">
            <a:miter lim="400000"/>
          </a:ln>
        </p:spPr>
      </p:pic>
      <p:pic>
        <p:nvPicPr>
          <p:cNvPr id="3"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3955244" y="4986323"/>
            <a:ext cx="1239862" cy="1224136"/>
          </a:xfrm>
          <a:prstGeom prst="rect">
            <a:avLst/>
          </a:prstGeom>
        </p:spPr>
      </p:pic>
      <p:sp>
        <p:nvSpPr>
          <p:cNvPr id="6" name="WordArt 6"/>
          <p:cNvSpPr>
            <a:spLocks noChangeArrowheads="1" noChangeShapeType="1" noTextEdit="1"/>
          </p:cNvSpPr>
          <p:nvPr/>
        </p:nvSpPr>
        <p:spPr bwMode="auto">
          <a:xfrm>
            <a:off x="500034" y="3643314"/>
            <a:ext cx="8358246" cy="92869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lvl="1" algn="ctr" rtl="1"/>
            <a:r>
              <a:rPr lang="ar-DZ" sz="700" b="1" dirty="0" smtClean="0">
                <a:ln w="50800"/>
                <a:solidFill>
                  <a:srgbClr val="740000"/>
                </a:solidFill>
                <a:latin typeface="Arial" pitchFamily="34" charset="0"/>
                <a:cs typeface="Arial" pitchFamily="34" charset="0"/>
              </a:rPr>
              <a:t>مشـروع المؤسسـة</a:t>
            </a:r>
            <a:r>
              <a:rPr lang="fr-FR" sz="700" b="1" dirty="0" smtClean="0">
                <a:ln w="50800"/>
                <a:solidFill>
                  <a:srgbClr val="740000"/>
                </a:solidFill>
                <a:latin typeface="Arial" pitchFamily="34" charset="0"/>
                <a:cs typeface="Arial" pitchFamily="34" charset="0"/>
              </a:rPr>
              <a:t> </a:t>
            </a:r>
            <a:r>
              <a:rPr lang="ar-DZ" sz="700" b="1" dirty="0" smtClean="0">
                <a:ln w="50800"/>
                <a:solidFill>
                  <a:srgbClr val="740000"/>
                </a:solidFill>
                <a:latin typeface="Arial" pitchFamily="34" charset="0"/>
                <a:cs typeface="Arial" pitchFamily="34" charset="0"/>
              </a:rPr>
              <a:t>ومخطط العمل</a:t>
            </a:r>
            <a:endParaRPr lang="ar-SA" sz="700" b="1" kern="10" dirty="0">
              <a:ln w="50800"/>
              <a:solidFill>
                <a:srgbClr val="74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1A3F5297-0A59-45F2-AE49-472EB08A03A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6" name="Rectangle 3"/>
          <p:cNvSpPr txBox="1">
            <a:spLocks noChangeArrowheads="1"/>
          </p:cNvSpPr>
          <p:nvPr/>
        </p:nvSpPr>
        <p:spPr>
          <a:xfrm>
            <a:off x="485804" y="571480"/>
            <a:ext cx="8515352" cy="6235700"/>
          </a:xfrm>
          <a:prstGeom prst="rect">
            <a:avLst/>
          </a:prstGeom>
        </p:spPr>
        <p:txBody>
          <a:bodyPr/>
          <a:lstStyle/>
          <a:p>
            <a:pPr marL="0" marR="0" lvl="0" indent="0" algn="just" defTabSz="449262" rtl="1" eaLnBrk="1" fontAlgn="auto" latinLnBrk="0" hangingPunct="1">
              <a:lnSpc>
                <a:spcPct val="120000"/>
              </a:lnSpc>
              <a:spcBef>
                <a:spcPts val="1000"/>
              </a:spcBef>
              <a:spcAft>
                <a:spcPts val="0"/>
              </a:spcAft>
              <a:buClr>
                <a:schemeClr val="tx1"/>
              </a:buClr>
              <a:buSzTx/>
              <a:buFontTx/>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7. </a:t>
            </a:r>
            <a:r>
              <a:rPr lang="ar-DZ" sz="3000" b="1" dirty="0" smtClean="0">
                <a:solidFill>
                  <a:srgbClr val="C00000"/>
                </a:solidFill>
                <a:latin typeface="Arial Unicode MS" pitchFamily="34" charset="-128"/>
                <a:ea typeface="Arial Unicode MS" pitchFamily="34" charset="-128"/>
                <a:cs typeface="Arial Unicode MS" pitchFamily="34" charset="-128"/>
                <a:sym typeface="Calibri"/>
              </a:rPr>
              <a:t>مخطط العمل</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lvl="0" algn="just" rtl="1" hangingPunct="1">
              <a:lnSpc>
                <a:spcPct val="120000"/>
              </a:lnSpc>
              <a:spcBef>
                <a:spcPts val="1000"/>
              </a:spcBef>
              <a:buClr>
                <a:schemeClr val="tx1"/>
              </a:buClr>
              <a:defRPr/>
            </a:pPr>
            <a:r>
              <a:rPr lang="ar-SA" sz="2400" dirty="0" smtClean="0">
                <a:latin typeface="Arial Unicode MS" pitchFamily="34" charset="-128"/>
                <a:ea typeface="Arial Unicode MS" pitchFamily="34" charset="-128"/>
                <a:cs typeface="Arial Unicode MS" pitchFamily="34" charset="-128"/>
                <a:sym typeface="Calibri"/>
              </a:rPr>
              <a:t>يعتبر مخطط الأعمال وثيقة عمل تضبط إستراتيجية المؤسسة لبلوغ أهداف محددة خلال مدة زمنية وبوسائل بشرية وتقنية ومالية</a:t>
            </a:r>
            <a:r>
              <a:rPr lang="ar-DZ" sz="2400" dirty="0" smtClean="0">
                <a:latin typeface="Arial Unicode MS" pitchFamily="34" charset="-128"/>
                <a:ea typeface="Arial Unicode MS" pitchFamily="34" charset="-128"/>
                <a:cs typeface="Arial Unicode MS" pitchFamily="34" charset="-128"/>
                <a:sym typeface="Calibri"/>
              </a:rPr>
              <a:t>. وهو الوثيقة التي تسمح بترجمة الأهداف إلى أعمال أو عمليات.</a:t>
            </a: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عند</a:t>
            </a:r>
            <a:r>
              <a:rPr lang="fr-FR" sz="2400" dirty="0" smtClean="0">
                <a:latin typeface="Arial Unicode MS" pitchFamily="34" charset="-128"/>
                <a:ea typeface="Arial Unicode MS" pitchFamily="34" charset="-128"/>
                <a:cs typeface="Arial Unicode MS" pitchFamily="34" charset="-128"/>
                <a:sym typeface="Calibri"/>
              </a:rPr>
              <a:t> ت</a:t>
            </a:r>
            <a:r>
              <a:rPr lang="ar-DZ" sz="2400" dirty="0" err="1" smtClean="0">
                <a:latin typeface="Arial Unicode MS" pitchFamily="34" charset="-128"/>
                <a:ea typeface="Arial Unicode MS" pitchFamily="34" charset="-128"/>
                <a:cs typeface="Arial Unicode MS" pitchFamily="34" charset="-128"/>
                <a:sym typeface="Calibri"/>
              </a:rPr>
              <a:t>حضير</a:t>
            </a:r>
            <a:r>
              <a:rPr lang="ar-DZ" sz="2400" dirty="0" smtClean="0">
                <a:latin typeface="Arial Unicode MS" pitchFamily="34" charset="-128"/>
                <a:ea typeface="Arial Unicode MS" pitchFamily="34" charset="-128"/>
                <a:cs typeface="Arial Unicode MS" pitchFamily="34" charset="-128"/>
                <a:sym typeface="Calibri"/>
              </a:rPr>
              <a:t> م</a:t>
            </a:r>
            <a:r>
              <a:rPr lang="fr-FR" sz="2400" dirty="0" err="1" smtClean="0">
                <a:latin typeface="Arial Unicode MS" pitchFamily="34" charset="-128"/>
                <a:ea typeface="Arial Unicode MS" pitchFamily="34" charset="-128"/>
                <a:cs typeface="Arial Unicode MS" pitchFamily="34" charset="-128"/>
                <a:sym typeface="Calibri"/>
              </a:rPr>
              <a:t>خط</a:t>
            </a:r>
            <a:r>
              <a:rPr lang="ar-DZ" sz="2400" dirty="0" smtClean="0">
                <a:latin typeface="Arial Unicode MS" pitchFamily="34" charset="-128"/>
                <a:ea typeface="Arial Unicode MS" pitchFamily="34" charset="-128"/>
                <a:cs typeface="Arial Unicode MS" pitchFamily="34" charset="-128"/>
                <a:sym typeface="Calibri"/>
              </a:rPr>
              <a:t>ط</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العمل</a:t>
            </a:r>
            <a:r>
              <a:rPr lang="fr-FR" sz="2400" dirty="0" smtClean="0">
                <a:latin typeface="Arial Unicode MS" pitchFamily="34" charset="-128"/>
                <a:ea typeface="Arial Unicode MS" pitchFamily="34" charset="-128"/>
                <a:cs typeface="Arial Unicode MS" pitchFamily="34" charset="-128"/>
                <a:sym typeface="Calibri"/>
              </a:rPr>
              <a:t>،</a:t>
            </a:r>
            <a:r>
              <a:rPr lang="ar-DZ" sz="2400" dirty="0" smtClean="0">
                <a:latin typeface="Arial Unicode MS" pitchFamily="34" charset="-128"/>
                <a:ea typeface="Arial Unicode MS" pitchFamily="34" charset="-128"/>
                <a:cs typeface="Arial Unicode MS" pitchFamily="34" charset="-128"/>
                <a:sym typeface="Calibri"/>
              </a:rPr>
              <a:t> نقوم عادة </a:t>
            </a:r>
            <a:r>
              <a:rPr lang="ar-DZ" sz="2400" dirty="0" err="1" smtClean="0">
                <a:latin typeface="Arial Unicode MS" pitchFamily="34" charset="-128"/>
                <a:ea typeface="Arial Unicode MS" pitchFamily="34" charset="-128"/>
                <a:cs typeface="Arial Unicode MS" pitchFamily="34" charset="-128"/>
                <a:sym typeface="Calibri"/>
              </a:rPr>
              <a:t>بإ</a:t>
            </a:r>
            <a:r>
              <a:rPr lang="fr-FR" sz="2400" dirty="0" err="1" smtClean="0">
                <a:latin typeface="Arial Unicode MS" pitchFamily="34" charset="-128"/>
                <a:ea typeface="Arial Unicode MS" pitchFamily="34" charset="-128"/>
                <a:cs typeface="Arial Unicode MS" pitchFamily="34" charset="-128"/>
                <a:sym typeface="Calibri"/>
              </a:rPr>
              <a:t>تباع</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الخطوات</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الست</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التالية</a:t>
            </a:r>
            <a:r>
              <a:rPr lang="fr-FR" sz="2400" dirty="0" smtClean="0">
                <a:latin typeface="Arial Unicode MS" pitchFamily="34" charset="-128"/>
                <a:ea typeface="Arial Unicode MS" pitchFamily="34" charset="-128"/>
                <a:cs typeface="Arial Unicode MS" pitchFamily="34" charset="-128"/>
                <a:sym typeface="Calibri"/>
              </a:rPr>
              <a:t>:</a:t>
            </a:r>
            <a:br>
              <a:rPr lang="fr-FR" sz="2400" dirty="0" smtClean="0">
                <a:latin typeface="Arial Unicode MS" pitchFamily="34" charset="-128"/>
                <a:ea typeface="Arial Unicode MS" pitchFamily="34" charset="-128"/>
                <a:cs typeface="Arial Unicode MS" pitchFamily="34" charset="-128"/>
                <a:sym typeface="Calibri"/>
              </a:rPr>
            </a:b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1: </a:t>
            </a:r>
            <a:r>
              <a:rPr lang="fr-FR" sz="2400" dirty="0" err="1" smtClean="0">
                <a:latin typeface="Arial Unicode MS" pitchFamily="34" charset="-128"/>
                <a:ea typeface="Arial Unicode MS" pitchFamily="34" charset="-128"/>
                <a:cs typeface="Arial Unicode MS" pitchFamily="34" charset="-128"/>
                <a:sym typeface="Calibri"/>
              </a:rPr>
              <a:t>تحديد</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أهداف</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a:t>
            </a:r>
            <a:r>
              <a:rPr lang="ar-DZ" sz="2400" dirty="0" smtClean="0">
                <a:latin typeface="Arial Unicode MS" pitchFamily="34" charset="-128"/>
                <a:ea typeface="Arial Unicode MS" pitchFamily="34" charset="-128"/>
                <a:cs typeface="Arial Unicode MS" pitchFamily="34" charset="-128"/>
                <a:sym typeface="Calibri"/>
              </a:rPr>
              <a:t>م</a:t>
            </a:r>
            <a:r>
              <a:rPr lang="fr-FR" sz="2400" dirty="0" smtClean="0">
                <a:latin typeface="Arial Unicode MS" pitchFamily="34" charset="-128"/>
                <a:ea typeface="Arial Unicode MS" pitchFamily="34" charset="-128"/>
                <a:cs typeface="Arial Unicode MS" pitchFamily="34" charset="-128"/>
                <a:sym typeface="Calibri"/>
              </a:rPr>
              <a:t>خ</a:t>
            </a:r>
            <a:r>
              <a:rPr lang="ar-DZ" sz="2400" dirty="0" smtClean="0">
                <a:latin typeface="Arial Unicode MS" pitchFamily="34" charset="-128"/>
                <a:ea typeface="Arial Unicode MS" pitchFamily="34" charset="-128"/>
                <a:cs typeface="Arial Unicode MS" pitchFamily="34" charset="-128"/>
                <a:sym typeface="Calibri"/>
              </a:rPr>
              <a:t>ط</a:t>
            </a:r>
            <a:r>
              <a:rPr lang="fr-FR" sz="2400" dirty="0" smtClean="0">
                <a:latin typeface="Arial Unicode MS" pitchFamily="34" charset="-128"/>
                <a:ea typeface="Arial Unicode MS" pitchFamily="34" charset="-128"/>
                <a:cs typeface="Arial Unicode MS" pitchFamily="34" charset="-128"/>
                <a:sym typeface="Calibri"/>
              </a:rPr>
              <a:t>ط</a:t>
            </a:r>
            <a:r>
              <a:rPr lang="ar-DZ" sz="2400" dirty="0" smtClean="0">
                <a:latin typeface="Arial Unicode MS" pitchFamily="34" charset="-128"/>
                <a:ea typeface="Arial Unicode MS" pitchFamily="34" charset="-128"/>
                <a:cs typeface="Arial Unicode MS" pitchFamily="34" charset="-128"/>
                <a:sym typeface="Calibri"/>
              </a:rPr>
              <a:t> (التي تم ذكرها سابقا)</a:t>
            </a: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2: كتابة </a:t>
            </a:r>
            <a:r>
              <a:rPr lang="fr-FR" sz="2400" dirty="0" err="1" smtClean="0">
                <a:latin typeface="Arial Unicode MS" pitchFamily="34" charset="-128"/>
                <a:ea typeface="Arial Unicode MS" pitchFamily="34" charset="-128"/>
                <a:cs typeface="Arial Unicode MS" pitchFamily="34" charset="-128"/>
                <a:sym typeface="Calibri"/>
              </a:rPr>
              <a:t>قائمة</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a:t>
            </a:r>
            <a:r>
              <a:rPr lang="ar-DZ" sz="2400" dirty="0" smtClean="0">
                <a:latin typeface="Arial Unicode MS" pitchFamily="34" charset="-128"/>
                <a:ea typeface="Arial Unicode MS" pitchFamily="34" charset="-128"/>
                <a:cs typeface="Arial Unicode MS" pitchFamily="34" charset="-128"/>
                <a:sym typeface="Calibri"/>
              </a:rPr>
              <a:t>أعمال </a:t>
            </a:r>
            <a:r>
              <a:rPr lang="fr-FR" sz="2400" dirty="0" err="1" smtClean="0">
                <a:latin typeface="Arial Unicode MS" pitchFamily="34" charset="-128"/>
                <a:ea typeface="Arial Unicode MS" pitchFamily="34" charset="-128"/>
                <a:cs typeface="Arial Unicode MS" pitchFamily="34" charset="-128"/>
                <a:sym typeface="Calibri"/>
              </a:rPr>
              <a:t>المختلفة</a:t>
            </a:r>
            <a:endParaRPr lang="ar-DZ" sz="2400" dirty="0" smtClean="0">
              <a:latin typeface="Arial Unicode MS" pitchFamily="34" charset="-128"/>
              <a:ea typeface="Arial Unicode MS" pitchFamily="34" charset="-128"/>
              <a:cs typeface="Arial Unicode MS" pitchFamily="34" charset="-128"/>
              <a:sym typeface="Calibri"/>
            </a:endParaRP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3: </a:t>
            </a:r>
            <a:r>
              <a:rPr lang="fr-FR" sz="2400" dirty="0" err="1" smtClean="0">
                <a:latin typeface="Arial Unicode MS" pitchFamily="34" charset="-128"/>
                <a:ea typeface="Arial Unicode MS" pitchFamily="34" charset="-128"/>
                <a:cs typeface="Arial Unicode MS" pitchFamily="34" charset="-128"/>
                <a:sym typeface="Calibri"/>
              </a:rPr>
              <a:t>تحديد</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الأشخاص</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المعنيين</a:t>
            </a:r>
            <a:endParaRPr lang="ar-DZ" sz="2400" dirty="0" smtClean="0">
              <a:latin typeface="Arial Unicode MS" pitchFamily="34" charset="-128"/>
              <a:ea typeface="Arial Unicode MS" pitchFamily="34" charset="-128"/>
              <a:cs typeface="Arial Unicode MS" pitchFamily="34" charset="-128"/>
              <a:sym typeface="Calibri"/>
            </a:endParaRP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4: </a:t>
            </a:r>
            <a:r>
              <a:rPr lang="fr-FR" sz="2400" dirty="0" err="1" smtClean="0">
                <a:latin typeface="Arial Unicode MS" pitchFamily="34" charset="-128"/>
                <a:ea typeface="Arial Unicode MS" pitchFamily="34" charset="-128"/>
                <a:cs typeface="Arial Unicode MS" pitchFamily="34" charset="-128"/>
                <a:sym typeface="Calibri"/>
              </a:rPr>
              <a:t>تفصيل</a:t>
            </a:r>
            <a:r>
              <a:rPr lang="fr-FR" sz="2400" dirty="0" smtClean="0">
                <a:latin typeface="Arial Unicode MS" pitchFamily="34" charset="-128"/>
                <a:ea typeface="Arial Unicode MS" pitchFamily="34" charset="-128"/>
                <a:cs typeface="Arial Unicode MS" pitchFamily="34" charset="-128"/>
                <a:sym typeface="Calibri"/>
              </a:rPr>
              <a:t> </a:t>
            </a:r>
            <a:r>
              <a:rPr lang="ar-DZ" sz="2400" dirty="0" smtClean="0">
                <a:latin typeface="Arial Unicode MS" pitchFamily="34" charset="-128"/>
                <a:ea typeface="Arial Unicode MS" pitchFamily="34" charset="-128"/>
                <a:cs typeface="Arial Unicode MS" pitchFamily="34" charset="-128"/>
                <a:sym typeface="Calibri"/>
              </a:rPr>
              <a:t>كيفية </a:t>
            </a:r>
            <a:r>
              <a:rPr lang="fr-FR" sz="2400" dirty="0" err="1" smtClean="0">
                <a:latin typeface="Arial Unicode MS" pitchFamily="34" charset="-128"/>
                <a:ea typeface="Arial Unicode MS" pitchFamily="34" charset="-128"/>
                <a:cs typeface="Arial Unicode MS" pitchFamily="34" charset="-128"/>
                <a:sym typeface="Calibri"/>
              </a:rPr>
              <a:t>تنفيذ</a:t>
            </a:r>
            <a:r>
              <a:rPr lang="fr-FR" sz="2400" dirty="0" smtClean="0">
                <a:latin typeface="Arial Unicode MS" pitchFamily="34" charset="-128"/>
                <a:ea typeface="Arial Unicode MS" pitchFamily="34" charset="-128"/>
                <a:cs typeface="Arial Unicode MS" pitchFamily="34" charset="-128"/>
                <a:sym typeface="Calibri"/>
              </a:rPr>
              <a:t> </a:t>
            </a:r>
            <a:r>
              <a:rPr lang="ar-DZ" sz="2400" dirty="0" smtClean="0">
                <a:latin typeface="Arial Unicode MS" pitchFamily="34" charset="-128"/>
                <a:ea typeface="Arial Unicode MS" pitchFamily="34" charset="-128"/>
                <a:cs typeface="Arial Unicode MS" pitchFamily="34" charset="-128"/>
                <a:sym typeface="Calibri"/>
              </a:rPr>
              <a:t>ا</a:t>
            </a:r>
            <a:r>
              <a:rPr lang="fr-FR" sz="2400" dirty="0" smtClean="0">
                <a:latin typeface="Arial Unicode MS" pitchFamily="34" charset="-128"/>
                <a:ea typeface="Arial Unicode MS" pitchFamily="34" charset="-128"/>
                <a:cs typeface="Arial Unicode MS" pitchFamily="34" charset="-128"/>
                <a:sym typeface="Calibri"/>
              </a:rPr>
              <a:t>ل</a:t>
            </a:r>
            <a:r>
              <a:rPr lang="ar-DZ" sz="2400" dirty="0" smtClean="0">
                <a:latin typeface="Arial Unicode MS" pitchFamily="34" charset="-128"/>
                <a:ea typeface="Arial Unicode MS" pitchFamily="34" charset="-128"/>
                <a:cs typeface="Arial Unicode MS" pitchFamily="34" charset="-128"/>
                <a:sym typeface="Calibri"/>
              </a:rPr>
              <a:t>أعمال</a:t>
            </a: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5: </a:t>
            </a:r>
            <a:r>
              <a:rPr lang="ar-DZ" sz="2400" dirty="0" err="1" smtClean="0">
                <a:latin typeface="Arial Unicode MS" pitchFamily="34" charset="-128"/>
                <a:ea typeface="Arial Unicode MS" pitchFamily="34" charset="-128"/>
                <a:cs typeface="Arial Unicode MS" pitchFamily="34" charset="-128"/>
                <a:sym typeface="Calibri"/>
              </a:rPr>
              <a:t>ت</a:t>
            </a:r>
            <a:r>
              <a:rPr lang="fr-FR" sz="2400" dirty="0" err="1" smtClean="0">
                <a:latin typeface="Arial Unicode MS" pitchFamily="34" charset="-128"/>
                <a:ea typeface="Arial Unicode MS" pitchFamily="34" charset="-128"/>
                <a:cs typeface="Arial Unicode MS" pitchFamily="34" charset="-128"/>
                <a:sym typeface="Calibri"/>
              </a:rPr>
              <a:t>حد</a:t>
            </a:r>
            <a:r>
              <a:rPr lang="ar-DZ" sz="2400" dirty="0" smtClean="0">
                <a:latin typeface="Arial Unicode MS" pitchFamily="34" charset="-128"/>
                <a:ea typeface="Arial Unicode MS" pitchFamily="34" charset="-128"/>
                <a:cs typeface="Arial Unicode MS" pitchFamily="34" charset="-128"/>
                <a:sym typeface="Calibri"/>
              </a:rPr>
              <a:t>ي</a:t>
            </a:r>
            <a:r>
              <a:rPr lang="fr-FR" sz="2400" dirty="0" smtClean="0">
                <a:latin typeface="Arial Unicode MS" pitchFamily="34" charset="-128"/>
                <a:ea typeface="Arial Unicode MS" pitchFamily="34" charset="-128"/>
                <a:cs typeface="Arial Unicode MS" pitchFamily="34" charset="-128"/>
                <a:sym typeface="Calibri"/>
              </a:rPr>
              <a:t>د </a:t>
            </a:r>
            <a:r>
              <a:rPr lang="fr-FR" sz="2400" dirty="0" err="1" smtClean="0">
                <a:latin typeface="Arial Unicode MS" pitchFamily="34" charset="-128"/>
                <a:ea typeface="Arial Unicode MS" pitchFamily="34" charset="-128"/>
                <a:cs typeface="Arial Unicode MS" pitchFamily="34" charset="-128"/>
                <a:sym typeface="Calibri"/>
              </a:rPr>
              <a:t>فترة</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الإنجاز</a:t>
            </a:r>
            <a:endParaRPr lang="ar-DZ" sz="2400" dirty="0" smtClean="0">
              <a:latin typeface="Arial Unicode MS" pitchFamily="34" charset="-128"/>
              <a:ea typeface="Arial Unicode MS" pitchFamily="34" charset="-128"/>
              <a:cs typeface="Arial Unicode MS" pitchFamily="34" charset="-128"/>
              <a:sym typeface="Calibri"/>
            </a:endParaRPr>
          </a:p>
          <a:p>
            <a:pPr lvl="0" algn="just" rtl="1" hangingPunct="1">
              <a:lnSpc>
                <a:spcPct val="120000"/>
              </a:lnSpc>
              <a:spcBef>
                <a:spcPts val="1000"/>
              </a:spcBef>
              <a:buClr>
                <a:schemeClr val="tx1"/>
              </a:buClr>
              <a:defRPr/>
            </a:pPr>
            <a:r>
              <a:rPr lang="fr-FR" sz="2400" dirty="0" err="1" smtClean="0">
                <a:latin typeface="Arial Unicode MS" pitchFamily="34" charset="-128"/>
                <a:ea typeface="Arial Unicode MS" pitchFamily="34" charset="-128"/>
                <a:cs typeface="Arial Unicode MS" pitchFamily="34" charset="-128"/>
                <a:sym typeface="Calibri"/>
              </a:rPr>
              <a:t>الخطوة</a:t>
            </a:r>
            <a:r>
              <a:rPr lang="ar-DZ" sz="2400" dirty="0" smtClean="0">
                <a:latin typeface="Arial Unicode MS" pitchFamily="34" charset="-128"/>
                <a:ea typeface="Arial Unicode MS" pitchFamily="34" charset="-128"/>
                <a:cs typeface="Arial Unicode MS" pitchFamily="34" charset="-128"/>
                <a:sym typeface="Calibri"/>
              </a:rPr>
              <a:t> 6: </a:t>
            </a:r>
            <a:r>
              <a:rPr lang="ar-DZ" sz="2400" dirty="0" err="1" smtClean="0">
                <a:latin typeface="Arial Unicode MS" pitchFamily="34" charset="-128"/>
                <a:ea typeface="Arial Unicode MS" pitchFamily="34" charset="-128"/>
                <a:cs typeface="Arial Unicode MS" pitchFamily="34" charset="-128"/>
                <a:sym typeface="Calibri"/>
              </a:rPr>
              <a:t>إ</a:t>
            </a:r>
            <a:r>
              <a:rPr lang="fr-FR" sz="2400" dirty="0" smtClean="0">
                <a:latin typeface="Arial Unicode MS" pitchFamily="34" charset="-128"/>
                <a:ea typeface="Arial Unicode MS" pitchFamily="34" charset="-128"/>
                <a:cs typeface="Arial Unicode MS" pitchFamily="34" charset="-128"/>
                <a:sym typeface="Calibri"/>
              </a:rPr>
              <a:t>ض</a:t>
            </a:r>
            <a:r>
              <a:rPr lang="ar-DZ" sz="2400" dirty="0" smtClean="0">
                <a:latin typeface="Arial Unicode MS" pitchFamily="34" charset="-128"/>
                <a:ea typeface="Arial Unicode MS" pitchFamily="34" charset="-128"/>
                <a:cs typeface="Arial Unicode MS" pitchFamily="34" charset="-128"/>
                <a:sym typeface="Calibri"/>
              </a:rPr>
              <a:t>ا</a:t>
            </a:r>
            <a:r>
              <a:rPr lang="fr-FR" sz="2400" dirty="0" smtClean="0">
                <a:latin typeface="Arial Unicode MS" pitchFamily="34" charset="-128"/>
                <a:ea typeface="Arial Unicode MS" pitchFamily="34" charset="-128"/>
                <a:cs typeface="Arial Unicode MS" pitchFamily="34" charset="-128"/>
                <a:sym typeface="Calibri"/>
              </a:rPr>
              <a:t>ف</a:t>
            </a:r>
            <a:r>
              <a:rPr lang="ar-DZ" sz="2400" dirty="0" smtClean="0">
                <a:latin typeface="Arial Unicode MS" pitchFamily="34" charset="-128"/>
                <a:ea typeface="Arial Unicode MS" pitchFamily="34" charset="-128"/>
                <a:cs typeface="Arial Unicode MS" pitchFamily="34" charset="-128"/>
                <a:sym typeface="Calibri"/>
              </a:rPr>
              <a:t>ة</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معايير</a:t>
            </a:r>
            <a:r>
              <a:rPr lang="fr-FR" sz="2400" dirty="0" smtClean="0">
                <a:latin typeface="Arial Unicode MS" pitchFamily="34" charset="-128"/>
                <a:ea typeface="Arial Unicode MS" pitchFamily="34" charset="-128"/>
                <a:cs typeface="Arial Unicode MS" pitchFamily="34" charset="-128"/>
                <a:sym typeface="Calibri"/>
              </a:rPr>
              <a:t> </a:t>
            </a:r>
            <a:r>
              <a:rPr lang="fr-FR" sz="2400" dirty="0" err="1" smtClean="0">
                <a:latin typeface="Arial Unicode MS" pitchFamily="34" charset="-128"/>
                <a:ea typeface="Arial Unicode MS" pitchFamily="34" charset="-128"/>
                <a:cs typeface="Arial Unicode MS" pitchFamily="34" charset="-128"/>
                <a:sym typeface="Calibri"/>
              </a:rPr>
              <a:t>النجاح</a:t>
            </a:r>
            <a:r>
              <a:rPr lang="ar-DZ" sz="2400" dirty="0" smtClean="0">
                <a:latin typeface="Arial Unicode MS" pitchFamily="34" charset="-128"/>
                <a:ea typeface="Arial Unicode MS" pitchFamily="34" charset="-128"/>
                <a:cs typeface="Arial Unicode MS" pitchFamily="34" charset="-128"/>
                <a:sym typeface="Calibri"/>
              </a:rPr>
              <a:t>.</a:t>
            </a:r>
          </a:p>
          <a:p>
            <a:pPr lvl="0" algn="just" rtl="1" hangingPunct="1">
              <a:lnSpc>
                <a:spcPct val="120000"/>
              </a:lnSpc>
              <a:spcBef>
                <a:spcPts val="1000"/>
              </a:spcBef>
              <a:buClr>
                <a:schemeClr val="tx1"/>
              </a:buClr>
              <a:defRPr/>
            </a:pPr>
            <a:r>
              <a:rPr lang="fr-FR" sz="2400" dirty="0" smtClean="0"/>
              <a:t/>
            </a:r>
            <a:br>
              <a:rPr lang="fr-FR" sz="2400" dirty="0" smtClean="0"/>
            </a:br>
            <a:r>
              <a:rPr lang="fr-FR" sz="2400" dirty="0" smtClean="0"/>
              <a:t/>
            </a:r>
            <a:br>
              <a:rPr lang="fr-FR" sz="2400" dirty="0" smtClean="0"/>
            </a:br>
            <a:endParaRPr kumimoji="0" lang="fr-FR"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endParaRPr>
          </a:p>
        </p:txBody>
      </p:sp>
    </p:spTree>
    <p:extLst>
      <p:ext uri="{BB962C8B-B14F-4D97-AF65-F5344CB8AC3E}">
        <p14:creationId xmlns="" xmlns:p14="http://schemas.microsoft.com/office/powerpoint/2010/main" val="39916242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1A3F5297-0A59-45F2-AE49-472EB08A03A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6" name="Rectangle 3"/>
          <p:cNvSpPr txBox="1">
            <a:spLocks noChangeArrowheads="1"/>
          </p:cNvSpPr>
          <p:nvPr/>
        </p:nvSpPr>
        <p:spPr>
          <a:xfrm>
            <a:off x="285720" y="1000108"/>
            <a:ext cx="8515352" cy="785818"/>
          </a:xfrm>
          <a:prstGeom prst="rect">
            <a:avLst/>
          </a:prstGeom>
        </p:spPr>
        <p:txBody>
          <a:bodyPr/>
          <a:lstStyle/>
          <a:p>
            <a:pPr lvl="0" algn="just" rtl="1" hangingPunct="1">
              <a:lnSpc>
                <a:spcPct val="120000"/>
              </a:lnSpc>
              <a:spcBef>
                <a:spcPts val="1000"/>
              </a:spcBef>
              <a:buClr>
                <a:schemeClr val="tx1"/>
              </a:buClr>
              <a:defRPr/>
            </a:pPr>
            <a:r>
              <a:rPr lang="ar-SA" sz="2400" dirty="0" smtClean="0">
                <a:latin typeface="Arial Unicode MS" pitchFamily="34" charset="-128"/>
                <a:ea typeface="Arial Unicode MS" pitchFamily="34" charset="-128"/>
                <a:cs typeface="Arial Unicode MS" pitchFamily="34" charset="-128"/>
                <a:sym typeface="Calibri"/>
              </a:rPr>
              <a:t>ي</a:t>
            </a:r>
            <a:r>
              <a:rPr lang="ar-DZ" sz="2400" dirty="0" smtClean="0">
                <a:latin typeface="Arial Unicode MS" pitchFamily="34" charset="-128"/>
                <a:ea typeface="Arial Unicode MS" pitchFamily="34" charset="-128"/>
                <a:cs typeface="Arial Unicode MS" pitchFamily="34" charset="-128"/>
                <a:sym typeface="Calibri"/>
              </a:rPr>
              <a:t>قدم </a:t>
            </a:r>
            <a:r>
              <a:rPr lang="ar-SA" sz="2400" dirty="0" smtClean="0">
                <a:latin typeface="Arial Unicode MS" pitchFamily="34" charset="-128"/>
                <a:ea typeface="Arial Unicode MS" pitchFamily="34" charset="-128"/>
                <a:cs typeface="Arial Unicode MS" pitchFamily="34" charset="-128"/>
                <a:sym typeface="Calibri"/>
              </a:rPr>
              <a:t>مخطط الأعمال </a:t>
            </a:r>
            <a:r>
              <a:rPr lang="ar-DZ" sz="2400" dirty="0" smtClean="0">
                <a:latin typeface="Arial Unicode MS" pitchFamily="34" charset="-128"/>
                <a:ea typeface="Arial Unicode MS" pitchFamily="34" charset="-128"/>
                <a:cs typeface="Arial Unicode MS" pitchFamily="34" charset="-128"/>
                <a:sym typeface="Calibri"/>
              </a:rPr>
              <a:t>عادة على شكل جدول كالآتي:</a:t>
            </a:r>
          </a:p>
          <a:p>
            <a:pPr lvl="0" algn="just" rtl="1" hangingPunct="1">
              <a:lnSpc>
                <a:spcPct val="120000"/>
              </a:lnSpc>
              <a:spcBef>
                <a:spcPts val="1000"/>
              </a:spcBef>
              <a:buClr>
                <a:schemeClr val="tx1"/>
              </a:buClr>
              <a:defRPr/>
            </a:pPr>
            <a:r>
              <a:rPr lang="fr-FR" sz="2400" dirty="0" smtClean="0"/>
              <a:t/>
            </a:r>
            <a:br>
              <a:rPr lang="fr-FR" sz="2400" dirty="0" smtClean="0"/>
            </a:br>
            <a:r>
              <a:rPr lang="fr-FR" sz="2400" dirty="0" smtClean="0"/>
              <a:t/>
            </a:r>
            <a:br>
              <a:rPr lang="fr-FR" sz="2400" dirty="0" smtClean="0"/>
            </a:br>
            <a:endParaRPr kumimoji="0" lang="fr-FR"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endParaRPr>
          </a:p>
        </p:txBody>
      </p:sp>
      <p:graphicFrame>
        <p:nvGraphicFramePr>
          <p:cNvPr id="4" name="Tableau 3"/>
          <p:cNvGraphicFramePr>
            <a:graphicFrameLocks noGrp="1"/>
          </p:cNvGraphicFramePr>
          <p:nvPr/>
        </p:nvGraphicFramePr>
        <p:xfrm>
          <a:off x="142844" y="2000240"/>
          <a:ext cx="8858311" cy="2000264"/>
        </p:xfrm>
        <a:graphic>
          <a:graphicData uri="http://schemas.openxmlformats.org/drawingml/2006/table">
            <a:tbl>
              <a:tblPr/>
              <a:tblGrid>
                <a:gridCol w="1721450"/>
                <a:gridCol w="2102548"/>
                <a:gridCol w="1691442"/>
                <a:gridCol w="1457379"/>
                <a:gridCol w="1885492"/>
              </a:tblGrid>
              <a:tr h="1241544">
                <a:tc>
                  <a:txBody>
                    <a:bodyPr/>
                    <a:lstStyle/>
                    <a:p>
                      <a:pPr algn="ctr">
                        <a:lnSpc>
                          <a:spcPct val="115000"/>
                        </a:lnSpc>
                        <a:spcBef>
                          <a:spcPts val="1200"/>
                        </a:spcBef>
                        <a:spcAft>
                          <a:spcPts val="1000"/>
                        </a:spcAft>
                      </a:pPr>
                      <a:r>
                        <a:rPr lang="fr-FR" sz="2000" b="1" dirty="0">
                          <a:latin typeface="Calibri"/>
                          <a:ea typeface="Calibri"/>
                          <a:cs typeface="Calibri"/>
                        </a:rPr>
                        <a:t>Objectifs spécifiques</a:t>
                      </a:r>
                      <a:endParaRPr lang="fr-FR"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spcAft>
                          <a:spcPts val="1000"/>
                        </a:spcAft>
                      </a:pPr>
                      <a:r>
                        <a:rPr lang="fr-FR" sz="2000" b="1" dirty="0">
                          <a:latin typeface="Calibri"/>
                          <a:ea typeface="Calibri"/>
                          <a:cs typeface="Calibri"/>
                        </a:rPr>
                        <a:t>Actions</a:t>
                      </a:r>
                      <a:endParaRPr lang="fr-FR"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spcAft>
                          <a:spcPts val="1000"/>
                        </a:spcAft>
                      </a:pPr>
                      <a:r>
                        <a:rPr lang="fr-FR" sz="2000" b="1" dirty="0">
                          <a:latin typeface="Calibri"/>
                          <a:ea typeface="Calibri"/>
                          <a:cs typeface="Calibri"/>
                        </a:rPr>
                        <a:t>IOV</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spcAft>
                          <a:spcPts val="1000"/>
                        </a:spcAft>
                      </a:pPr>
                      <a:r>
                        <a:rPr lang="fr-FR" sz="2000" b="1" dirty="0">
                          <a:latin typeface="Calibri"/>
                          <a:ea typeface="Calibri"/>
                          <a:cs typeface="Calibri"/>
                        </a:rPr>
                        <a:t>Evaluation</a:t>
                      </a:r>
                      <a:endParaRPr lang="fr-FR" sz="32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spcAft>
                          <a:spcPts val="1000"/>
                        </a:spcAft>
                      </a:pPr>
                      <a:r>
                        <a:rPr lang="fr-FR" sz="2000" b="1" dirty="0">
                          <a:latin typeface="Calibri"/>
                          <a:ea typeface="Calibri"/>
                          <a:cs typeface="Calibri"/>
                        </a:rPr>
                        <a:t>Hypothèses de risque</a:t>
                      </a:r>
                      <a:endParaRPr lang="fr-FR"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58720">
                <a:tc>
                  <a:txBody>
                    <a:bodyPr/>
                    <a:lstStyle/>
                    <a:p>
                      <a:pPr algn="just">
                        <a:lnSpc>
                          <a:spcPct val="115000"/>
                        </a:lnSpc>
                        <a:spcBef>
                          <a:spcPts val="1200"/>
                        </a:spcBef>
                        <a:spcAft>
                          <a:spcPts val="1000"/>
                        </a:spcAft>
                      </a:pP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9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endParaRPr lang="fr-FR" sz="9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endParaRPr lang="fr-FR" sz="9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000"/>
                        </a:spcAft>
                      </a:pPr>
                      <a:endParaRPr lang="fr-FR" sz="9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99162420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213E283D-8E0F-4B11-B520-9DEAA9E5A54C}"/>
              </a:ext>
            </a:extLst>
          </p:cNvPr>
          <p:cNvSpPr>
            <a:spLocks noChangeArrowheads="1"/>
          </p:cNvSpPr>
          <p:nvPr/>
        </p:nvSpPr>
        <p:spPr bwMode="auto">
          <a:xfrm>
            <a:off x="-5430617" y="1275834"/>
            <a:ext cx="263411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5" name="Image 4">
            <a:extLst>
              <a:ext uri="{FF2B5EF4-FFF2-40B4-BE49-F238E27FC236}">
                <a16:creationId xmlns:a16="http://schemas.microsoft.com/office/drawing/2014/main" xmlns="" id="{AFC0FE64-0E92-440B-9833-7B7B75BC187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63240" y="-27383"/>
            <a:ext cx="763450" cy="648072"/>
          </a:xfrm>
          <a:prstGeom prst="rect">
            <a:avLst/>
          </a:prstGeom>
        </p:spPr>
      </p:pic>
      <p:sp>
        <p:nvSpPr>
          <p:cNvPr id="6" name="Rectangle 3"/>
          <p:cNvSpPr txBox="1">
            <a:spLocks noChangeArrowheads="1"/>
          </p:cNvSpPr>
          <p:nvPr/>
        </p:nvSpPr>
        <p:spPr>
          <a:xfrm>
            <a:off x="71438" y="760425"/>
            <a:ext cx="8929718" cy="4525963"/>
          </a:xfrm>
          <a:prstGeom prst="rect">
            <a:avLst/>
          </a:prstGeom>
        </p:spPr>
        <p:txBody>
          <a:bodyPr/>
          <a:lstStyle/>
          <a:p>
            <a:pPr marL="342900" marR="0" lvl="0" indent="-342900" algn="just" defTabSz="449262" rtl="1" eaLnBrk="1" fontAlgn="auto" latinLnBrk="0" hangingPunct="1">
              <a:lnSpc>
                <a:spcPct val="90000"/>
              </a:lnSpc>
              <a:spcBef>
                <a:spcPts val="1000"/>
              </a:spcBef>
              <a:spcAft>
                <a:spcPts val="0"/>
              </a:spcAft>
              <a:buClrTx/>
              <a:buSzTx/>
              <a:buFontTx/>
              <a:buNone/>
              <a:tabLst/>
              <a:defRPr/>
            </a:pPr>
            <a:r>
              <a:rPr kumimoji="0" lang="ar-DZ" sz="3000" b="1" i="0" u="none" strike="noStrike" kern="0" cap="none" spc="0" normalizeH="0" baseline="0" noProof="0" dirty="0" smtClean="0">
                <a:ln>
                  <a:noFill/>
                </a:ln>
                <a:solidFill>
                  <a:srgbClr val="C00000"/>
                </a:solidFill>
                <a:effectLst/>
                <a:uLnTx/>
                <a:uFillTx/>
                <a:latin typeface="Calibri"/>
                <a:ea typeface="Calibri"/>
                <a:cs typeface="Calibri"/>
                <a:sym typeface="Calibri"/>
              </a:rPr>
              <a:t>8</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إعداد ومتابعة تنفيذ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مشروع</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المؤسسة</a:t>
            </a:r>
            <a:endParaRPr kumimoji="0" lang="ar-DZ" sz="30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لإعداد ومتابعة تنفيذ مشروع المؤسسة يجب على كل مؤسسة جامعية إحداث تنظيم عمودي وأفقي والذي يرتكز على الهيئات التالية </a:t>
            </a:r>
            <a:r>
              <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p>
          <a:p>
            <a:pPr marL="342900" marR="0" lvl="0" indent="-342900" algn="just" defTabSz="449262" rtl="1" eaLnBrk="1" fontAlgn="auto" latinLnBrk="0" hangingPunct="1">
              <a:lnSpc>
                <a:spcPct val="90000"/>
              </a:lnSpc>
              <a:spcBef>
                <a:spcPts val="1000"/>
              </a:spcBef>
              <a:spcAft>
                <a:spcPts val="0"/>
              </a:spcAft>
              <a:buClrTx/>
              <a:buSzTx/>
              <a:buFontTx/>
              <a:buNone/>
              <a:tabLst/>
              <a:defRPr/>
            </a:pP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1. لجنة القيادة</a:t>
            </a:r>
            <a:endParaRPr kumimoji="0" lang="fr-FR" sz="24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تتكفل بتنظيم وضمان متابعة عملية إعداد مشروع المؤسسة، من حيث </a:t>
            </a:r>
            <a:r>
              <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1- التنظيم والإشراف على أشغال مختلف أفواج العمل مع اتخاذ القرارات المناسبة بشأن المبادئ التوجيهية العامة، والمحاور التنموية والقاعدية لمشروع المؤسسة.</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2 - ضمان السير الحسن للأشغال.</a:t>
            </a: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3- المصادقة على الاختيارات والنتائج التي يحققها فريق العمل ما بين الهياكل.</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تتكون من :</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مدير المؤسسة الجامعية.</a:t>
            </a: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نواب مدير الجامعة، عمداء الكليات أو مديري المعاهد</a:t>
            </a: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الأمين العام.</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مسؤول</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(أو </a:t>
            </a:r>
            <a:r>
              <a:rPr kumimoji="0" lang="ar-DZ" sz="2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مسؤولي</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ضمان الجودة </a:t>
            </a:r>
            <a:r>
              <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(AQ)</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endParaRPr kumimoji="0" lang="ar-DZ" sz="24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342900" marR="0" lvl="0" indent="-342900" algn="just" defTabSz="449262" rtl="1" eaLnBrk="1" fontAlgn="auto" latinLnBrk="0" hangingPunct="1">
              <a:lnSpc>
                <a:spcPct val="90000"/>
              </a:lnSpc>
              <a:spcBef>
                <a:spcPts val="1000"/>
              </a:spcBef>
              <a:spcAft>
                <a:spcPts val="0"/>
              </a:spcAft>
              <a:buClrTx/>
              <a:buSzTx/>
              <a:buFontTx/>
              <a:buNone/>
              <a:tabLst/>
              <a:defRPr/>
            </a:pPr>
            <a:endParaRPr kumimoji="0" lang="ar-SA" sz="24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342900" marR="0" lvl="0" indent="-342900" algn="just" defTabSz="449262" rtl="1" eaLnBrk="1" fontAlgn="auto" latinLnBrk="0" hangingPunct="1">
              <a:lnSpc>
                <a:spcPct val="90000"/>
              </a:lnSpc>
              <a:spcBef>
                <a:spcPts val="1000"/>
              </a:spcBef>
              <a:spcAft>
                <a:spcPts val="0"/>
              </a:spcAft>
              <a:buClrTx/>
              <a:buSzTx/>
              <a:buFontTx/>
              <a:buNone/>
              <a:tabLst/>
              <a:defRPr/>
            </a:pPr>
            <a:endParaRPr kumimoji="0" lang="ar-DZ" sz="2400" b="0" i="0" u="none" strike="noStrike" kern="0" cap="none" spc="0" normalizeH="0" baseline="0" noProof="0" dirty="0" smtClean="0">
              <a:ln>
                <a:noFill/>
              </a:ln>
              <a:solidFill>
                <a:srgbClr val="66FFFF"/>
              </a:solidFill>
              <a:effectLst/>
              <a:uLnTx/>
              <a:uFillTx/>
              <a:latin typeface="Calibri"/>
              <a:ea typeface="Calibri"/>
              <a:cs typeface="Calibri"/>
              <a:sym typeface="Calibri"/>
            </a:endParaRPr>
          </a:p>
          <a:p>
            <a:pPr marL="342900" marR="0" lvl="0" indent="-342900" algn="just" defTabSz="449262" rtl="1" eaLnBrk="1" fontAlgn="auto" latinLnBrk="0" hangingPunct="1">
              <a:lnSpc>
                <a:spcPct val="90000"/>
              </a:lnSpc>
              <a:spcBef>
                <a:spcPts val="1000"/>
              </a:spcBef>
              <a:spcAft>
                <a:spcPts val="0"/>
              </a:spcAft>
              <a:buClrTx/>
              <a:buSzTx/>
              <a:buFontTx/>
              <a:buNone/>
              <a:tabLst/>
              <a:defRPr/>
            </a:pPr>
            <a:endParaRPr kumimoji="0" lang="ar-DZ" sz="2400" b="0" i="0" u="none" strike="noStrike" kern="0" cap="none" spc="0" normalizeH="0" baseline="0" noProof="0" dirty="0" smtClean="0">
              <a:ln>
                <a:noFill/>
              </a:ln>
              <a:solidFill>
                <a:srgbClr val="66FFFF"/>
              </a:solidFill>
              <a:effectLst/>
              <a:uLnTx/>
              <a:uFillTx/>
              <a:latin typeface="Calibri"/>
              <a:ea typeface="Calibri"/>
              <a:cs typeface="Calibri"/>
              <a:sym typeface="Calibri"/>
            </a:endParaRPr>
          </a:p>
        </p:txBody>
      </p:sp>
    </p:spTree>
    <p:extLst>
      <p:ext uri="{BB962C8B-B14F-4D97-AF65-F5344CB8AC3E}">
        <p14:creationId xmlns="" xmlns:p14="http://schemas.microsoft.com/office/powerpoint/2010/main" val="32742725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760425"/>
            <a:ext cx="8229600" cy="4525963"/>
          </a:xfrm>
          <a:prstGeom prst="rect">
            <a:avLst/>
          </a:prstGeom>
        </p:spPr>
        <p:txBody>
          <a:bodyPr/>
          <a:lstStyle/>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2. فريق العمل ما بين الهياكل</a:t>
            </a:r>
            <a:endParaRPr kumimoji="0" lang="fr-FR" sz="24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من مهامه : </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1/ ضمان تحقيق وتماسك نظام العمل.</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2/ تحديد المواضيع الواجب تطويرها</a:t>
            </a: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3/ ضمان التنظيم المحكم.</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4/ التنبؤ بالأهداف والنتائج المتوقعة .</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5/ تحديد القضايا الحساسة الواجب معالجتها واقتراح مجالات التحسين</a:t>
            </a: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6/ استقبال والمصادقة على النتائج </a:t>
            </a:r>
            <a:r>
              <a:rPr kumimoji="0" lang="ar-DZ" sz="24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الموضوعاتية</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و نقل </a:t>
            </a:r>
            <a:r>
              <a:rPr kumimoji="0" lang="ar-DZ" sz="24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الحصائل</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لفريق القيادة.</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p>
          <a:p>
            <a:pPr marL="342900" marR="0" lvl="0" indent="-342900" algn="r" defTabSz="449262" rtl="1" eaLnBrk="1" fontAlgn="auto" latinLnBrk="0" hangingPunct="1">
              <a:lnSpc>
                <a:spcPct val="90000"/>
              </a:lnSpc>
              <a:spcBef>
                <a:spcPts val="100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 xmlns:p14="http://schemas.microsoft.com/office/powerpoint/2010/main" val="33511707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441E575-06C0-47B1-A8A3-B96569B8A0E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5" name="Rectangle 3"/>
          <p:cNvSpPr txBox="1">
            <a:spLocks noChangeArrowheads="1"/>
          </p:cNvSpPr>
          <p:nvPr/>
        </p:nvSpPr>
        <p:spPr>
          <a:xfrm>
            <a:off x="457200" y="903301"/>
            <a:ext cx="8229600" cy="4525963"/>
          </a:xfrm>
          <a:prstGeom prst="rect">
            <a:avLst/>
          </a:prstGeom>
        </p:spPr>
        <p:txBody>
          <a:bodyPr/>
          <a:lstStyle/>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يتكون هذا الفريق من</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عمداء الكليات.</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الأمين العام للكلية أو المعهد.</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رؤساء الأقسام.</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4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المسؤولين</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4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البيداغوجيين</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(رؤساء الميادين، الشعب والتخصصات، رؤساء لجان التكوين، مديري المخابر).</a:t>
            </a: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endPar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الأشخاص الموارد (من بين الأساتذة والمهنيين).</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ممثلون عن الشركاء الاجتماعيين</a:t>
            </a:r>
            <a:r>
              <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en-US"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11901495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760425"/>
            <a:ext cx="8229600" cy="4525963"/>
          </a:xfrm>
          <a:prstGeom prst="rect">
            <a:avLst/>
          </a:prstGeom>
        </p:spPr>
        <p:txBody>
          <a:bodyPr/>
          <a:lstStyle/>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3. أفواج العمل </a:t>
            </a:r>
            <a:r>
              <a:rPr kumimoji="0" lang="ar-DZ" sz="2400" b="1" i="0" u="none" strike="noStrike" kern="0" cap="none" spc="0" normalizeH="0" baseline="0" noProof="0" dirty="0" err="1"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الموضوعاتية</a:t>
            </a:r>
            <a:r>
              <a:rPr kumimoji="0" lang="ar-DZ"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حسب ميادين التكوين والشعب والتخصصات </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مهمتهم :</a:t>
            </a:r>
            <a:endPar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1/ ضمان المشاركة الفعلية للموظفين ذوي الصلة</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2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معالجة  المواضيع المستهدفة</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3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التفكير في </a:t>
            </a:r>
            <a:r>
              <a:rPr kumimoji="0" lang="ar-DZ" sz="20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كيفيات</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التنظيم والتسيير المطلوبين</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4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إنتاج مساهمات وإحالتها إلى فريق العمل</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5</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إنتاج المادة المكونة للمشروع والمتمثل في صياغة مشروع المؤسسة الجامعية</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6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عرض المشروع على الهيئات المداولة للمؤسسة (مجلس المديرية ثم مجلس الإدارة) للمصادقة.</a:t>
            </a:r>
            <a:endPar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342900" marR="0" lvl="0" indent="-342900" algn="r" defTabSz="449262" rtl="1" eaLnBrk="1" fontAlgn="auto" latinLnBrk="0" hangingPunct="1">
              <a:lnSpc>
                <a:spcPct val="90000"/>
              </a:lnSpc>
              <a:spcBef>
                <a:spcPts val="100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 xmlns:p14="http://schemas.microsoft.com/office/powerpoint/2010/main" val="40781201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descr="Tapis tissé"/>
          <p:cNvSpPr>
            <a:spLocks noChangeArrowheads="1" noChangeShapeType="1" noTextEdit="1"/>
          </p:cNvSpPr>
          <p:nvPr/>
        </p:nvSpPr>
        <p:spPr bwMode="auto">
          <a:xfrm>
            <a:off x="142844" y="1571612"/>
            <a:ext cx="8858279" cy="3643338"/>
          </a:xfrm>
          <a:prstGeom prst="rect">
            <a:avLst/>
          </a:prstGeom>
          <a:extLst>
            <a:ext uri="{AF507438-7753-43E0-B8FC-AC1667EBCBE1}">
              <a14:hiddenEffects xmlns="" xmlns:a14="http://schemas.microsoft.com/office/drawing/2010/main">
                <a:effectLst/>
              </a14:hiddenEffects>
            </a:ext>
          </a:extLst>
        </p:spPr>
        <p:txBody>
          <a:bodyPr wrap="none" fromWordArt="1">
            <a:prstTxWarp prst="textDeflate">
              <a:avLst>
                <a:gd name="adj" fmla="val 0"/>
              </a:avLst>
            </a:prstTxWarp>
          </a:bodyPr>
          <a:lstStyle/>
          <a:p>
            <a:pPr algn="ctr"/>
            <a:r>
              <a:rPr lang="ar-SA" sz="3600" kern="10" dirty="0">
                <a:ln w="9525">
                  <a:solidFill>
                    <a:srgbClr val="000000"/>
                  </a:solidFill>
                  <a:round/>
                  <a:headEnd/>
                  <a:tailEnd/>
                </a:ln>
                <a:blipFill dpi="0" rotWithShape="1">
                  <a:blip r:embed="rId2"/>
                  <a:srcRect/>
                  <a:tile tx="0" ty="0" sx="100000" sy="100000" flip="none" algn="tl"/>
                </a:blipFill>
                <a:latin typeface="Impact"/>
              </a:rPr>
              <a:t>نهايـــــــة العـــــــرض</a:t>
            </a:r>
          </a:p>
          <a:p>
            <a:pPr algn="ctr"/>
            <a:r>
              <a:rPr lang="ar-SA" sz="3600" kern="10" dirty="0">
                <a:ln w="9525">
                  <a:solidFill>
                    <a:srgbClr val="000000"/>
                  </a:solidFill>
                  <a:round/>
                  <a:headEnd/>
                  <a:tailEnd/>
                </a:ln>
                <a:blipFill dpi="0" rotWithShape="1">
                  <a:blip r:embed="rId2"/>
                  <a:srcRect/>
                  <a:tile tx="0" ty="0" sx="100000" sy="100000" flip="none" algn="tl"/>
                </a:blipFill>
                <a:latin typeface="Impact"/>
              </a:rPr>
              <a:t>شكـرا </a:t>
            </a:r>
            <a:r>
              <a:rPr lang="ar-SA" sz="3600" kern="10" dirty="0" smtClean="0">
                <a:ln w="9525">
                  <a:solidFill>
                    <a:srgbClr val="000000"/>
                  </a:solidFill>
                  <a:round/>
                  <a:headEnd/>
                  <a:tailEnd/>
                </a:ln>
                <a:blipFill dpi="0" rotWithShape="1">
                  <a:blip r:embed="rId2"/>
                  <a:srcRect/>
                  <a:tile tx="0" ty="0" sx="100000" sy="100000" flip="none" algn="tl"/>
                </a:blipFill>
                <a:latin typeface="Impact"/>
              </a:rPr>
              <a:t>علـى </a:t>
            </a:r>
            <a:r>
              <a:rPr lang="ar-SA" sz="3600" kern="10" dirty="0">
                <a:ln w="9525">
                  <a:solidFill>
                    <a:srgbClr val="000000"/>
                  </a:solidFill>
                  <a:round/>
                  <a:headEnd/>
                  <a:tailEnd/>
                </a:ln>
                <a:blipFill dpi="0" rotWithShape="1">
                  <a:blip r:embed="rId2"/>
                  <a:srcRect/>
                  <a:tile tx="0" ty="0" sx="100000" sy="100000" flip="none" algn="tl"/>
                </a:blipFill>
                <a:latin typeface="Impact"/>
              </a:rPr>
              <a:t>المتابعـة والإصغــاء</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2"/>
                                        </p:tgtEl>
                                      </p:cBhvr>
                                      <p:by x="200000" y="200000"/>
                                    </p:animScale>
                                  </p:childTnLst>
                                </p:cTn>
                              </p:par>
                              <p:par>
                                <p:cTn id="7" presetID="4" presetClass="entr" presetSubtype="16"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p:cNvSpPr/>
          <p:nvPr/>
        </p:nvSpPr>
        <p:spPr>
          <a:xfrm>
            <a:off x="-1" y="-25351"/>
            <a:ext cx="9144002" cy="4189265"/>
          </a:xfrm>
          <a:prstGeom prst="rect">
            <a:avLst/>
          </a:prstGeom>
          <a:solidFill>
            <a:srgbClr val="A33A3C"/>
          </a:solidFill>
          <a:ln w="12700">
            <a:miter lim="400000"/>
          </a:ln>
        </p:spPr>
        <p:txBody>
          <a:bodyPr lIns="45719" rIns="45719" anchor="ctr"/>
          <a:lstStyle/>
          <a:p>
            <a:pPr>
              <a:defRPr>
                <a:latin typeface="Calibri"/>
                <a:ea typeface="Calibri"/>
                <a:cs typeface="Calibri"/>
                <a:sym typeface="Calibri"/>
              </a:defRPr>
            </a:pPr>
            <a:endParaRPr/>
          </a:p>
        </p:txBody>
      </p:sp>
      <p:sp>
        <p:nvSpPr>
          <p:cNvPr id="29" name="L’Enseignement Supérieur Algérien à l’heure de la Gouvernance Universitaire"/>
          <p:cNvSpPr txBox="1"/>
          <p:nvPr/>
        </p:nvSpPr>
        <p:spPr>
          <a:xfrm>
            <a:off x="-1" y="1606550"/>
            <a:ext cx="9144002" cy="463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lvl1pPr algn="ctr" defTabSz="449580">
              <a:defRPr sz="1300" b="1">
                <a:solidFill>
                  <a:srgbClr val="FFFFFF"/>
                </a:solidFill>
                <a:uFill>
                  <a:solidFill>
                    <a:srgbClr val="96C11F"/>
                  </a:solidFill>
                </a:uFill>
                <a:latin typeface="Calibri"/>
                <a:ea typeface="Calibri"/>
                <a:cs typeface="Calibri"/>
                <a:sym typeface="Calibri"/>
              </a:defRPr>
            </a:lvl1pPr>
          </a:lstStyle>
          <a:p>
            <a:pPr>
              <a:defRPr b="0">
                <a:uFill>
                  <a:solidFill>
                    <a:srgbClr val="000000"/>
                  </a:solidFill>
                </a:uFill>
                <a:latin typeface="Arial Unicode MS"/>
                <a:ea typeface="Arial Unicode MS"/>
                <a:cs typeface="Arial Unicode MS"/>
                <a:sym typeface="Arial Unicode MS"/>
              </a:defRPr>
            </a:pPr>
            <a:r>
              <a:rPr b="1">
                <a:uFill>
                  <a:solidFill>
                    <a:srgbClr val="96C11F"/>
                  </a:solidFill>
                </a:uFill>
                <a:latin typeface="Calibri"/>
                <a:ea typeface="Calibri"/>
                <a:cs typeface="Calibri"/>
                <a:sym typeface="Calibri"/>
              </a:rPr>
              <a:t>L’Enseignement Supérieur Algérien à l’heure de la Gouvernance Universitaire</a:t>
            </a:r>
            <a:endParaRPr b="1">
              <a:uFill>
                <a:solidFill>
                  <a:srgbClr val="008D36"/>
                </a:solidFill>
              </a:uFill>
              <a:latin typeface="Calibri"/>
              <a:ea typeface="Calibri"/>
              <a:cs typeface="Calibri"/>
              <a:sym typeface="Calibri"/>
            </a:endParaRPr>
          </a:p>
        </p:txBody>
      </p:sp>
      <p:grpSp>
        <p:nvGrpSpPr>
          <p:cNvPr id="32" name="Gruppo"/>
          <p:cNvGrpSpPr/>
          <p:nvPr/>
        </p:nvGrpSpPr>
        <p:grpSpPr>
          <a:xfrm>
            <a:off x="1296987" y="5619749"/>
            <a:ext cx="6548438" cy="292101"/>
            <a:chOff x="0" y="0"/>
            <a:chExt cx="6548437" cy="292100"/>
          </a:xfrm>
        </p:grpSpPr>
        <p:sp>
          <p:nvSpPr>
            <p:cNvPr id="30" name="This work is licensed under a Creative Commons Attribution 4.0 International License"/>
            <p:cNvSpPr txBox="1"/>
            <p:nvPr/>
          </p:nvSpPr>
          <p:spPr>
            <a:xfrm>
              <a:off x="936625" y="0"/>
              <a:ext cx="5611813" cy="2504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t">
              <a:spAutoFit/>
            </a:bodyPr>
            <a:lstStyle/>
            <a:p>
              <a:pPr>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Calibri"/>
                  <a:ea typeface="Calibri"/>
                  <a:cs typeface="Calibri"/>
                  <a:sym typeface="Calibri"/>
                </a:defRPr>
              </a:pPr>
              <a:r>
                <a:t>This work is licensed under a </a:t>
              </a:r>
              <a:r>
                <a:rPr u="sng">
                  <a:solidFill>
                    <a:srgbClr val="CCCCFF"/>
                  </a:solidFill>
                  <a:uFill>
                    <a:solidFill>
                      <a:srgbClr val="CCCCFF"/>
                    </a:solidFill>
                  </a:uFill>
                  <a:hlinkClick r:id="rId2"/>
                </a:rPr>
                <a:t>Creative Commons Attribution 4.0 International License</a:t>
              </a:r>
            </a:p>
          </p:txBody>
        </p:sp>
        <p:pic>
          <p:nvPicPr>
            <p:cNvPr id="31" name="image.png" descr="image.png"/>
            <p:cNvPicPr>
              <a:picLocks noChangeAspect="1"/>
            </p:cNvPicPr>
            <p:nvPr/>
          </p:nvPicPr>
          <p:blipFill>
            <a:blip r:embed="rId3" cstate="print"/>
            <a:stretch>
              <a:fillRect/>
            </a:stretch>
          </p:blipFill>
          <p:spPr>
            <a:xfrm>
              <a:off x="0" y="1587"/>
              <a:ext cx="833438" cy="290513"/>
            </a:xfrm>
            <a:prstGeom prst="rect">
              <a:avLst/>
            </a:prstGeom>
            <a:ln w="12700" cap="flat">
              <a:noFill/>
              <a:miter lim="400000"/>
            </a:ln>
            <a:effectLst/>
          </p:spPr>
        </p:pic>
      </p:grpSp>
      <p:sp>
        <p:nvSpPr>
          <p:cNvPr id="33" name="CONTACTS…"/>
          <p:cNvSpPr txBox="1"/>
          <p:nvPr/>
        </p:nvSpPr>
        <p:spPr>
          <a:xfrm>
            <a:off x="-1" y="2306637"/>
            <a:ext cx="9144002" cy="1017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799" tIns="46799" rIns="46799" bIns="4679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Calibri"/>
                <a:ea typeface="Calibri"/>
                <a:cs typeface="Calibri"/>
                <a:sym typeface="Calibri"/>
              </a:defRPr>
            </a:pPr>
            <a:r>
              <a:rPr dirty="0"/>
              <a:t>CONTACTS</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alibri"/>
                <a:ea typeface="Calibri"/>
                <a:cs typeface="Calibri"/>
                <a:sym typeface="Calibri"/>
              </a:defRPr>
            </a:pPr>
            <a:r>
              <a:rPr lang="it-IT" dirty="0"/>
              <a:t>Info </a:t>
            </a:r>
            <a:r>
              <a:rPr dirty="0"/>
              <a:t>g</a:t>
            </a:r>
            <a:r>
              <a:rPr lang="it-IT" dirty="0" err="1"/>
              <a:t>é</a:t>
            </a:r>
            <a:r>
              <a:rPr dirty="0"/>
              <a:t>n</a:t>
            </a:r>
            <a:r>
              <a:rPr lang="it-IT"/>
              <a:t>é</a:t>
            </a:r>
            <a:r>
              <a:t>ral</a:t>
            </a:r>
            <a:r>
              <a:rPr lang="it-IT" dirty="0"/>
              <a:t>e</a:t>
            </a:r>
            <a:r>
              <a:rPr dirty="0"/>
              <a:t>: </a:t>
            </a:r>
            <a:r>
              <a:rPr dirty="0">
                <a:solidFill>
                  <a:schemeClr val="accent6"/>
                </a:solidFill>
              </a:rPr>
              <a:t>info@esagovproject.eu</a:t>
            </a:r>
            <a:endParaRPr dirty="0">
              <a:solidFill>
                <a:srgbClr val="0563C1"/>
              </a:solidFill>
            </a:endParaRP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alibri"/>
                <a:ea typeface="Calibri"/>
                <a:cs typeface="Calibri"/>
                <a:sym typeface="Calibri"/>
              </a:defRPr>
            </a:pPr>
            <a:r>
              <a:rPr dirty="0"/>
              <a:t>website: </a:t>
            </a:r>
            <a:r>
              <a:rPr dirty="0">
                <a:solidFill>
                  <a:schemeClr val="accent6"/>
                </a:solidFill>
              </a:rPr>
              <a:t>www.esagovproject.eu</a:t>
            </a:r>
          </a:p>
        </p:txBody>
      </p:sp>
      <p:pic>
        <p:nvPicPr>
          <p:cNvPr id="34" name="image.jpeg" descr="image.jpeg"/>
          <p:cNvPicPr>
            <a:picLocks noChangeAspect="1"/>
          </p:cNvPicPr>
          <p:nvPr/>
        </p:nvPicPr>
        <p:blipFill>
          <a:blip r:embed="rId4" cstate="print"/>
          <a:stretch>
            <a:fillRect/>
          </a:stretch>
        </p:blipFill>
        <p:spPr>
          <a:xfrm>
            <a:off x="3041650" y="4240212"/>
            <a:ext cx="3986213" cy="1138238"/>
          </a:xfrm>
          <a:prstGeom prst="rect">
            <a:avLst/>
          </a:prstGeom>
          <a:ln w="12700">
            <a:miter lim="400000"/>
          </a:ln>
        </p:spPr>
      </p:pic>
      <p:pic>
        <p:nvPicPr>
          <p:cNvPr id="35" name="Logo-white.png" descr="Logo-white.png"/>
          <p:cNvPicPr>
            <a:picLocks noChangeAspect="1"/>
          </p:cNvPicPr>
          <p:nvPr/>
        </p:nvPicPr>
        <p:blipFill>
          <a:blip r:embed="rId5" cstate="print"/>
          <a:srcRect/>
          <a:stretch>
            <a:fillRect/>
          </a:stretch>
        </p:blipFill>
        <p:spPr>
          <a:xfrm>
            <a:off x="3406232" y="258762"/>
            <a:ext cx="2331271" cy="113842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44" y="5013176"/>
            <a:ext cx="4572000" cy="369332"/>
          </a:xfrm>
          <a:prstGeom prst="rect">
            <a:avLst/>
          </a:prstGeom>
        </p:spPr>
        <p:txBody>
          <a:bodyPr>
            <a:spAutoFit/>
          </a:bodyPr>
          <a:lstStyle/>
          <a:p>
            <a:pPr algn="ctr"/>
            <a:r>
              <a:rPr lang="it-IT" dirty="0">
                <a:solidFill>
                  <a:srgbClr val="FF0000"/>
                </a:solidFill>
              </a:rPr>
              <a:t>	</a:t>
            </a:r>
            <a:endParaRPr lang="fr-FR" sz="1200" dirty="0">
              <a:solidFill>
                <a:srgbClr val="FF0000"/>
              </a:solidFill>
            </a:endParaRPr>
          </a:p>
        </p:txBody>
      </p:sp>
      <p:pic>
        <p:nvPicPr>
          <p:cNvPr id="7" name="Image 6">
            <a:extLst>
              <a:ext uri="{FF2B5EF4-FFF2-40B4-BE49-F238E27FC236}">
                <a16:creationId xmlns:a16="http://schemas.microsoft.com/office/drawing/2014/main" xmlns="" id="{623D81DC-AF06-4DA0-8C0D-2D560227E8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4" name="WordArt 4" descr="Marbre blanc"/>
          <p:cNvSpPr>
            <a:spLocks noChangeArrowheads="1" noChangeShapeType="1" noTextEdit="1"/>
          </p:cNvSpPr>
          <p:nvPr/>
        </p:nvSpPr>
        <p:spPr bwMode="auto">
          <a:xfrm>
            <a:off x="2138379" y="923911"/>
            <a:ext cx="4791075" cy="5048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b="1" kern="10" dirty="0">
                <a:solidFill>
                  <a:schemeClr val="accent2"/>
                </a:solidFill>
                <a:effectLst>
                  <a:outerShdw blurRad="38100" dist="38100" dir="2700000" algn="tl">
                    <a:srgbClr val="000000">
                      <a:alpha val="43137"/>
                    </a:srgbClr>
                  </a:outerShdw>
                </a:effectLst>
                <a:latin typeface="Times New Roman"/>
                <a:cs typeface="Times New Roman"/>
              </a:rPr>
              <a:t>عناصـــر العــــــرض</a:t>
            </a:r>
          </a:p>
        </p:txBody>
      </p:sp>
      <p:sp>
        <p:nvSpPr>
          <p:cNvPr id="6" name="Rectangle 3"/>
          <p:cNvSpPr txBox="1">
            <a:spLocks noChangeArrowheads="1"/>
          </p:cNvSpPr>
          <p:nvPr/>
        </p:nvSpPr>
        <p:spPr>
          <a:xfrm>
            <a:off x="357158" y="1744687"/>
            <a:ext cx="8229600" cy="4327519"/>
          </a:xfrm>
          <a:prstGeom prst="rect">
            <a:avLst/>
          </a:prstGeom>
        </p:spPr>
        <p:txBody>
          <a:bodyPr/>
          <a:lstStyle/>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تعريـف </a:t>
            </a: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مشـروع المؤسسـة.</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ما هي الدوافع الأساسية للعمل بمشروع المؤسسة ؟</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الأهــــــــداف والقيم.</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ما يجب معرفتـه قبل تحضيـر المشــروع ؟</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تحضيــر المشــروع.</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كيـف يتـم تحليــل المعطيــات.</a:t>
            </a: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lang="ar-DZ" sz="2800" b="1" dirty="0" smtClean="0">
                <a:solidFill>
                  <a:schemeClr val="tx1"/>
                </a:solidFill>
                <a:latin typeface="Arial Unicode MS" pitchFamily="34" charset="-128"/>
                <a:ea typeface="Arial Unicode MS" pitchFamily="34" charset="-128"/>
                <a:cs typeface="Arial Unicode MS" pitchFamily="34" charset="-128"/>
                <a:sym typeface="Calibri"/>
              </a:rPr>
              <a:t>مخطط العمل أو العمليات</a:t>
            </a: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a:t>
            </a:r>
            <a:endPar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endParaRPr>
          </a:p>
          <a:p>
            <a:pPr marL="514350" marR="0" lvl="0" indent="-514350" algn="r" defTabSz="449262" rtl="1" eaLnBrk="1" fontAlgn="auto" latinLnBrk="0" hangingPunct="1">
              <a:lnSpc>
                <a:spcPct val="90000"/>
              </a:lnSpc>
              <a:spcBef>
                <a:spcPts val="1000"/>
              </a:spcBef>
              <a:spcAft>
                <a:spcPts val="0"/>
              </a:spcAft>
              <a:buClr>
                <a:srgbClr val="C00000"/>
              </a:buClr>
              <a:buSzTx/>
              <a:buFont typeface="+mj-lt"/>
              <a:buAutoNum type="arabicPeriod"/>
              <a:tabLst/>
              <a:defRPr/>
            </a:pP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إعداد ومتابعة تنفيذ </a:t>
            </a:r>
            <a:r>
              <a:rPr kumimoji="0" lang="ar-SA"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مشروع</a:t>
            </a: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 </a:t>
            </a:r>
            <a:r>
              <a:rPr kumimoji="0" lang="ar-DZ" sz="2800" b="1" i="0" u="none" strike="noStrike" kern="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sym typeface="Calibri"/>
              </a:rPr>
              <a:t>المؤسسة.</a:t>
            </a:r>
            <a:endParaRPr kumimoji="0" lang="fr-FR" sz="2000" b="0" i="0" u="none" strike="noStrike" kern="0" cap="none" spc="0" normalizeH="0" baseline="0" noProof="0" dirty="0" smtClean="0">
              <a:ln>
                <a:noFill/>
              </a:ln>
              <a:solidFill>
                <a:schemeClr val="tx1"/>
              </a:solidFill>
              <a:effectLst/>
              <a:uLnTx/>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44" y="5013176"/>
            <a:ext cx="4572000" cy="369332"/>
          </a:xfrm>
          <a:prstGeom prst="rect">
            <a:avLst/>
          </a:prstGeom>
        </p:spPr>
        <p:txBody>
          <a:bodyPr>
            <a:spAutoFit/>
          </a:bodyPr>
          <a:lstStyle/>
          <a:p>
            <a:pPr algn="ctr"/>
            <a:r>
              <a:rPr lang="it-IT" dirty="0">
                <a:solidFill>
                  <a:srgbClr val="FF0000"/>
                </a:solidFill>
              </a:rPr>
              <a:t>	</a:t>
            </a:r>
            <a:endParaRPr lang="fr-FR" sz="1200" dirty="0">
              <a:solidFill>
                <a:srgbClr val="FF0000"/>
              </a:solidFill>
            </a:endParaRPr>
          </a:p>
        </p:txBody>
      </p:sp>
      <p:pic>
        <p:nvPicPr>
          <p:cNvPr id="7" name="Image 6">
            <a:extLst>
              <a:ext uri="{FF2B5EF4-FFF2-40B4-BE49-F238E27FC236}">
                <a16:creationId xmlns:a16="http://schemas.microsoft.com/office/drawing/2014/main" xmlns="" id="{623D81DC-AF06-4DA0-8C0D-2D560227E8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6" name="Rectangle 3"/>
          <p:cNvSpPr txBox="1">
            <a:spLocks noChangeArrowheads="1"/>
          </p:cNvSpPr>
          <p:nvPr/>
        </p:nvSpPr>
        <p:spPr>
          <a:xfrm>
            <a:off x="227013" y="714356"/>
            <a:ext cx="8686800" cy="5721350"/>
          </a:xfrm>
          <a:prstGeom prst="rect">
            <a:avLst/>
          </a:prstGeom>
        </p:spPr>
        <p:txBody>
          <a:bodyPr/>
          <a:lstStyle/>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SA" sz="3000" b="1" i="0" u="none" strike="noStrike" kern="0" cap="none" spc="0" normalizeH="0" baseline="0" noProof="0" dirty="0" smtClean="0">
                <a:ln>
                  <a:noFill/>
                </a:ln>
                <a:solidFill>
                  <a:srgbClr val="C00000"/>
                </a:solidFill>
                <a:effectLst/>
                <a:uLnTx/>
                <a:uFillTx/>
                <a:latin typeface="Calibri"/>
                <a:ea typeface="Calibri"/>
                <a:cs typeface="Calibri"/>
                <a:sym typeface="Calibri"/>
              </a:rPr>
              <a:t> </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1.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تعريـف المشـروع</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a:t>
            </a:r>
            <a:endParaRPr kumimoji="0" lang="ar-SA"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مشروع </a:t>
            </a:r>
            <a:r>
              <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المؤسسة </a:t>
            </a: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هو خطة جديدة في التسيير تفرض نفسها بدافع الحاجة</a:t>
            </a:r>
            <a:r>
              <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للانتقال من وضع قائم (أ) إلى وضع جديد مرغوب (ب).</a:t>
            </a:r>
            <a:endPar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وتعرف الحاجة بأنها الفرق بين الوضع المرغوب (ب) والوضع القائم (أ). </a:t>
            </a: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وتتحدد </a:t>
            </a: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الحاجة (ج) بدقة من التشخيص المحكم للوضع القائم وتحليل كل المعطيات وتحديد الطرق الأنسب والآجال لبلوغ الأهداف المرجوة.</a:t>
            </a:r>
            <a:endPar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وعليه فمشروع المؤسسة هو خطة متكاملة العناصر، ومتناسقة متوازنة ترمي إلى تحقيق الأهداف العامة والأهداف التي رسمتها المؤسسة لنفسها في إطار التشريع العام وذلك على ضوء التشخيص المحكم والتحليل الدقيق. وضبط الإمكانات البشرية والمادية ومراعاة المحيط الداخلي والخارجي وخصوصية المؤسسة. وقد ينطبق هذا التعريف على مشروع المصلحة ومشروع المقاطعة.</a:t>
            </a:r>
            <a:r>
              <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endPar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ولتجسيد هذه الخطة لابد من إشراك كل الأطراف المتعاملة مع </a:t>
            </a:r>
            <a:r>
              <a:rPr kumimoji="0" lang="ar-DZ"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المؤسسة الجامعية </a:t>
            </a:r>
            <a:r>
              <a:rPr kumimoji="0" lang="ar-SA" sz="24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في شتى المجالات في التنظيم، في الاتصال، في الحوار في البرمجة، في الاقتراح، في التوجيه، في الاختيار، في تقديم الخدمات...الخ.  </a:t>
            </a:r>
            <a:endParaRPr kumimoji="0" lang="fr-FR" sz="240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42844" y="785794"/>
            <a:ext cx="8858312" cy="5649913"/>
          </a:xfrm>
          <a:prstGeom prst="rect">
            <a:avLst/>
          </a:prstGeom>
        </p:spPr>
        <p:txBody>
          <a:bodyPr/>
          <a:lstStyle/>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يتضح جليا من خلال </a:t>
            </a:r>
            <a:r>
              <a:rPr kumimoji="0" lang="ar-SA" sz="220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هذ</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التعريف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أن الأمر لا يخرج عن إطار التوجيهات والأهداف العامة المرسومة </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من طرف وزارة التعليم العالي والبحث العلمي</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مع العمل على ترجمة هذه الأهداف الوطنية المعلنة والرسمية إلى أفعال ونشاطات</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وللمزيد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من التدقيق والتوضيح لمضمون </a:t>
            </a:r>
            <a:r>
              <a:rPr kumimoji="0" lang="ar-SA" sz="220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هذ</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التعريف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يجب التأكيد على أن العمل بمشروع المؤسسة يستلزم توافر بعض الشروط والمتطلبات نذكر منها:</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1- إقناع </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جميع أفراد المؤسسة الجامعية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ومختلف المتعاملين بفكرة المشروع والعمل </a:t>
            </a:r>
            <a:r>
              <a:rPr kumimoji="0" lang="ar-SA" sz="220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به</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2- إشراك مختلف الأطراف حسب تنظيم ملائم في تنفيذ هذه الخطة.</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3- تشجيع الانضمام التلقائي للعمل بالمشروع.</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4- الوصول إلى تجنيد أكبر عدد ممكن من المتعاملين من خلال الإعلام والحوار والتشاور. </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5- التحلي بروح المبادرة والمسؤولية وتقوية العلاقات بين المتعاملين.</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6- نشر ثقافة المشروع داخل المؤسسة باستعمال مختلف وسائل الاتصال المتاحة وخلق روح الانتماء للمؤسسة. </a:t>
            </a:r>
          </a:p>
          <a:p>
            <a:pPr marL="0" marR="0" lvl="0" indent="0" algn="just" defTabSz="449262" rtl="1" eaLnBrk="1" fontAlgn="auto" latinLnBrk="0" hangingPunct="1">
              <a:lnSpc>
                <a:spcPct val="90000"/>
              </a:lnSpc>
              <a:spcBef>
                <a:spcPts val="1000"/>
              </a:spcBef>
              <a:spcAft>
                <a:spcPts val="0"/>
              </a:spcAft>
              <a:buClrTx/>
              <a:buSzTx/>
              <a:buFont typeface="Wingdings" pitchFamily="2" charset="2"/>
              <a:buNone/>
              <a:tabLst/>
              <a:defRPr/>
            </a:pP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7- توجيه كل الجهود نحو تحقيق الأهداف النوعية المرسومة</a:t>
            </a:r>
            <a:r>
              <a:rPr kumimoji="0" lang="ar-DZ" sz="220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fr-FR" sz="220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20170683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B126105C-300A-4869-9CE2-511F5A2715E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4" name="Rectangle 3"/>
          <p:cNvSpPr txBox="1">
            <a:spLocks noChangeArrowheads="1"/>
          </p:cNvSpPr>
          <p:nvPr/>
        </p:nvSpPr>
        <p:spPr>
          <a:xfrm>
            <a:off x="71406" y="714356"/>
            <a:ext cx="9001156" cy="6126162"/>
          </a:xfrm>
          <a:prstGeom prst="rect">
            <a:avLst/>
          </a:prstGeom>
        </p:spPr>
        <p:txBody>
          <a:bodyPr/>
          <a:lstStyle/>
          <a:p>
            <a:pPr marL="0" marR="0" lvl="0" indent="0" algn="just" defTabSz="449262" rtl="1" eaLnBrk="1" fontAlgn="auto" latinLnBrk="0" hangingPunct="1">
              <a:lnSpc>
                <a:spcPct val="80000"/>
              </a:lnSpc>
              <a:spcBef>
                <a:spcPts val="1000"/>
              </a:spcBef>
              <a:spcAft>
                <a:spcPts val="0"/>
              </a:spcAft>
              <a:buClrTx/>
              <a:buSzTx/>
              <a:buFont typeface="Wingdings" pitchFamily="2" charset="2"/>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2.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ما</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هي الدوافع الأساسية للعمل بالمشروع</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80000"/>
              </a:lnSpc>
              <a:spcBef>
                <a:spcPts val="1000"/>
              </a:spcBef>
              <a:spcAft>
                <a:spcPts val="0"/>
              </a:spcAft>
              <a:buClrTx/>
              <a:buSzTx/>
              <a:buFont typeface="Wingdings" pitchFamily="2" charset="2"/>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كما سبقت الإشارة آنفا إن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المؤسسة الجامعية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أصبحت تعيش الآن في وسط متغير باستمرار،</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وأصبح من الصعب التوفيق بين أساليب التسيير والأهداف المسطرة</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ومن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هذا المنظور أصبح ضروريا القيام بما يلي:</a:t>
            </a:r>
            <a:endPar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80000"/>
              </a:lnSpc>
              <a:spcBef>
                <a:spcPts val="1000"/>
              </a:spcBef>
              <a:spcAft>
                <a:spcPts val="0"/>
              </a:spcAft>
              <a:buClrTx/>
              <a:buSzTx/>
              <a:buFont typeface="Wingdings" pitchFamily="2" charset="2"/>
              <a:buNone/>
              <a:tabLst/>
              <a:defRPr/>
            </a:pPr>
            <a:r>
              <a:rPr kumimoji="0" lang="ar-DZ" sz="22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1-</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ضرورة معالجة النقائص الناتجة عن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بعض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طرق التسيير </a:t>
            </a:r>
            <a:r>
              <a:rPr kumimoji="0" lang="ar-SA" sz="2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كلاسيكية</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80000"/>
              </a:lnSpc>
              <a:spcBef>
                <a:spcPts val="1000"/>
              </a:spcBef>
              <a:spcAft>
                <a:spcPts val="0"/>
              </a:spcAft>
              <a:buClrTx/>
              <a:buSzTx/>
              <a:buFont typeface="Wingdings" pitchFamily="2" charset="2"/>
              <a:buNone/>
              <a:tabLst/>
              <a:defRPr/>
            </a:pPr>
            <a:r>
              <a:rPr kumimoji="0" lang="ar-DZ" sz="22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2-</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ضرورة التغيير لمواكبة تطورات العصر في المجالات الاجتماعية والعلمية والتكنولوجية وخاصة تكنولوجيا الإعلام والاتصال والمعلوماتية قصد تلبية الحاجات المتجددة للمجتمع.</a:t>
            </a:r>
          </a:p>
          <a:p>
            <a:pPr marL="0" marR="0" lvl="0" indent="0" algn="just" defTabSz="449262" rtl="1" eaLnBrk="1" fontAlgn="auto" latinLnBrk="0" hangingPunct="1">
              <a:lnSpc>
                <a:spcPct val="80000"/>
              </a:lnSpc>
              <a:spcBef>
                <a:spcPts val="1000"/>
              </a:spcBef>
              <a:spcAft>
                <a:spcPts val="0"/>
              </a:spcAft>
              <a:buClrTx/>
              <a:buSzTx/>
              <a:buFontTx/>
              <a:buNone/>
              <a:tabLst/>
              <a:defRPr/>
            </a:pPr>
            <a:r>
              <a:rPr kumimoji="0" lang="ar-DZ" sz="22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3-</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ضرورة تغيير </a:t>
            </a:r>
            <a:r>
              <a:rPr kumimoji="0" lang="ar-SA" sz="2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السلوكات</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والذهنيات</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لدى مختلف أفراد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المؤسسة الجامعية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وتعتبر هذه العملية من أصعب العمليات على الإطلاق.</a:t>
            </a:r>
          </a:p>
          <a:p>
            <a:pPr marL="0" marR="0" lvl="0" indent="0" algn="just" defTabSz="449262" rtl="1" eaLnBrk="1" fontAlgn="auto" latinLnBrk="0" hangingPunct="1">
              <a:lnSpc>
                <a:spcPct val="80000"/>
              </a:lnSpc>
              <a:spcBef>
                <a:spcPts val="1000"/>
              </a:spcBef>
              <a:spcAft>
                <a:spcPts val="0"/>
              </a:spcAft>
              <a:buClrTx/>
              <a:buSzTx/>
              <a:buFontTx/>
              <a:buNone/>
              <a:tabLst/>
              <a:defRPr/>
            </a:pPr>
            <a:r>
              <a:rPr kumimoji="0" lang="ar-DZ" sz="22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4-</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تجسيد مفهوم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الاستقلالية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للمؤسسة الجامعية</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لتتولى بنفسها وبإشراك المتعاملين في رسم أهدافها الإجرائية وضبط العمليات الضرورية في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مخطط</a:t>
            </a:r>
            <a:r>
              <a:rPr kumimoji="0" lang="ar-DZ" sz="2200" b="0"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عمل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دقيق ومضبوط يأخذ بعين الاعتبار الطاقات البشرية والمادية وخصوصيات المؤسسة.</a:t>
            </a:r>
          </a:p>
          <a:p>
            <a:pPr marL="0" marR="0" lvl="0" indent="0" algn="just" defTabSz="449262" rtl="1" eaLnBrk="1" fontAlgn="auto" latinLnBrk="0" hangingPunct="1">
              <a:lnSpc>
                <a:spcPct val="80000"/>
              </a:lnSpc>
              <a:spcBef>
                <a:spcPts val="1000"/>
              </a:spcBef>
              <a:spcAft>
                <a:spcPts val="0"/>
              </a:spcAft>
              <a:buClrTx/>
              <a:buSzTx/>
              <a:buFontTx/>
              <a:buNone/>
              <a:tabLst/>
              <a:defRPr/>
            </a:pPr>
            <a:r>
              <a:rPr kumimoji="0" lang="ar-DZ" sz="22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5-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ضرورة خلق فريق منسجم وذلك بفض الخلافات والنزاعات المعتادة في المؤسسات</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الجامعية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والناتجة في الغالب عن نقص الإعلام والاتصال والحوار.        </a:t>
            </a:r>
          </a:p>
          <a:p>
            <a:pPr marL="0" marR="0" lvl="0" indent="0" algn="just" defTabSz="449262" rtl="1" eaLnBrk="1" fontAlgn="auto" latinLnBrk="0" hangingPunct="1">
              <a:lnSpc>
                <a:spcPct val="80000"/>
              </a:lnSpc>
              <a:spcBef>
                <a:spcPts val="1000"/>
              </a:spcBef>
              <a:spcAft>
                <a:spcPts val="0"/>
              </a:spcAft>
              <a:buClrTx/>
              <a:buSzTx/>
              <a:buFont typeface="Wingdings" pitchFamily="2" charset="2"/>
              <a:buNone/>
              <a:tabLst/>
              <a:defRPr/>
            </a:pP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بعد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ذكر بعض الدوافع الأساسية</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التي من شأنها أن تسمح بتحقيق الأهداف</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والقيم</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المسطرة،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سنذكر بعض</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هذه الأخيرة</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على سبيل المثال لا الحصر.</a:t>
            </a:r>
            <a:endParaRPr kumimoji="0" lang="fr-FR" sz="2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2114565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208FE6A4-8BFB-4191-AFD8-81EA28A7C3A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5" name="Rectangle 3"/>
          <p:cNvSpPr txBox="1">
            <a:spLocks noChangeArrowheads="1"/>
          </p:cNvSpPr>
          <p:nvPr/>
        </p:nvSpPr>
        <p:spPr>
          <a:xfrm>
            <a:off x="250825" y="795363"/>
            <a:ext cx="8704263" cy="6276975"/>
          </a:xfrm>
          <a:prstGeom prst="rect">
            <a:avLst/>
          </a:prstGeom>
        </p:spPr>
        <p:txBody>
          <a:bodyPr/>
          <a:lstStyle/>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3.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الأهـداف</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والقيم</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4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الأهـداف</a:t>
            </a:r>
            <a:r>
              <a:rPr kumimoji="0" lang="ar-SA" sz="24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endParaRPr kumimoji="0" lang="ar-DZ" sz="2400" b="0"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4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إكساب الطالب المعارف والمهارات في التخصصات المختلفة.</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الإسهام في دعم جهود البحث العلمي المعرفي والتطبيقي في المجالات المختلفة.</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ربط المخرجات التعليمية بمتطلبات التنمية واحتياجات سوق العمل.</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توفير البنية التحتية اللازمة لدعم العملية التعليمية والخدمات والأنشطة الطلابية.</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DZ"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عدم التوقف عند النمط التقليدي للتعليم الجامعي والمعتمد على المحاضرات وقاعات التدريس، وذلك بإدخال أنماط تعليمية جديدة مثل : التعليم عن بعد، التعليم المفتوح، التعليم الالكتروني والتعليم الافتراضي</a:t>
            </a: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التوسع في الشراكات، وتطوير العلاقة مع الجامعات ومؤسسات البحث العلمي محلياً وإقليمياً ودولياً.</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تحقيق متطلبات الجودة والاعتماد الأكاديمي.</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تحقيق التنمية المهنية المستدامة لأعضاء هيئة التدريس والكوادر الإدارية.</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90000"/>
              </a:lnSpc>
              <a:spcBef>
                <a:spcPts val="1000"/>
              </a:spcBef>
              <a:spcAft>
                <a:spcPts val="0"/>
              </a:spcAft>
              <a:buClrTx/>
              <a:buSzTx/>
              <a:buFontTx/>
              <a:buNone/>
              <a:tabLst/>
              <a:defRPr/>
            </a:pPr>
            <a:r>
              <a:rPr kumimoji="0" lang="ar-SA"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زيادة القدرة التنافسية للجامعة من خلال الأداء المؤسسي المتميز</a:t>
            </a:r>
            <a:endParaRPr kumimoji="0" lang="fr-FR" sz="22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46152360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21B58D9F-3DBC-41F6-BBF5-A488A15E513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5" name="Rectangle 3"/>
          <p:cNvSpPr txBox="1">
            <a:spLocks noChangeArrowheads="1"/>
          </p:cNvSpPr>
          <p:nvPr/>
        </p:nvSpPr>
        <p:spPr>
          <a:xfrm>
            <a:off x="250825" y="723925"/>
            <a:ext cx="8704263" cy="6276975"/>
          </a:xfrm>
          <a:prstGeom prst="rect">
            <a:avLst/>
          </a:prstGeom>
        </p:spPr>
        <p:txBody>
          <a:bodyPr/>
          <a:lstStyle/>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القيم</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الالتزام بالمعايير الأخلاقية والمهنية.</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الجودة والتميز.</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الموضوعية، واعتماد الشفافية، ومبدأ المساءلة.</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التعلم المستمر.</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تنمية روح المسؤولية نحو المجتمع.</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العمل بروح الفريق الواحد.             </a:t>
            </a:r>
            <a:endParaRPr kumimoji="0" lang="fr-FR"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Tx/>
              <a:buSzTx/>
              <a:buFontTx/>
              <a:buNone/>
              <a:tabLst/>
              <a:defRPr/>
            </a:pP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تشجيع المبادرات الذاتية والإبداعية.</a:t>
            </a:r>
            <a:endParaRPr kumimoji="0" lang="ar-SA"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18229476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9869790-26C1-426B-B967-FC3C0FF87FA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3" name="Rectangle 3"/>
          <p:cNvSpPr txBox="1">
            <a:spLocks noChangeArrowheads="1"/>
          </p:cNvSpPr>
          <p:nvPr/>
        </p:nvSpPr>
        <p:spPr>
          <a:xfrm>
            <a:off x="250825" y="795363"/>
            <a:ext cx="8704263" cy="6276975"/>
          </a:xfrm>
          <a:prstGeom prst="rect">
            <a:avLst/>
          </a:prstGeom>
        </p:spPr>
        <p:txBody>
          <a:bodyPr/>
          <a:lstStyle/>
          <a:p>
            <a:pPr marL="0" marR="0" lvl="0" indent="0" algn="just" defTabSz="449262" rtl="1" eaLnBrk="1" fontAlgn="auto" latinLnBrk="0" hangingPunct="1">
              <a:lnSpc>
                <a:spcPct val="150000"/>
              </a:lnSpc>
              <a:spcBef>
                <a:spcPts val="1000"/>
              </a:spcBef>
              <a:spcAft>
                <a:spcPts val="0"/>
              </a:spcAft>
              <a:buClr>
                <a:schemeClr val="tx1"/>
              </a:buClr>
              <a:buSzTx/>
              <a:buFontTx/>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4.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ما يجب معرفته قبل تحضير المشروع</a:t>
            </a: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50000"/>
              </a:lnSpc>
              <a:spcBef>
                <a:spcPts val="1000"/>
              </a:spcBef>
              <a:spcAft>
                <a:spcPts val="0"/>
              </a:spcAft>
              <a:buClr>
                <a:schemeClr val="tx1"/>
              </a:buClr>
              <a:buSzTx/>
              <a:buFont typeface="Wingdings" pitchFamily="2" charset="2"/>
              <a:buNone/>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قبل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الدخول في تحضير وبناء المشروع هناك قضايا أساسية يجب الاطلاع عليها والتمكن من فهمها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بعمق</a:t>
            </a:r>
            <a:r>
              <a:rPr kumimoji="0" lang="ar-DZ" sz="2400" b="0"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وهي:</a:t>
            </a:r>
            <a:endPar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r" defTabSz="449262" rtl="1" eaLnBrk="1" fontAlgn="auto" latinLnBrk="0" hangingPunct="1">
              <a:lnSpc>
                <a:spcPct val="150000"/>
              </a:lnSpc>
              <a:spcBef>
                <a:spcPts val="1000"/>
              </a:spcBef>
              <a:spcAft>
                <a:spcPts val="0"/>
              </a:spcAft>
              <a:buClr>
                <a:schemeClr val="tx1"/>
              </a:buClr>
              <a:buSzTx/>
              <a:buFont typeface="Arial" pitchFamily="34" charset="0"/>
              <a:buChar char="•"/>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توفر الرغبة في التغيير.</a:t>
            </a:r>
          </a:p>
          <a:p>
            <a:pPr marL="0" marR="0" lvl="0" indent="0" algn="r" defTabSz="449262" rtl="1" eaLnBrk="1" fontAlgn="auto" latinLnBrk="0" hangingPunct="1">
              <a:lnSpc>
                <a:spcPct val="150000"/>
              </a:lnSpc>
              <a:spcBef>
                <a:spcPts val="1000"/>
              </a:spcBef>
              <a:spcAft>
                <a:spcPts val="0"/>
              </a:spcAft>
              <a:buClr>
                <a:schemeClr val="tx1"/>
              </a:buClr>
              <a:buSzTx/>
              <a:buFont typeface="Arial" pitchFamily="34" charset="0"/>
              <a:buChar char="•"/>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فهم الوضع الاجتماعي للمنطقة</a:t>
            </a: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r" defTabSz="449262" rtl="1" eaLnBrk="1" fontAlgn="auto" latinLnBrk="0" hangingPunct="1">
              <a:lnSpc>
                <a:spcPct val="150000"/>
              </a:lnSpc>
              <a:spcBef>
                <a:spcPts val="1000"/>
              </a:spcBef>
              <a:spcAft>
                <a:spcPts val="0"/>
              </a:spcAft>
              <a:buClr>
                <a:schemeClr val="tx1"/>
              </a:buClr>
              <a:buSzTx/>
              <a:buFont typeface="Arial" pitchFamily="34" charset="0"/>
              <a:buChar char="•"/>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الإطلاع على التوجيهات الرسمية.</a:t>
            </a:r>
          </a:p>
          <a:p>
            <a:pPr marL="0" marR="0" lvl="0" indent="0" algn="just" defTabSz="449262" rtl="1" eaLnBrk="1" fontAlgn="auto" latinLnBrk="0" hangingPunct="1">
              <a:lnSpc>
                <a:spcPct val="150000"/>
              </a:lnSpc>
              <a:spcBef>
                <a:spcPts val="1000"/>
              </a:spcBef>
              <a:spcAft>
                <a:spcPts val="0"/>
              </a:spcAft>
              <a:buClr>
                <a:schemeClr val="tx1"/>
              </a:buClr>
              <a:buSzTx/>
              <a:buFont typeface="Arial" pitchFamily="34" charset="0"/>
              <a:buChar char="•"/>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الظروف المميزة للمؤسسة والمحيطة </a:t>
            </a:r>
            <a:r>
              <a:rPr kumimoji="0" lang="ar-SA" sz="2400" b="0" i="0" u="none" strike="noStrike" kern="0" cap="none" spc="0" normalizeH="0" baseline="0" noProof="0" dirty="0" err="1"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بها</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p>
          <a:p>
            <a:pPr marL="0" marR="0" lvl="0" indent="0" algn="just" defTabSz="449262" rtl="1" eaLnBrk="1" fontAlgn="auto" latinLnBrk="0" hangingPunct="1">
              <a:lnSpc>
                <a:spcPct val="150000"/>
              </a:lnSpc>
              <a:spcBef>
                <a:spcPts val="1000"/>
              </a:spcBef>
              <a:spcAft>
                <a:spcPts val="0"/>
              </a:spcAft>
              <a:buClr>
                <a:schemeClr val="tx1"/>
              </a:buClr>
              <a:buSzTx/>
              <a:buFont typeface="Arial" pitchFamily="34" charset="0"/>
              <a:buChar char="•"/>
              <a:tabLst/>
              <a:defRPr/>
            </a:pPr>
            <a:r>
              <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معرفة كيفية نقل المعلومات والأطر الممكنة للحوار والتشاور.</a:t>
            </a:r>
            <a:endPar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p:txBody>
      </p:sp>
    </p:spTree>
    <p:extLst>
      <p:ext uri="{BB962C8B-B14F-4D97-AF65-F5344CB8AC3E}">
        <p14:creationId xmlns="" xmlns:p14="http://schemas.microsoft.com/office/powerpoint/2010/main" val="131465357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8875DA6B-497C-4E95-AD11-25E09D67B35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116632"/>
            <a:ext cx="1102762" cy="936104"/>
          </a:xfrm>
          <a:prstGeom prst="rect">
            <a:avLst/>
          </a:prstGeom>
        </p:spPr>
      </p:pic>
      <p:sp>
        <p:nvSpPr>
          <p:cNvPr id="5" name="Rectangle 3"/>
          <p:cNvSpPr txBox="1">
            <a:spLocks noChangeArrowheads="1"/>
          </p:cNvSpPr>
          <p:nvPr/>
        </p:nvSpPr>
        <p:spPr>
          <a:xfrm>
            <a:off x="0" y="500042"/>
            <a:ext cx="9144000" cy="6235700"/>
          </a:xfrm>
          <a:prstGeom prst="rect">
            <a:avLst/>
          </a:prstGeom>
        </p:spPr>
        <p:txBody>
          <a:bodyPr/>
          <a:lstStyle/>
          <a:p>
            <a:pPr marL="0" marR="0" lvl="0" indent="0" algn="just" defTabSz="449262" rtl="1" eaLnBrk="1" fontAlgn="auto" latinLnBrk="0" hangingPunct="1">
              <a:lnSpc>
                <a:spcPct val="120000"/>
              </a:lnSpc>
              <a:spcBef>
                <a:spcPts val="1000"/>
              </a:spcBef>
              <a:spcAft>
                <a:spcPts val="0"/>
              </a:spcAft>
              <a:buClr>
                <a:schemeClr val="tx1"/>
              </a:buClr>
              <a:buSzTx/>
              <a:buFontTx/>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5.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rPr>
              <a:t>تحضيـر المشـروع</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20000"/>
              </a:lnSpc>
              <a:spcBef>
                <a:spcPts val="1000"/>
              </a:spcBef>
              <a:spcAft>
                <a:spcPts val="0"/>
              </a:spcAft>
              <a:buClr>
                <a:schemeClr val="tx1"/>
              </a:buClr>
              <a:buSzTx/>
              <a:buFont typeface="Wingdings" pitchFamily="2" charset="2"/>
              <a:buNone/>
              <a:tabLst/>
              <a:defRPr/>
            </a:pP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إن عملية تحضير المشروع </a:t>
            </a:r>
            <a:r>
              <a:rPr lang="ar-DZ" sz="2000" dirty="0" smtClean="0">
                <a:latin typeface="Arial Unicode MS" pitchFamily="34" charset="-128"/>
                <a:ea typeface="Arial Unicode MS" pitchFamily="34" charset="-128"/>
                <a:cs typeface="Arial Unicode MS" pitchFamily="34" charset="-128"/>
                <a:sym typeface="Calibri"/>
              </a:rPr>
              <a:t>والتي هي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أهم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مرحلة لأنها تؤسس لكل العمليات والنشاطات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مر بمجموعة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من المراحل أهمها:</a:t>
            </a:r>
            <a:endPar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20000"/>
              </a:lnSpc>
              <a:spcBef>
                <a:spcPts val="1000"/>
              </a:spcBef>
              <a:spcAft>
                <a:spcPts val="0"/>
              </a:spcAft>
              <a:buClr>
                <a:schemeClr val="tx1"/>
              </a:buClr>
              <a:buSzTx/>
              <a:buFont typeface="Arial" pitchFamily="34" charset="0"/>
              <a:buChar char="•"/>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جمع المعطيات والمعلومات المتعلقة بالطاقات البشرية والمادية. </a:t>
            </a:r>
            <a:endPar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20000"/>
              </a:lnSpc>
              <a:spcBef>
                <a:spcPts val="1000"/>
              </a:spcBef>
              <a:spcAft>
                <a:spcPts val="0"/>
              </a:spcAft>
              <a:buClr>
                <a:schemeClr val="tx1"/>
              </a:buClr>
              <a:buSzTx/>
              <a:buFont typeface="Arial" pitchFamily="34" charset="0"/>
              <a:buChar char="•"/>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تحليل المعطيات الذي سوف يسمح بتحديد الصعوبات الأساسية التي تمثل السمة السائدة بالوضعية</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 الأولية أو</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 الابتدائية.</a:t>
            </a:r>
            <a:endPar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endParaRPr>
          </a:p>
          <a:p>
            <a:pPr marL="0" marR="0" lvl="0" indent="0" algn="just" defTabSz="449262" rtl="1" eaLnBrk="1" fontAlgn="auto" latinLnBrk="0" hangingPunct="1">
              <a:lnSpc>
                <a:spcPct val="120000"/>
              </a:lnSpc>
              <a:spcBef>
                <a:spcPts val="1000"/>
              </a:spcBef>
              <a:spcAft>
                <a:spcPts val="0"/>
              </a:spcAft>
              <a:buClr>
                <a:schemeClr val="tx1"/>
              </a:buClr>
              <a:buSzTx/>
              <a:buFont typeface="Arial" pitchFamily="34" charset="0"/>
              <a:buChar char="•"/>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 تخطيط المهام وتعريف برنامج العمل وتهيئة الموارد والإمكانيات.</a:t>
            </a:r>
          </a:p>
          <a:p>
            <a:pPr marL="0" marR="0" lvl="0" indent="0" algn="just" defTabSz="449262" rtl="1" eaLnBrk="1" fontAlgn="auto" latinLnBrk="0" hangingPunct="1">
              <a:lnSpc>
                <a:spcPct val="120000"/>
              </a:lnSpc>
              <a:spcBef>
                <a:spcPts val="1000"/>
              </a:spcBef>
              <a:spcAft>
                <a:spcPts val="0"/>
              </a:spcAft>
              <a:buClr>
                <a:schemeClr val="tx1"/>
              </a:buClr>
              <a:buSzTx/>
              <a:buFont typeface="Wingdings" pitchFamily="2" charset="2"/>
              <a:buNone/>
              <a:tabLst/>
              <a:defRPr/>
            </a:pPr>
            <a:r>
              <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6.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مراحـل </a:t>
            </a:r>
            <a:r>
              <a:rPr kumimoji="0" lang="ar-SA"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rPr>
              <a:t>التحليـل</a:t>
            </a:r>
            <a:endParaRPr kumimoji="0" lang="ar-DZ" sz="3000" b="1" i="0" u="none" strike="noStrike" kern="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sym typeface="Wingdings" pitchFamily="2" charset="2"/>
            </a:endParaRPr>
          </a:p>
          <a:p>
            <a:pPr marL="0" marR="0" lvl="0" indent="0" algn="just" defTabSz="449262" rtl="1" eaLnBrk="1" fontAlgn="auto" latinLnBrk="0" hangingPunct="1">
              <a:lnSpc>
                <a:spcPct val="120000"/>
              </a:lnSpc>
              <a:spcBef>
                <a:spcPts val="1000"/>
              </a:spcBef>
              <a:spcAft>
                <a:spcPts val="0"/>
              </a:spcAft>
              <a:buClr>
                <a:schemeClr val="tx1"/>
              </a:buClr>
              <a:buSzTx/>
              <a:buFontTx/>
              <a:buNone/>
              <a:tabLst/>
              <a:defRPr/>
            </a:pP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1-</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نقد المعطيات واستخراج نقاط القوة ونقاط الضعف</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rPr>
              <a:t> </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والفرص المتاحة مع التهديدات المحتملة (نظام </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SWOT</a:t>
            </a: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r>
              <a:rPr kumimoji="0" lang="fr-FR"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a:t>
            </a:r>
            <a:endPar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609600" marR="0" lvl="0" indent="-609600" algn="just" defTabSz="449262" rtl="1" eaLnBrk="1" fontAlgn="auto" latinLnBrk="0" hangingPunct="1">
              <a:lnSpc>
                <a:spcPct val="120000"/>
              </a:lnSpc>
              <a:spcBef>
                <a:spcPts val="1000"/>
              </a:spcBef>
              <a:spcAft>
                <a:spcPts val="0"/>
              </a:spcAft>
              <a:buClrTx/>
              <a:buSzTx/>
              <a:buFontTx/>
              <a:buNone/>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2 -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البحث عن المسببات وراء الوضعية التي تعيشها المؤسسة.</a:t>
            </a:r>
          </a:p>
          <a:p>
            <a:pPr marL="609600" marR="0" lvl="0" indent="-609600" algn="just" defTabSz="449262" rtl="1" eaLnBrk="1" fontAlgn="auto" latinLnBrk="0" hangingPunct="1">
              <a:lnSpc>
                <a:spcPct val="120000"/>
              </a:lnSpc>
              <a:spcBef>
                <a:spcPts val="1000"/>
              </a:spcBef>
              <a:spcAft>
                <a:spcPts val="0"/>
              </a:spcAft>
              <a:buClrTx/>
              <a:buSzTx/>
              <a:buFontTx/>
              <a:buNone/>
              <a:tabLst/>
              <a:defRPr/>
            </a:pPr>
            <a:r>
              <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3 - </a:t>
            </a:r>
            <a:r>
              <a:rPr kumimoji="0" lang="ar-SA"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rPr>
              <a:t>ترتيب هذه المسببات وتصنيفها واستخراج المسببات الرئيسية.</a:t>
            </a:r>
            <a:endParaRPr kumimoji="0" lang="ar-DZ" sz="20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Calibri"/>
            </a:endParaRPr>
          </a:p>
          <a:p>
            <a:pPr marL="0" marR="0" lvl="0" indent="0" algn="just" defTabSz="449262" rtl="1" eaLnBrk="1" fontAlgn="auto" latinLnBrk="0" hangingPunct="1">
              <a:lnSpc>
                <a:spcPct val="120000"/>
              </a:lnSpc>
              <a:spcBef>
                <a:spcPts val="1000"/>
              </a:spcBef>
              <a:spcAft>
                <a:spcPts val="0"/>
              </a:spcAft>
              <a:buClr>
                <a:schemeClr val="tx1"/>
              </a:buClr>
              <a:buSzTx/>
              <a:buFontTx/>
              <a:buNone/>
              <a:tabLst/>
              <a:defRPr/>
            </a:pPr>
            <a:endParaRPr kumimoji="0" lang="ar-DZ" sz="24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endParaRPr>
          </a:p>
          <a:p>
            <a:pPr marL="342900" marR="0" lvl="0" indent="-342900" algn="just" defTabSz="449262" rtl="1" eaLnBrk="1" fontAlgn="auto" latinLnBrk="0" hangingPunct="1">
              <a:lnSpc>
                <a:spcPct val="120000"/>
              </a:lnSpc>
              <a:spcBef>
                <a:spcPts val="1000"/>
              </a:spcBef>
              <a:spcAft>
                <a:spcPts val="0"/>
              </a:spcAft>
              <a:buClr>
                <a:schemeClr val="tx1"/>
              </a:buClr>
              <a:buSzTx/>
              <a:buFont typeface="Wingdings" pitchFamily="2" charset="2"/>
              <a:buNone/>
              <a:tabLst/>
              <a:defRPr/>
            </a:pPr>
            <a:endParaRPr kumimoji="0" lang="fr-FR"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sym typeface="Wingdings" pitchFamily="2" charset="2"/>
            </a:endParaRPr>
          </a:p>
        </p:txBody>
      </p:sp>
    </p:spTree>
    <p:extLst>
      <p:ext uri="{BB962C8B-B14F-4D97-AF65-F5344CB8AC3E}">
        <p14:creationId xmlns="" xmlns:p14="http://schemas.microsoft.com/office/powerpoint/2010/main" val="54600868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622</TotalTime>
  <Words>1206</Words>
  <Application>Microsoft Office PowerPoint</Application>
  <PresentationFormat>Affichage à l'écran (4:3)</PresentationFormat>
  <Paragraphs>129</Paragraphs>
  <Slides>17</Slides>
  <Notes>0</Notes>
  <HiddenSlides>1</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‏‏مستخدم Windows</cp:lastModifiedBy>
  <cp:revision>106</cp:revision>
  <dcterms:modified xsi:type="dcterms:W3CDTF">2020-10-20T22:10:27Z</dcterms:modified>
</cp:coreProperties>
</file>