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4" r:id="rId4"/>
    <p:sldId id="262" r:id="rId5"/>
    <p:sldId id="263" r:id="rId6"/>
    <p:sldId id="295" r:id="rId7"/>
    <p:sldId id="264" r:id="rId8"/>
    <p:sldId id="265" r:id="rId9"/>
    <p:sldId id="294" r:id="rId10"/>
    <p:sldId id="266" r:id="rId11"/>
    <p:sldId id="267" r:id="rId12"/>
    <p:sldId id="259" r:id="rId13"/>
  </p:sldIdLst>
  <p:sldSz cx="9144000" cy="6858000" type="screen4x3"/>
  <p:notesSz cx="6742113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964" autoAdjust="0"/>
  </p:normalViewPr>
  <p:slideViewPr>
    <p:cSldViewPr>
      <p:cViewPr varScale="1">
        <p:scale>
          <a:sx n="61" d="100"/>
          <a:sy n="61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8949" y="4689515"/>
            <a:ext cx="4944216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74620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"/>
          <p:cNvSpPr/>
          <p:nvPr/>
        </p:nvSpPr>
        <p:spPr>
          <a:xfrm>
            <a:off x="-1" y="6326187"/>
            <a:ext cx="9144002" cy="546101"/>
          </a:xfrm>
          <a:prstGeom prst="rect">
            <a:avLst/>
          </a:prstGeom>
          <a:solidFill>
            <a:srgbClr val="A33A3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www.esagovproject.eu"/>
          <p:cNvSpPr txBox="1"/>
          <p:nvPr/>
        </p:nvSpPr>
        <p:spPr>
          <a:xfrm>
            <a:off x="3163887" y="6440487"/>
            <a:ext cx="2816226" cy="282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www.esagovproject.eu</a:t>
            </a:r>
          </a:p>
        </p:txBody>
      </p:sp>
      <p:pic>
        <p:nvPicPr>
          <p:cNvPr id="4" name="image.jpeg" descr="ima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9525" y="104775"/>
            <a:ext cx="2784475" cy="79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-color.png" descr="Logo-color.png"/>
          <p:cNvPicPr>
            <a:picLocks noChangeAspect="1"/>
          </p:cNvPicPr>
          <p:nvPr/>
        </p:nvPicPr>
        <p:blipFill>
          <a:blip r:embed="rId4" cstate="print"/>
          <a:srcRect t="2079"/>
          <a:stretch>
            <a:fillRect/>
          </a:stretch>
        </p:blipFill>
        <p:spPr>
          <a:xfrm>
            <a:off x="146241" y="172243"/>
            <a:ext cx="1407956" cy="67325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/>
          <a:lstStyle/>
          <a:p>
            <a:r>
              <a:t>Titolo Testo</a:t>
            </a:r>
          </a:p>
        </p:txBody>
      </p:sp>
      <p:sp>
        <p:nvSpPr>
          <p:cNvPr id="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44926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1143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5715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10287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14859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19431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24003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28575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3314700" algn="l" defTabSz="449262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avola disegno 2@2x-100.jpg" descr="Tavola disegno 2@2x-100.jpg"/>
          <p:cNvPicPr>
            <a:picLocks noChangeAspect="1"/>
          </p:cNvPicPr>
          <p:nvPr/>
        </p:nvPicPr>
        <p:blipFill>
          <a:blip r:embed="rId2" cstate="print"/>
          <a:srcRect t="11" b="11"/>
          <a:stretch>
            <a:fillRect/>
          </a:stretch>
        </p:blipFill>
        <p:spPr>
          <a:xfrm>
            <a:off x="0" y="53999"/>
            <a:ext cx="9144000" cy="6875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44" y="4986323"/>
            <a:ext cx="1239862" cy="12241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2836" y="3810108"/>
            <a:ext cx="5238328" cy="57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DZ" sz="2800" dirty="0" smtClean="0">
                <a:latin typeface="Cambria" panose="02040503050406030204" pitchFamily="18" charset="0"/>
                <a:ea typeface="Times New Roman" panose="02020603050405020304" pitchFamily="18" charset="0"/>
                <a:cs typeface="PT Bold Heading" pitchFamily="2" charset="-78"/>
              </a:rPr>
              <a:t>منهجية إعداد مشروع المؤسسة</a:t>
            </a:r>
            <a:endParaRPr lang="fr-FR" sz="28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875DA6B-497C-4E95-AD11-25E09D67B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02762" cy="936104"/>
          </a:xfrm>
          <a:prstGeom prst="rect">
            <a:avLst/>
          </a:prstGeom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500034" y="1918989"/>
          <a:ext cx="8072497" cy="4224655"/>
        </p:xfrm>
        <a:graphic>
          <a:graphicData uri="http://schemas.openxmlformats.org/drawingml/2006/table">
            <a:tbl>
              <a:tblPr rtl="1"/>
              <a:tblGrid>
                <a:gridCol w="1399982"/>
                <a:gridCol w="994550"/>
                <a:gridCol w="1135593"/>
                <a:gridCol w="1135593"/>
                <a:gridCol w="1135593"/>
                <a:gridCol w="1228391"/>
                <a:gridCol w="1042795"/>
              </a:tblGrid>
              <a:tr h="426085">
                <a:tc rowSpan="2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2000" dirty="0">
                        <a:latin typeface="Calibri"/>
                        <a:ea typeface="Calibri"/>
                        <a:cs typeface="Simplified Arabic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وضع     الجامعة الحالي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         الإجراءات المتخذة لتحسين الجودة </a:t>
                      </a:r>
                      <a:r>
                        <a:rPr lang="ar-DZ" sz="2000" b="1" dirty="0" err="1">
                          <a:latin typeface="Calibri"/>
                          <a:ea typeface="Calibri"/>
                          <a:cs typeface="Simplified Arabic"/>
                        </a:rPr>
                        <a:t>و</a:t>
                      </a: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 </a:t>
                      </a:r>
                      <a:r>
                        <a:rPr lang="ar-DZ" sz="2000" b="1" dirty="0" err="1">
                          <a:latin typeface="Calibri"/>
                          <a:ea typeface="Calibri"/>
                          <a:cs typeface="Simplified Arabic"/>
                        </a:rPr>
                        <a:t>الحوكمة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2331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النتائج المتوقعة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مؤشرات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000" b="1" dirty="0" smtClean="0">
                        <a:latin typeface="Calibri"/>
                        <a:ea typeface="Calibri"/>
                        <a:cs typeface="Simplified Arabic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 smtClean="0">
                          <a:latin typeface="Calibri"/>
                          <a:ea typeface="Calibri"/>
                          <a:cs typeface="Simplified Arabic"/>
                        </a:rPr>
                        <a:t>آلية </a:t>
                      </a: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المتابعة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المواعيد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موارد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24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السياق المهمة 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 والأهداف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7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التسيير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الاستقلالية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المسؤولية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Simplified Arabic"/>
                        </a:rPr>
                        <a:t>المشاركة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جدول ملخص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86148" y="1129713"/>
            <a:ext cx="2357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جدول ملخص</a:t>
            </a:r>
            <a:endParaRPr kumimoji="0" lang="ar-DZ" sz="32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008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2CE6EE4-EAF6-4CC6-A60E-E251F2225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02762" cy="93610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42910" y="2719984"/>
            <a:ext cx="807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شكرا على حسن الإصغاء والمتابعة</a:t>
            </a:r>
            <a:endParaRPr lang="ar-SA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502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"/>
          <p:cNvSpPr/>
          <p:nvPr/>
        </p:nvSpPr>
        <p:spPr>
          <a:xfrm>
            <a:off x="-1" y="-25351"/>
            <a:ext cx="9144002" cy="4189265"/>
          </a:xfrm>
          <a:prstGeom prst="rect">
            <a:avLst/>
          </a:prstGeom>
          <a:solidFill>
            <a:srgbClr val="A33A3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L’Enseignement Supérieur Algérien à l’heure de la Gouvernance Universitaire"/>
          <p:cNvSpPr txBox="1"/>
          <p:nvPr/>
        </p:nvSpPr>
        <p:spPr>
          <a:xfrm>
            <a:off x="-1" y="1606550"/>
            <a:ext cx="9144002" cy="46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449580">
              <a:defRPr sz="1300" b="1">
                <a:solidFill>
                  <a:srgbClr val="FFFFFF"/>
                </a:solidFill>
                <a:uFill>
                  <a:solidFill>
                    <a:srgbClr val="96C11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b="1">
                <a:uFill>
                  <a:solidFill>
                    <a:srgbClr val="96C11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L’Enseignement Supérieur Algérien à l’heure de la Gouvernance Universitaire</a:t>
            </a:r>
            <a:endParaRPr b="1">
              <a:uFill>
                <a:solidFill>
                  <a:srgbClr val="008D36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ruppo"/>
          <p:cNvGrpSpPr/>
          <p:nvPr/>
        </p:nvGrpSpPr>
        <p:grpSpPr>
          <a:xfrm>
            <a:off x="1296987" y="5619749"/>
            <a:ext cx="6548438" cy="292101"/>
            <a:chOff x="0" y="0"/>
            <a:chExt cx="6548437" cy="292100"/>
          </a:xfrm>
        </p:grpSpPr>
        <p:sp>
          <p:nvSpPr>
            <p:cNvPr id="30" name="This work is licensed under a Creative Commons Attribution 4.0 International License"/>
            <p:cNvSpPr txBox="1"/>
            <p:nvPr/>
          </p:nvSpPr>
          <p:spPr>
            <a:xfrm>
              <a:off x="936625" y="0"/>
              <a:ext cx="5611813" cy="250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/>
            <a:p>
              <a:pPr>
                <a:spcBef>
                  <a:spcPts val="300"/>
                </a:spcBef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This work is licensed under a </a:t>
              </a:r>
              <a:r>
                <a:rPr u="sng">
                  <a:solidFill>
                    <a:srgbClr val="CCCCFF"/>
                  </a:solidFill>
                  <a:uFill>
                    <a:solidFill>
                      <a:srgbClr val="CCCCFF"/>
                    </a:solidFill>
                  </a:uFill>
                  <a:hlinkClick r:id="rId2"/>
                </a:rPr>
                <a:t>Creative Commons Attribution 4.0 International License</a:t>
              </a:r>
            </a:p>
          </p:txBody>
        </p:sp>
        <p:pic>
          <p:nvPicPr>
            <p:cNvPr id="31" name="image.png" descr="ima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7"/>
              <a:ext cx="833438" cy="29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" name="CONTACTS…"/>
          <p:cNvSpPr txBox="1"/>
          <p:nvPr/>
        </p:nvSpPr>
        <p:spPr>
          <a:xfrm>
            <a:off x="-1" y="2306637"/>
            <a:ext cx="9144002" cy="101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CONTACTS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Info </a:t>
            </a:r>
            <a:r>
              <a:rPr dirty="0"/>
              <a:t>g</a:t>
            </a:r>
            <a:r>
              <a:rPr lang="it-IT" dirty="0" err="1"/>
              <a:t>é</a:t>
            </a:r>
            <a:r>
              <a:rPr dirty="0"/>
              <a:t>n</a:t>
            </a:r>
            <a:r>
              <a:rPr lang="it-IT"/>
              <a:t>é</a:t>
            </a:r>
            <a:r>
              <a:t>ral</a:t>
            </a:r>
            <a:r>
              <a:rPr lang="it-IT" dirty="0"/>
              <a:t>e</a:t>
            </a:r>
            <a:r>
              <a:rPr dirty="0"/>
              <a:t>: </a:t>
            </a:r>
            <a:r>
              <a:rPr dirty="0">
                <a:solidFill>
                  <a:schemeClr val="accent6"/>
                </a:solidFill>
              </a:rPr>
              <a:t>info@esagovproject.eu</a:t>
            </a:r>
            <a:endParaRPr dirty="0">
              <a:solidFill>
                <a:srgbClr val="0563C1"/>
              </a:solidFill>
            </a:endParaRP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website: </a:t>
            </a:r>
            <a:r>
              <a:rPr dirty="0">
                <a:solidFill>
                  <a:schemeClr val="accent6"/>
                </a:solidFill>
              </a:rPr>
              <a:t>www.esagovproject.eu</a:t>
            </a:r>
          </a:p>
        </p:txBody>
      </p:sp>
      <p:pic>
        <p:nvPicPr>
          <p:cNvPr id="34" name="image.jpeg" descr="imag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650" y="4240212"/>
            <a:ext cx="3986213" cy="113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Logo-white.png" descr="Logo-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06232" y="258762"/>
            <a:ext cx="2331271" cy="1138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5013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	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23D81DC-AF06-4DA0-8C0D-2D560227E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219006" cy="1034780"/>
          </a:xfrm>
          <a:prstGeom prst="rect">
            <a:avLst/>
          </a:prstGeom>
        </p:spPr>
      </p:pic>
      <p:sp>
        <p:nvSpPr>
          <p:cNvPr id="6" name="Rectangle 1"/>
          <p:cNvSpPr/>
          <p:nvPr/>
        </p:nvSpPr>
        <p:spPr>
          <a:xfrm>
            <a:off x="1000100" y="1928802"/>
            <a:ext cx="6929486" cy="844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4400" dirty="0" smtClean="0">
                <a:latin typeface="Cambria" panose="02040503050406030204" pitchFamily="18" charset="0"/>
                <a:ea typeface="Times New Roman" panose="02020603050405020304" pitchFamily="18" charset="0"/>
                <a:cs typeface="PT Bold Heading" pitchFamily="2" charset="-78"/>
              </a:rPr>
              <a:t>منهجية إعداد مشروع المؤسسة</a:t>
            </a:r>
            <a:endParaRPr lang="fr-FR" sz="4400" dirty="0"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85786" y="2974959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/>
              <a:t>المذكرة المنهجية</a:t>
            </a:r>
            <a:endParaRPr lang="fr-FR" sz="3200" b="1" dirty="0" smtClean="0"/>
          </a:p>
          <a:p>
            <a:pPr algn="ctr"/>
            <a:r>
              <a:rPr lang="fr-FR" sz="2400" dirty="0" smtClean="0"/>
              <a:t>La note méthodologique du MESRS PE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2000232" y="5161258"/>
            <a:ext cx="528639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Etablissement partenaire : Université d’El Oued</a:t>
            </a: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66" y="1013658"/>
            <a:ext cx="80724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ما</a:t>
            </a:r>
            <a:r>
              <a:rPr kumimoji="0" lang="ar-SA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هي المذكرة المتهجية؟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المقصود هنا هي العناصر الواردة في المذكرة الواردة        من </a:t>
            </a:r>
            <a:r>
              <a:rPr lang="ar-SA" sz="3200" dirty="0" smtClean="0">
                <a:solidFill>
                  <a:schemeClr val="tx1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وزارة التعليم العالي والبحث العلمي و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الخاصة بإعداد مشروع المؤسسة، والتي من شأنها مساعدة القيادة الجامعية في وضع رؤية مستقبلية وخطة إستراتيجية على مدى خمسة سنوات.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ويكون هذا النهج مكمل لنهج التقييم الذاتي المعتمد من قبل اللجنة الوطنية لتطبيق ضمان الجودة في التعليم العالي.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xmlns="" id="{208FE6A4-8BFB-4191-AFD8-81EA28A7C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02762" cy="936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7068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4BB99DA-E2BD-442F-9B14-9438FD1A4DD2}"/>
              </a:ext>
            </a:extLst>
          </p:cNvPr>
          <p:cNvSpPr txBox="1"/>
          <p:nvPr/>
        </p:nvSpPr>
        <p:spPr>
          <a:xfrm>
            <a:off x="298845" y="1196752"/>
            <a:ext cx="8496944" cy="683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126105C-300A-4869-9CE2-511F5A271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02762" cy="936104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1071546"/>
            <a:ext cx="80010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الخلفية العلمية لمشروع المؤسسة: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  ينطلق هذا مشروع المؤسسة من مجموعة مفاهيم علمية في الإدارة الحديثة والتسيير منها: التطوير التنظيمي، والتخطيط الاستراتيجي </a:t>
            </a:r>
            <a:r>
              <a:rPr kumimoji="0" lang="ar-S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التسيير الاستراتيجي، وإدارة الجودة، والفعالية التنظيمية ..وغيرها من المفاهيم.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ويمكن وصف مشروع المؤسسة بأنه النتيجة التي تحققها المؤسسة من خلال محاولة الإجابة على الأسئلة التالية: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565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08FE6A4-8BFB-4191-AFD8-81EA28A7C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02762" cy="936104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262139"/>
            <a:ext cx="8501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cs"/>
              <a:buAutoNum type="arabic2Minus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أين نحن الآن؟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وتتضمن الواقع الفعلي للمؤسسة من خلال العناصر التالية: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تاريخ الجامعة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تقديم المؤسسة الجامعية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تحليل المحيط من خلال تشخيص المؤسسة نظام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swot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(نقاط القوة والضعف والفرص المتاحة مع التهديدات المحتملة)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523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96244" y="873609"/>
            <a:ext cx="2204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justLow" defTabSz="914400" rtl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مثـال توضيحي 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929058" y="2007129"/>
          <a:ext cx="4786346" cy="1509311"/>
        </p:xfrm>
        <a:graphic>
          <a:graphicData uri="http://schemas.openxmlformats.org/drawingml/2006/table">
            <a:tbl>
              <a:tblPr rtl="1"/>
              <a:tblGrid>
                <a:gridCol w="423896"/>
                <a:gridCol w="2356595"/>
                <a:gridCol w="663084"/>
                <a:gridCol w="589408"/>
                <a:gridCol w="753363"/>
              </a:tblGrid>
              <a:tr h="1651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الرقم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كلية / معهد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ليسانس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ماستر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المجموع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257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 smtClean="0">
                          <a:latin typeface="Calibri"/>
                          <a:ea typeface="Calibri"/>
                          <a:cs typeface="Simplified Arabic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 smtClean="0">
                          <a:latin typeface="Calibri"/>
                          <a:ea typeface="Calibri"/>
                          <a:cs typeface="Simplified Arabic"/>
                        </a:rPr>
                        <a:t>-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/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المجموع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14282" y="1928809"/>
          <a:ext cx="3000396" cy="4214835"/>
        </p:xfrm>
        <a:graphic>
          <a:graphicData uri="http://schemas.openxmlformats.org/drawingml/2006/table">
            <a:tbl>
              <a:tblPr rtl="1"/>
              <a:tblGrid>
                <a:gridCol w="2200906"/>
                <a:gridCol w="799490"/>
              </a:tblGrid>
              <a:tr h="2809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 smtClean="0">
                          <a:latin typeface="Calibri"/>
                          <a:ea typeface="Calibri"/>
                          <a:cs typeface="Simplified Arabic"/>
                        </a:rPr>
                        <a:t>ت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Simplified Arabic"/>
                        </a:rPr>
                        <a:t>عيين </a:t>
                      </a:r>
                      <a:r>
                        <a:rPr lang="ar-DZ" sz="1400" b="1" dirty="0" smtClean="0">
                          <a:latin typeface="Calibri"/>
                          <a:ea typeface="Calibri"/>
                          <a:cs typeface="Simplified Arabic"/>
                        </a:rPr>
                        <a:t>الهيكل</a:t>
                      </a:r>
                      <a:r>
                        <a:rPr lang="ar-SA" sz="1400" b="1" dirty="0" smtClean="0">
                          <a:latin typeface="Calibri"/>
                          <a:ea typeface="Calibri"/>
                          <a:cs typeface="Simplified Arabic"/>
                        </a:rPr>
                        <a:t> </a:t>
                      </a:r>
                      <a:r>
                        <a:rPr lang="ar-DZ" sz="1400" b="1" dirty="0" smtClean="0">
                          <a:latin typeface="Calibri"/>
                          <a:ea typeface="Calibri"/>
                          <a:cs typeface="Simplified Arabic"/>
                        </a:rPr>
                        <a:t>الحالي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عدد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المدرجات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قاعات الأعمال الموجهة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قاعات الأعمال التطبيقية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مخبر اللغات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مخابر البحث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قاعات الإعلام الآلي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latin typeface="Calibri"/>
                          <a:ea typeface="Calibri"/>
                          <a:cs typeface="Simplified Arabic"/>
                        </a:rPr>
                        <a:t>قاعة الانترنيت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مركز الحساب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قاعة التعليم عن بعد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المكتبات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قاعة المحاضرات ( مسمع)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الفضاءات الداخلية للجامعة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هياكل خارج لحرم الجامعي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>
                          <a:latin typeface="Calibri"/>
                          <a:ea typeface="Calibri"/>
                          <a:cs typeface="Simplified Arabic"/>
                        </a:rPr>
                        <a:t>أخرى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4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3571868" y="4214818"/>
          <a:ext cx="5167305" cy="1896040"/>
        </p:xfrm>
        <a:graphic>
          <a:graphicData uri="http://schemas.openxmlformats.org/drawingml/2006/table">
            <a:tbl>
              <a:tblPr rtl="1"/>
              <a:tblGrid>
                <a:gridCol w="914824"/>
                <a:gridCol w="389893"/>
                <a:gridCol w="417391"/>
                <a:gridCol w="417391"/>
                <a:gridCol w="405116"/>
                <a:gridCol w="453729"/>
                <a:gridCol w="489575"/>
                <a:gridCol w="489575"/>
                <a:gridCol w="419847"/>
                <a:gridCol w="769964"/>
              </a:tblGrid>
              <a:tr h="42377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 dirty="0">
                          <a:latin typeface="Calibri"/>
                          <a:ea typeface="Calibri"/>
                          <a:cs typeface="Simplified Arabic"/>
                        </a:rPr>
                        <a:t>السنة الجامعية الجارية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الإداريين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 dirty="0">
                          <a:latin typeface="Calibri"/>
                          <a:ea typeface="Calibri"/>
                          <a:cs typeface="Simplified Arabic"/>
                        </a:rPr>
                        <a:t>العمال التقنيين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أعوانالمصالح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س/ المجموع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 dirty="0">
                          <a:latin typeface="Calibri"/>
                          <a:ea typeface="Calibri"/>
                          <a:cs typeface="Simplified Arabic"/>
                        </a:rPr>
                        <a:t>المجموع العام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901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د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م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د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م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د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م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د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م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8373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>
                          <a:latin typeface="Calibri"/>
                          <a:ea typeface="Calibri"/>
                          <a:cs typeface="Simplified Arabic"/>
                        </a:rPr>
                        <a:t>-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>
                          <a:latin typeface="Calibri"/>
                          <a:ea typeface="Calibri"/>
                          <a:cs typeface="Simplified Arabic"/>
                        </a:rPr>
                        <a:t>-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>
                          <a:latin typeface="Calibri"/>
                          <a:ea typeface="Calibri"/>
                          <a:cs typeface="Simplified Arabic"/>
                        </a:rPr>
                        <a:t>-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300"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implified Arabic"/>
                        </a:rPr>
                        <a:t>المجموع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300"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300" dirty="0">
                        <a:latin typeface="Calibri"/>
                        <a:ea typeface="Calibri"/>
                        <a:cs typeface="Simplified Arabic"/>
                      </a:endParaRPr>
                    </a:p>
                  </a:txBody>
                  <a:tcPr marL="65069" marR="65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6262488" y="1416594"/>
            <a:ext cx="24529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dirty="0" smtClean="0"/>
              <a:t>التكوين</a:t>
            </a:r>
            <a:r>
              <a:rPr lang="ar-SA" b="1" dirty="0" smtClean="0"/>
              <a:t> </a:t>
            </a:r>
            <a:r>
              <a:rPr lang="ar-DZ" b="1" dirty="0" smtClean="0"/>
              <a:t>في الليسانس </a:t>
            </a:r>
            <a:r>
              <a:rPr lang="ar-DZ" b="1" dirty="0" err="1" smtClean="0"/>
              <a:t>والماستر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7446411" y="3702610"/>
            <a:ext cx="13404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ar-DZ" b="1" dirty="0" smtClean="0"/>
              <a:t>الموارد البشرية</a:t>
            </a:r>
            <a:endParaRPr lang="ar-SA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42976" y="1357298"/>
            <a:ext cx="13468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SA" b="1" dirty="0" smtClean="0"/>
              <a:t>وضعية الهياكل </a:t>
            </a:r>
            <a:endParaRPr lang="ar-SA" b="1" dirty="0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xmlns="" id="{208FE6A4-8BFB-4191-AFD8-81EA28A7C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02762" cy="9361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1B58D9F-3DBC-41F6-BBF5-A488A15E5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02762" cy="936104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928826" y="1500174"/>
            <a:ext cx="62150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cs"/>
              <a:buAutoNum type="arabic2Minus" startAt="2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أين نريد الوصول؟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وتتضمن: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صياغة الرؤية الإستراتيجية.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التعريف بالأهداف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ترجمة الأهداف بالأفعال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947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9869790-26C1-426B-B967-FC3C0FF87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02762" cy="93610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296244" y="785794"/>
            <a:ext cx="2204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justLow" defTabSz="914400" rtl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مثـال توضيحي 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285723" y="1928802"/>
          <a:ext cx="8643995" cy="17068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28316"/>
                <a:gridCol w="2029282"/>
                <a:gridCol w="1728799"/>
                <a:gridCol w="1231613"/>
                <a:gridCol w="222598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المجال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الهدف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الهدف</a:t>
                      </a:r>
                      <a:r>
                        <a:rPr lang="ar-SA" sz="2000" b="1" baseline="0" dirty="0" smtClean="0"/>
                        <a:t> الإجرائي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آجال</a:t>
                      </a:r>
                      <a:r>
                        <a:rPr lang="ar-SA" sz="2000" b="1" baseline="0" dirty="0" smtClean="0"/>
                        <a:t> التنفيذ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المؤشر</a:t>
                      </a:r>
                      <a:endParaRPr lang="ar-S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البحث العلمي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تطوير</a:t>
                      </a:r>
                      <a:r>
                        <a:rPr lang="ar-SA" sz="2000" b="1" baseline="0" dirty="0" smtClean="0"/>
                        <a:t> البحث العلمي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تثمين</a:t>
                      </a:r>
                      <a:r>
                        <a:rPr lang="ar-SA" sz="2000" b="1" baseline="0" dirty="0" smtClean="0"/>
                        <a:t> نتائج البحث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تطوير التكوين في الدكتوراه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err="1" smtClean="0"/>
                        <a:t>جانفي</a:t>
                      </a:r>
                      <a:r>
                        <a:rPr lang="ar-SA" sz="2000" b="1" baseline="0" dirty="0" smtClean="0"/>
                        <a:t> 2020 ديسمبر 2021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/>
                        <a:t>عدد الإنتاج</a:t>
                      </a:r>
                      <a:r>
                        <a:rPr lang="ar-SA" sz="2000" b="1" baseline="0" dirty="0" smtClean="0"/>
                        <a:t> العلمي</a:t>
                      </a:r>
                    </a:p>
                    <a:p>
                      <a:pPr algn="r" rtl="1"/>
                      <a:r>
                        <a:rPr lang="ar-SA" sz="2000" b="1" baseline="0" dirty="0" smtClean="0"/>
                        <a:t>عدد الأطروحات المناقشة</a:t>
                      </a:r>
                    </a:p>
                    <a:p>
                      <a:pPr algn="r" rtl="1"/>
                      <a:r>
                        <a:rPr lang="ar-SA" sz="2000" b="1" baseline="0" dirty="0" smtClean="0"/>
                        <a:t>عدد براءات الاختراع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4653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000108"/>
            <a:ext cx="8572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كيف نصل إلى ما نريد؟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وهنا يتعلق الأمر </a:t>
            </a:r>
            <a:r>
              <a:rPr kumimoji="0" lang="ar-S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بـ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تقدير الميزانية والوسائل المخصصة للبرنامج الخماسي.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وضع جدول زمني لمشروع المؤسسة.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وضع معايير التقييم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بناء فرق العمل:</a:t>
            </a:r>
            <a:r>
              <a:rPr kumimoji="0" lang="ar-S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5720" y="4500570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Low" defTabSz="914400" rtl="1" eaLnBrk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SA" sz="32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لجنة القيادة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justLow" defTabSz="914400" rtl="1" eaLnBrk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SA" sz="32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فريق العمل الأفقي</a:t>
            </a:r>
          </a:p>
          <a:p>
            <a:pPr marL="514350" lvl="0" indent="-514350" algn="justLow" defTabSz="914400" rtl="1" eaLnBrk="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SA" sz="32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أفواج العمل </a:t>
            </a:r>
            <a:r>
              <a:rPr lang="ar-SA" sz="3200" dirty="0" err="1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الموضوعاتية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xmlns="" id="{208FE6A4-8BFB-4191-AFD8-81EA28A7C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02762" cy="9361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421</Words>
  <Application>Microsoft Office PowerPoint</Application>
  <PresentationFormat>عرض على الشاشة (3:4)‏</PresentationFormat>
  <Paragraphs>128</Paragraphs>
  <Slides>12</Slides>
  <Notes>0</Notes>
  <HiddenSlides>1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Toshiba</dc:creator>
  <cp:lastModifiedBy>Windows User</cp:lastModifiedBy>
  <cp:revision>91</cp:revision>
  <dcterms:modified xsi:type="dcterms:W3CDTF">2020-10-19T21:27:05Z</dcterms:modified>
</cp:coreProperties>
</file>