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57" r:id="rId3"/>
    <p:sldId id="258" r:id="rId4"/>
    <p:sldId id="260" r:id="rId5"/>
    <p:sldId id="266" r:id="rId6"/>
    <p:sldId id="265" r:id="rId7"/>
    <p:sldId id="268" r:id="rId8"/>
    <p:sldId id="267" r:id="rId9"/>
    <p:sldId id="261" r:id="rId10"/>
    <p:sldId id="263" r:id="rId11"/>
    <p:sldId id="262" r:id="rId12"/>
    <p:sldId id="270" r:id="rId13"/>
    <p:sldId id="271" r:id="rId14"/>
    <p:sldId id="274" r:id="rId15"/>
    <p:sldId id="273" r:id="rId16"/>
    <p:sldId id="272" r:id="rId17"/>
    <p:sldId id="275" r:id="rId18"/>
    <p:sldId id="278" r:id="rId19"/>
    <p:sldId id="277" r:id="rId20"/>
    <p:sldId id="279" r:id="rId21"/>
    <p:sldId id="259" r:id="rId22"/>
  </p:sldIdLst>
  <p:sldSz cx="9144000" cy="6858000" type="screen4x3"/>
  <p:notesSz cx="6742113" cy="9872663"/>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49262"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lvl1pPr>
    <a:lvl2pPr marL="0" marR="0" indent="457200" algn="l" defTabSz="449262"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lvl2pPr>
    <a:lvl3pPr marL="0" marR="0" indent="914400" algn="l" defTabSz="449262"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lvl3pPr>
    <a:lvl4pPr marL="0" marR="0" indent="1371600" algn="l" defTabSz="449262"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lvl4pPr>
    <a:lvl5pPr marL="0" marR="0" indent="1828800" algn="l" defTabSz="449262"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lvl5pPr>
    <a:lvl6pPr marL="0" marR="0" indent="0" algn="l" defTabSz="449262"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lvl6pPr>
    <a:lvl7pPr marL="0" marR="0" indent="0" algn="l" defTabSz="449262"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lvl7pPr>
    <a:lvl8pPr marL="0" marR="0" indent="0" algn="l" defTabSz="449262"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lvl8pPr>
    <a:lvl9pPr marL="0" marR="0" indent="0" algn="l" defTabSz="449262"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CDD"/>
          </a:solidFill>
        </a:fill>
      </a:tcStyle>
    </a:wholeTbl>
    <a:band2H>
      <a:tcTxStyle/>
      <a:tcStyle>
        <a:tcBdr/>
        <a:fill>
          <a:solidFill>
            <a:srgbClr val="E6F6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 name="Shape 21"/>
          <p:cNvSpPr>
            <a:spLocks noGrp="1" noRot="1" noChangeAspect="1"/>
          </p:cNvSpPr>
          <p:nvPr>
            <p:ph type="sldImg"/>
          </p:nvPr>
        </p:nvSpPr>
        <p:spPr>
          <a:xfrm>
            <a:off x="903288" y="739775"/>
            <a:ext cx="4935537" cy="3703638"/>
          </a:xfrm>
          <a:prstGeom prst="rect">
            <a:avLst/>
          </a:prstGeom>
        </p:spPr>
        <p:txBody>
          <a:bodyPr/>
          <a:lstStyle/>
          <a:p>
            <a:endParaRPr/>
          </a:p>
        </p:txBody>
      </p:sp>
      <p:sp>
        <p:nvSpPr>
          <p:cNvPr id="22" name="Shape 22"/>
          <p:cNvSpPr>
            <a:spLocks noGrp="1"/>
          </p:cNvSpPr>
          <p:nvPr>
            <p:ph type="body" sz="quarter" idx="1"/>
          </p:nvPr>
        </p:nvSpPr>
        <p:spPr>
          <a:xfrm>
            <a:off x="898949" y="4689515"/>
            <a:ext cx="4944216" cy="4442698"/>
          </a:xfrm>
          <a:prstGeom prst="rect">
            <a:avLst/>
          </a:prstGeom>
        </p:spPr>
        <p:txBody>
          <a:bodyPr/>
          <a:lstStyle/>
          <a:p>
            <a:endParaRPr/>
          </a:p>
        </p:txBody>
      </p:sp>
    </p:spTree>
    <p:extLst>
      <p:ext uri="{BB962C8B-B14F-4D97-AF65-F5344CB8AC3E}">
        <p14:creationId xmlns:p14="http://schemas.microsoft.com/office/powerpoint/2010/main" val="1581239863"/>
      </p:ext>
    </p:extLst>
  </p:cSld>
  <p:clrMap bg1="lt1" tx1="dk1" bg2="lt2" tx2="dk2" accent1="accent1" accent2="accent2" accent3="accent3" accent4="accent4" accent5="accent5" accent6="accent6" hlink="hlink" folHlink="folHlink"/>
  <p:notesStyle>
    <a:lvl1pPr defTabSz="449262" latinLnBrk="0">
      <a:spcBef>
        <a:spcPts val="400"/>
      </a:spcBef>
      <a:defRPr sz="1200">
        <a:latin typeface="+mj-lt"/>
        <a:ea typeface="+mj-ea"/>
        <a:cs typeface="+mj-cs"/>
        <a:sym typeface="Times New Roman"/>
      </a:defRPr>
    </a:lvl1pPr>
    <a:lvl2pPr indent="228600" defTabSz="449262" latinLnBrk="0">
      <a:spcBef>
        <a:spcPts val="400"/>
      </a:spcBef>
      <a:defRPr sz="1200">
        <a:latin typeface="+mj-lt"/>
        <a:ea typeface="+mj-ea"/>
        <a:cs typeface="+mj-cs"/>
        <a:sym typeface="Times New Roman"/>
      </a:defRPr>
    </a:lvl2pPr>
    <a:lvl3pPr indent="457200" defTabSz="449262" latinLnBrk="0">
      <a:spcBef>
        <a:spcPts val="400"/>
      </a:spcBef>
      <a:defRPr sz="1200">
        <a:latin typeface="+mj-lt"/>
        <a:ea typeface="+mj-ea"/>
        <a:cs typeface="+mj-cs"/>
        <a:sym typeface="Times New Roman"/>
      </a:defRPr>
    </a:lvl3pPr>
    <a:lvl4pPr indent="685800" defTabSz="449262" latinLnBrk="0">
      <a:spcBef>
        <a:spcPts val="400"/>
      </a:spcBef>
      <a:defRPr sz="1200">
        <a:latin typeface="+mj-lt"/>
        <a:ea typeface="+mj-ea"/>
        <a:cs typeface="+mj-cs"/>
        <a:sym typeface="Times New Roman"/>
      </a:defRPr>
    </a:lvl4pPr>
    <a:lvl5pPr indent="914400" defTabSz="449262" latinLnBrk="0">
      <a:spcBef>
        <a:spcPts val="400"/>
      </a:spcBef>
      <a:defRPr sz="1200">
        <a:latin typeface="+mj-lt"/>
        <a:ea typeface="+mj-ea"/>
        <a:cs typeface="+mj-cs"/>
        <a:sym typeface="Times New Roman"/>
      </a:defRPr>
    </a:lvl5pPr>
    <a:lvl6pPr indent="1143000" defTabSz="449262" latinLnBrk="0">
      <a:spcBef>
        <a:spcPts val="400"/>
      </a:spcBef>
      <a:defRPr sz="1200">
        <a:latin typeface="+mj-lt"/>
        <a:ea typeface="+mj-ea"/>
        <a:cs typeface="+mj-cs"/>
        <a:sym typeface="Times New Roman"/>
      </a:defRPr>
    </a:lvl6pPr>
    <a:lvl7pPr indent="1371600" defTabSz="449262" latinLnBrk="0">
      <a:spcBef>
        <a:spcPts val="400"/>
      </a:spcBef>
      <a:defRPr sz="1200">
        <a:latin typeface="+mj-lt"/>
        <a:ea typeface="+mj-ea"/>
        <a:cs typeface="+mj-cs"/>
        <a:sym typeface="Times New Roman"/>
      </a:defRPr>
    </a:lvl7pPr>
    <a:lvl8pPr indent="1600200" defTabSz="449262" latinLnBrk="0">
      <a:spcBef>
        <a:spcPts val="400"/>
      </a:spcBef>
      <a:defRPr sz="1200">
        <a:latin typeface="+mj-lt"/>
        <a:ea typeface="+mj-ea"/>
        <a:cs typeface="+mj-cs"/>
        <a:sym typeface="Times New Roman"/>
      </a:defRPr>
    </a:lvl8pPr>
    <a:lvl9pPr indent="1828800" defTabSz="449262" latinLnBrk="0">
      <a:spcBef>
        <a:spcPts val="400"/>
      </a:spcBef>
      <a:defRPr sz="1200">
        <a:latin typeface="+mj-lt"/>
        <a:ea typeface="+mj-ea"/>
        <a:cs typeface="+mj-cs"/>
        <a:sym typeface="Times New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efault">
    <p:spTree>
      <p:nvGrpSpPr>
        <p:cNvPr id="1" name=""/>
        <p:cNvGrpSpPr/>
        <p:nvPr/>
      </p:nvGrpSpPr>
      <p:grpSpPr>
        <a:xfrm>
          <a:off x="0" y="0"/>
          <a:ext cx="0" cy="0"/>
          <a:chOff x="0" y="0"/>
          <a:chExt cx="0" cy="0"/>
        </a:xfrm>
      </p:grpSpPr>
      <p:sp>
        <p:nvSpPr>
          <p:cNvPr id="15" name="Numero diapositiva"/>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ttangolo"/>
          <p:cNvSpPr/>
          <p:nvPr/>
        </p:nvSpPr>
        <p:spPr>
          <a:xfrm>
            <a:off x="-1" y="6326187"/>
            <a:ext cx="9144002" cy="546101"/>
          </a:xfrm>
          <a:prstGeom prst="rect">
            <a:avLst/>
          </a:prstGeom>
          <a:solidFill>
            <a:srgbClr val="A33A3C"/>
          </a:solidFill>
          <a:ln w="12700">
            <a:miter lim="400000"/>
          </a:ln>
        </p:spPr>
        <p:txBody>
          <a:bodyPr lIns="45719" rIns="45719" anchor="ctr"/>
          <a:lstStyle/>
          <a:p>
            <a:pPr>
              <a:defRPr>
                <a:latin typeface="Calibri"/>
                <a:ea typeface="Calibri"/>
                <a:cs typeface="Calibri"/>
                <a:sym typeface="Calibri"/>
              </a:defRPr>
            </a:pPr>
            <a:endParaRPr/>
          </a:p>
        </p:txBody>
      </p:sp>
      <p:sp>
        <p:nvSpPr>
          <p:cNvPr id="3" name="www.esagovproject.eu"/>
          <p:cNvSpPr txBox="1"/>
          <p:nvPr/>
        </p:nvSpPr>
        <p:spPr>
          <a:xfrm>
            <a:off x="3163887" y="6440487"/>
            <a:ext cx="2816226" cy="2829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6799" tIns="46799" rIns="46799" bIns="46799">
            <a:spAutoFit/>
          </a:bodyPr>
          <a:lstStyle>
            <a:lvl1pPr algn="ctr">
              <a:tabLst>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FFFFFF"/>
                </a:solidFill>
                <a:latin typeface="Calibri"/>
                <a:ea typeface="Calibri"/>
                <a:cs typeface="Calibri"/>
                <a:sym typeface="Calibri"/>
              </a:defRPr>
            </a:lvl1pPr>
          </a:lstStyle>
          <a:p>
            <a:r>
              <a:t>www.esagovproject.eu</a:t>
            </a:r>
          </a:p>
        </p:txBody>
      </p:sp>
      <p:pic>
        <p:nvPicPr>
          <p:cNvPr id="4" name="image.jpeg" descr="image.jpeg"/>
          <p:cNvPicPr>
            <a:picLocks noChangeAspect="1"/>
          </p:cNvPicPr>
          <p:nvPr/>
        </p:nvPicPr>
        <p:blipFill>
          <a:blip r:embed="rId3" cstate="print"/>
          <a:stretch>
            <a:fillRect/>
          </a:stretch>
        </p:blipFill>
        <p:spPr>
          <a:xfrm>
            <a:off x="6359525" y="104775"/>
            <a:ext cx="2784475" cy="793750"/>
          </a:xfrm>
          <a:prstGeom prst="rect">
            <a:avLst/>
          </a:prstGeom>
          <a:ln w="12700">
            <a:miter lim="400000"/>
          </a:ln>
        </p:spPr>
      </p:pic>
      <p:pic>
        <p:nvPicPr>
          <p:cNvPr id="5" name="Logo-color.png" descr="Logo-color.png"/>
          <p:cNvPicPr>
            <a:picLocks noChangeAspect="1"/>
          </p:cNvPicPr>
          <p:nvPr/>
        </p:nvPicPr>
        <p:blipFill>
          <a:blip r:embed="rId4" cstate="print"/>
          <a:srcRect t="2079"/>
          <a:stretch>
            <a:fillRect/>
          </a:stretch>
        </p:blipFill>
        <p:spPr>
          <a:xfrm>
            <a:off x="146241" y="172243"/>
            <a:ext cx="1407956" cy="673250"/>
          </a:xfrm>
          <a:prstGeom prst="rect">
            <a:avLst/>
          </a:prstGeom>
          <a:ln w="12700">
            <a:miter lim="400000"/>
          </a:ln>
        </p:spPr>
      </p:pic>
      <p:sp>
        <p:nvSpPr>
          <p:cNvPr id="6" name="Titolo Testo"/>
          <p:cNvSpPr txBox="1">
            <a:spLocks noGrp="1"/>
          </p:cNvSpPr>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6799" tIns="46799" rIns="46799" bIns="46799" anchor="ctr"/>
          <a:lstStyle/>
          <a:p>
            <a:r>
              <a:t>Titolo Testo</a:t>
            </a:r>
          </a:p>
        </p:txBody>
      </p:sp>
      <p:sp>
        <p:nvSpPr>
          <p:cNvPr id="7" name="Corpo livello uno…"/>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6799" tIns="46799" rIns="46799" bIns="46799"/>
          <a:lstStyle/>
          <a:p>
            <a:r>
              <a:t>Corpo livello uno</a:t>
            </a:r>
          </a:p>
          <a:p>
            <a:pPr lvl="1"/>
            <a:r>
              <a:t>Corpo livello due</a:t>
            </a:r>
          </a:p>
          <a:p>
            <a:pPr lvl="2"/>
            <a:r>
              <a:t>Corpo livello tre</a:t>
            </a:r>
          </a:p>
          <a:p>
            <a:pPr lvl="3"/>
            <a:r>
              <a:t>Corpo livello quattro</a:t>
            </a:r>
          </a:p>
          <a:p>
            <a:pPr lvl="4"/>
            <a:r>
              <a:t>Corpo livello cinque</a:t>
            </a:r>
          </a:p>
        </p:txBody>
      </p:sp>
      <p:sp>
        <p:nvSpPr>
          <p:cNvPr id="8" name="Numero diapositiva"/>
          <p:cNvSpPr txBox="1">
            <a:spLocks noGrp="1"/>
          </p:cNvSpPr>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latin typeface="Calibri"/>
                <a:ea typeface="Calibri"/>
                <a:cs typeface="Calibri"/>
                <a:sym typeface="Calibri"/>
              </a:defRPr>
            </a:lvl1pPr>
          </a:lstStyle>
          <a:p>
            <a:fld id="{86CB4B4D-7CA3-9044-876B-883B54F8677D}" type="slidenum">
              <a:rPr/>
              <a:pPr/>
              <a:t>‹N°›</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l" defTabSz="449262" rtl="0" latinLnBrk="0">
        <a:lnSpc>
          <a:spcPct val="90000"/>
        </a:lnSpc>
        <a:spcBef>
          <a:spcPts val="0"/>
        </a:spcBef>
        <a:spcAft>
          <a:spcPts val="0"/>
        </a:spcAft>
        <a:buClrTx/>
        <a:buSzTx/>
        <a:buFontTx/>
        <a:buNone/>
        <a:tabLst/>
        <a:defRPr sz="3400" b="0" i="0" u="none" strike="noStrike" cap="none" spc="0" baseline="0">
          <a:solidFill>
            <a:srgbClr val="000000"/>
          </a:solidFill>
          <a:uFillTx/>
          <a:latin typeface="Calibri"/>
          <a:ea typeface="Calibri"/>
          <a:cs typeface="Calibri"/>
          <a:sym typeface="Calibri"/>
        </a:defRPr>
      </a:lvl1pPr>
      <a:lvl2pPr marL="0" marR="0" indent="0" algn="l" defTabSz="449262" rtl="0" latinLnBrk="0">
        <a:lnSpc>
          <a:spcPct val="90000"/>
        </a:lnSpc>
        <a:spcBef>
          <a:spcPts val="0"/>
        </a:spcBef>
        <a:spcAft>
          <a:spcPts val="0"/>
        </a:spcAft>
        <a:buClrTx/>
        <a:buSzTx/>
        <a:buFontTx/>
        <a:buNone/>
        <a:tabLst/>
        <a:defRPr sz="3400" b="0" i="0" u="none" strike="noStrike" cap="none" spc="0" baseline="0">
          <a:solidFill>
            <a:srgbClr val="000000"/>
          </a:solidFill>
          <a:uFillTx/>
          <a:latin typeface="Calibri"/>
          <a:ea typeface="Calibri"/>
          <a:cs typeface="Calibri"/>
          <a:sym typeface="Calibri"/>
        </a:defRPr>
      </a:lvl2pPr>
      <a:lvl3pPr marL="0" marR="0" indent="0" algn="l" defTabSz="449262" rtl="0" latinLnBrk="0">
        <a:lnSpc>
          <a:spcPct val="90000"/>
        </a:lnSpc>
        <a:spcBef>
          <a:spcPts val="0"/>
        </a:spcBef>
        <a:spcAft>
          <a:spcPts val="0"/>
        </a:spcAft>
        <a:buClrTx/>
        <a:buSzTx/>
        <a:buFontTx/>
        <a:buNone/>
        <a:tabLst/>
        <a:defRPr sz="3400" b="0" i="0" u="none" strike="noStrike" cap="none" spc="0" baseline="0">
          <a:solidFill>
            <a:srgbClr val="000000"/>
          </a:solidFill>
          <a:uFillTx/>
          <a:latin typeface="Calibri"/>
          <a:ea typeface="Calibri"/>
          <a:cs typeface="Calibri"/>
          <a:sym typeface="Calibri"/>
        </a:defRPr>
      </a:lvl3pPr>
      <a:lvl4pPr marL="0" marR="0" indent="0" algn="l" defTabSz="449262" rtl="0" latinLnBrk="0">
        <a:lnSpc>
          <a:spcPct val="90000"/>
        </a:lnSpc>
        <a:spcBef>
          <a:spcPts val="0"/>
        </a:spcBef>
        <a:spcAft>
          <a:spcPts val="0"/>
        </a:spcAft>
        <a:buClrTx/>
        <a:buSzTx/>
        <a:buFontTx/>
        <a:buNone/>
        <a:tabLst/>
        <a:defRPr sz="3400" b="0" i="0" u="none" strike="noStrike" cap="none" spc="0" baseline="0">
          <a:solidFill>
            <a:srgbClr val="000000"/>
          </a:solidFill>
          <a:uFillTx/>
          <a:latin typeface="Calibri"/>
          <a:ea typeface="Calibri"/>
          <a:cs typeface="Calibri"/>
          <a:sym typeface="Calibri"/>
        </a:defRPr>
      </a:lvl4pPr>
      <a:lvl5pPr marL="0" marR="0" indent="0" algn="l" defTabSz="449262" rtl="0" latinLnBrk="0">
        <a:lnSpc>
          <a:spcPct val="90000"/>
        </a:lnSpc>
        <a:spcBef>
          <a:spcPts val="0"/>
        </a:spcBef>
        <a:spcAft>
          <a:spcPts val="0"/>
        </a:spcAft>
        <a:buClrTx/>
        <a:buSzTx/>
        <a:buFontTx/>
        <a:buNone/>
        <a:tabLst/>
        <a:defRPr sz="3400" b="0" i="0" u="none" strike="noStrike" cap="none" spc="0" baseline="0">
          <a:solidFill>
            <a:srgbClr val="000000"/>
          </a:solidFill>
          <a:uFillTx/>
          <a:latin typeface="Calibri"/>
          <a:ea typeface="Calibri"/>
          <a:cs typeface="Calibri"/>
          <a:sym typeface="Calibri"/>
        </a:defRPr>
      </a:lvl5pPr>
      <a:lvl6pPr marL="0" marR="0" indent="457200" algn="l" defTabSz="449262" rtl="0" latinLnBrk="0">
        <a:lnSpc>
          <a:spcPct val="90000"/>
        </a:lnSpc>
        <a:spcBef>
          <a:spcPts val="0"/>
        </a:spcBef>
        <a:spcAft>
          <a:spcPts val="0"/>
        </a:spcAft>
        <a:buClrTx/>
        <a:buSzTx/>
        <a:buFontTx/>
        <a:buNone/>
        <a:tabLst/>
        <a:defRPr sz="3400" b="0" i="0" u="none" strike="noStrike" cap="none" spc="0" baseline="0">
          <a:solidFill>
            <a:srgbClr val="000000"/>
          </a:solidFill>
          <a:uFillTx/>
          <a:latin typeface="Calibri"/>
          <a:ea typeface="Calibri"/>
          <a:cs typeface="Calibri"/>
          <a:sym typeface="Calibri"/>
        </a:defRPr>
      </a:lvl6pPr>
      <a:lvl7pPr marL="0" marR="0" indent="914400" algn="l" defTabSz="449262" rtl="0" latinLnBrk="0">
        <a:lnSpc>
          <a:spcPct val="90000"/>
        </a:lnSpc>
        <a:spcBef>
          <a:spcPts val="0"/>
        </a:spcBef>
        <a:spcAft>
          <a:spcPts val="0"/>
        </a:spcAft>
        <a:buClrTx/>
        <a:buSzTx/>
        <a:buFontTx/>
        <a:buNone/>
        <a:tabLst/>
        <a:defRPr sz="3400" b="0" i="0" u="none" strike="noStrike" cap="none" spc="0" baseline="0">
          <a:solidFill>
            <a:srgbClr val="000000"/>
          </a:solidFill>
          <a:uFillTx/>
          <a:latin typeface="Calibri"/>
          <a:ea typeface="Calibri"/>
          <a:cs typeface="Calibri"/>
          <a:sym typeface="Calibri"/>
        </a:defRPr>
      </a:lvl7pPr>
      <a:lvl8pPr marL="0" marR="0" indent="1371600" algn="l" defTabSz="449262" rtl="0" latinLnBrk="0">
        <a:lnSpc>
          <a:spcPct val="90000"/>
        </a:lnSpc>
        <a:spcBef>
          <a:spcPts val="0"/>
        </a:spcBef>
        <a:spcAft>
          <a:spcPts val="0"/>
        </a:spcAft>
        <a:buClrTx/>
        <a:buSzTx/>
        <a:buFontTx/>
        <a:buNone/>
        <a:tabLst/>
        <a:defRPr sz="3400" b="0" i="0" u="none" strike="noStrike" cap="none" spc="0" baseline="0">
          <a:solidFill>
            <a:srgbClr val="000000"/>
          </a:solidFill>
          <a:uFillTx/>
          <a:latin typeface="Calibri"/>
          <a:ea typeface="Calibri"/>
          <a:cs typeface="Calibri"/>
          <a:sym typeface="Calibri"/>
        </a:defRPr>
      </a:lvl8pPr>
      <a:lvl9pPr marL="0" marR="0" indent="1828800" algn="l" defTabSz="449262" rtl="0" latinLnBrk="0">
        <a:lnSpc>
          <a:spcPct val="90000"/>
        </a:lnSpc>
        <a:spcBef>
          <a:spcPts val="0"/>
        </a:spcBef>
        <a:spcAft>
          <a:spcPts val="0"/>
        </a:spcAft>
        <a:buClrTx/>
        <a:buSzTx/>
        <a:buFontTx/>
        <a:buNone/>
        <a:tabLst/>
        <a:defRPr sz="3400" b="0" i="0" u="none" strike="noStrike" cap="none" spc="0" baseline="0">
          <a:solidFill>
            <a:srgbClr val="000000"/>
          </a:solidFill>
          <a:uFillTx/>
          <a:latin typeface="Calibri"/>
          <a:ea typeface="Calibri"/>
          <a:cs typeface="Calibri"/>
          <a:sym typeface="Calibri"/>
        </a:defRPr>
      </a:lvl9pPr>
    </p:titleStyle>
    <p:bodyStyle>
      <a:lvl1pPr marL="342900" marR="0" indent="-342900" algn="l" defTabSz="449262" rtl="0" latinLnBrk="0">
        <a:lnSpc>
          <a:spcPct val="90000"/>
        </a:lnSpc>
        <a:spcBef>
          <a:spcPts val="1000"/>
        </a:spcBef>
        <a:spcAft>
          <a:spcPts val="0"/>
        </a:spcAft>
        <a:buClrTx/>
        <a:buSzTx/>
        <a:buFontTx/>
        <a:buNone/>
        <a:tabLst/>
        <a:defRPr sz="2800" b="0" i="0" u="none" strike="noStrike" cap="none" spc="0" baseline="0">
          <a:solidFill>
            <a:srgbClr val="000000"/>
          </a:solidFill>
          <a:uFillTx/>
          <a:latin typeface="Calibri"/>
          <a:ea typeface="Calibri"/>
          <a:cs typeface="Calibri"/>
          <a:sym typeface="Calibri"/>
        </a:defRPr>
      </a:lvl1pPr>
      <a:lvl2pPr marL="342900" marR="0" indent="114300" algn="l" defTabSz="449262" rtl="0" latinLnBrk="0">
        <a:lnSpc>
          <a:spcPct val="90000"/>
        </a:lnSpc>
        <a:spcBef>
          <a:spcPts val="1000"/>
        </a:spcBef>
        <a:spcAft>
          <a:spcPts val="0"/>
        </a:spcAft>
        <a:buClrTx/>
        <a:buSzTx/>
        <a:buFontTx/>
        <a:buNone/>
        <a:tabLst/>
        <a:defRPr sz="2800" b="0" i="0" u="none" strike="noStrike" cap="none" spc="0" baseline="0">
          <a:solidFill>
            <a:srgbClr val="000000"/>
          </a:solidFill>
          <a:uFillTx/>
          <a:latin typeface="Calibri"/>
          <a:ea typeface="Calibri"/>
          <a:cs typeface="Calibri"/>
          <a:sym typeface="Calibri"/>
        </a:defRPr>
      </a:lvl2pPr>
      <a:lvl3pPr marL="342900" marR="0" indent="571500" algn="l" defTabSz="449262" rtl="0" latinLnBrk="0">
        <a:lnSpc>
          <a:spcPct val="90000"/>
        </a:lnSpc>
        <a:spcBef>
          <a:spcPts val="1000"/>
        </a:spcBef>
        <a:spcAft>
          <a:spcPts val="0"/>
        </a:spcAft>
        <a:buClrTx/>
        <a:buSzTx/>
        <a:buFontTx/>
        <a:buNone/>
        <a:tabLst/>
        <a:defRPr sz="2800" b="0" i="0" u="none" strike="noStrike" cap="none" spc="0" baseline="0">
          <a:solidFill>
            <a:srgbClr val="000000"/>
          </a:solidFill>
          <a:uFillTx/>
          <a:latin typeface="Calibri"/>
          <a:ea typeface="Calibri"/>
          <a:cs typeface="Calibri"/>
          <a:sym typeface="Calibri"/>
        </a:defRPr>
      </a:lvl3pPr>
      <a:lvl4pPr marL="342900" marR="0" indent="1028700" algn="l" defTabSz="449262" rtl="0" latinLnBrk="0">
        <a:lnSpc>
          <a:spcPct val="90000"/>
        </a:lnSpc>
        <a:spcBef>
          <a:spcPts val="1000"/>
        </a:spcBef>
        <a:spcAft>
          <a:spcPts val="0"/>
        </a:spcAft>
        <a:buClrTx/>
        <a:buSzTx/>
        <a:buFontTx/>
        <a:buNone/>
        <a:tabLst/>
        <a:defRPr sz="2800" b="0" i="0" u="none" strike="noStrike" cap="none" spc="0" baseline="0">
          <a:solidFill>
            <a:srgbClr val="000000"/>
          </a:solidFill>
          <a:uFillTx/>
          <a:latin typeface="Calibri"/>
          <a:ea typeface="Calibri"/>
          <a:cs typeface="Calibri"/>
          <a:sym typeface="Calibri"/>
        </a:defRPr>
      </a:lvl4pPr>
      <a:lvl5pPr marL="342900" marR="0" indent="1485900" algn="l" defTabSz="449262" rtl="0" latinLnBrk="0">
        <a:lnSpc>
          <a:spcPct val="90000"/>
        </a:lnSpc>
        <a:spcBef>
          <a:spcPts val="1000"/>
        </a:spcBef>
        <a:spcAft>
          <a:spcPts val="0"/>
        </a:spcAft>
        <a:buClrTx/>
        <a:buSzTx/>
        <a:buFontTx/>
        <a:buNone/>
        <a:tabLst/>
        <a:defRPr sz="2800" b="0" i="0" u="none" strike="noStrike" cap="none" spc="0" baseline="0">
          <a:solidFill>
            <a:srgbClr val="000000"/>
          </a:solidFill>
          <a:uFillTx/>
          <a:latin typeface="Calibri"/>
          <a:ea typeface="Calibri"/>
          <a:cs typeface="Calibri"/>
          <a:sym typeface="Calibri"/>
        </a:defRPr>
      </a:lvl5pPr>
      <a:lvl6pPr marL="342900" marR="0" indent="1943100" algn="l" defTabSz="449262" rtl="0" latinLnBrk="0">
        <a:lnSpc>
          <a:spcPct val="90000"/>
        </a:lnSpc>
        <a:spcBef>
          <a:spcPts val="1000"/>
        </a:spcBef>
        <a:spcAft>
          <a:spcPts val="0"/>
        </a:spcAft>
        <a:buClrTx/>
        <a:buSzTx/>
        <a:buFontTx/>
        <a:buNone/>
        <a:tabLst/>
        <a:defRPr sz="2800" b="0" i="0" u="none" strike="noStrike" cap="none" spc="0" baseline="0">
          <a:solidFill>
            <a:srgbClr val="000000"/>
          </a:solidFill>
          <a:uFillTx/>
          <a:latin typeface="Calibri"/>
          <a:ea typeface="Calibri"/>
          <a:cs typeface="Calibri"/>
          <a:sym typeface="Calibri"/>
        </a:defRPr>
      </a:lvl6pPr>
      <a:lvl7pPr marL="342900" marR="0" indent="2400300" algn="l" defTabSz="449262" rtl="0" latinLnBrk="0">
        <a:lnSpc>
          <a:spcPct val="90000"/>
        </a:lnSpc>
        <a:spcBef>
          <a:spcPts val="1000"/>
        </a:spcBef>
        <a:spcAft>
          <a:spcPts val="0"/>
        </a:spcAft>
        <a:buClrTx/>
        <a:buSzTx/>
        <a:buFontTx/>
        <a:buNone/>
        <a:tabLst/>
        <a:defRPr sz="2800" b="0" i="0" u="none" strike="noStrike" cap="none" spc="0" baseline="0">
          <a:solidFill>
            <a:srgbClr val="000000"/>
          </a:solidFill>
          <a:uFillTx/>
          <a:latin typeface="Calibri"/>
          <a:ea typeface="Calibri"/>
          <a:cs typeface="Calibri"/>
          <a:sym typeface="Calibri"/>
        </a:defRPr>
      </a:lvl7pPr>
      <a:lvl8pPr marL="342900" marR="0" indent="2857500" algn="l" defTabSz="449262" rtl="0" latinLnBrk="0">
        <a:lnSpc>
          <a:spcPct val="90000"/>
        </a:lnSpc>
        <a:spcBef>
          <a:spcPts val="1000"/>
        </a:spcBef>
        <a:spcAft>
          <a:spcPts val="0"/>
        </a:spcAft>
        <a:buClrTx/>
        <a:buSzTx/>
        <a:buFontTx/>
        <a:buNone/>
        <a:tabLst/>
        <a:defRPr sz="2800" b="0" i="0" u="none" strike="noStrike" cap="none" spc="0" baseline="0">
          <a:solidFill>
            <a:srgbClr val="000000"/>
          </a:solidFill>
          <a:uFillTx/>
          <a:latin typeface="Calibri"/>
          <a:ea typeface="Calibri"/>
          <a:cs typeface="Calibri"/>
          <a:sym typeface="Calibri"/>
        </a:defRPr>
      </a:lvl8pPr>
      <a:lvl9pPr marL="342900" marR="0" indent="3314700" algn="l" defTabSz="449262" rtl="0" latinLnBrk="0">
        <a:lnSpc>
          <a:spcPct val="90000"/>
        </a:lnSpc>
        <a:spcBef>
          <a:spcPts val="1000"/>
        </a:spcBef>
        <a:spcAft>
          <a:spcPts val="0"/>
        </a:spcAft>
        <a:buClrTx/>
        <a:buSzTx/>
        <a:buFontTx/>
        <a:buNone/>
        <a:tabLst/>
        <a:defRPr sz="2800" b="0" i="0" u="none" strike="noStrike" cap="none" spc="0" baseline="0">
          <a:solidFill>
            <a:srgbClr val="000000"/>
          </a:solidFill>
          <a:uFillTx/>
          <a:latin typeface="Calibri"/>
          <a:ea typeface="Calibri"/>
          <a:cs typeface="Calibri"/>
          <a:sym typeface="Calibri"/>
        </a:defRPr>
      </a:lvl9pPr>
    </p:bodyStyle>
    <p:otherStyle>
      <a:lvl1pPr marL="0" marR="0" indent="0" algn="r" defTabSz="44926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44926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44926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44926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44926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44926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44926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44926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44926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creativecommons.org/licenses/by/4.0/" TargetMode="Externa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4" name="Tavola disegno 2@2x-100.jpg" descr="Tavola disegno 2@2x-100.jpg"/>
          <p:cNvPicPr>
            <a:picLocks noChangeAspect="1"/>
          </p:cNvPicPr>
          <p:nvPr/>
        </p:nvPicPr>
        <p:blipFill>
          <a:blip r:embed="rId2" cstate="print"/>
          <a:srcRect t="11" b="11"/>
          <a:stretch>
            <a:fillRect/>
          </a:stretch>
        </p:blipFill>
        <p:spPr>
          <a:xfrm>
            <a:off x="3175" y="-17463"/>
            <a:ext cx="9144000" cy="6875463"/>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251520" y="1052736"/>
            <a:ext cx="8704263" cy="5988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r" rtl="1" fontAlgn="base">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r" rtl="1" fontAlgn="base">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cs typeface="+mn-cs"/>
              </a:defRPr>
            </a:lvl2pPr>
            <a:lvl3pPr marL="1143000" indent="-228600" algn="r" rtl="1" fontAlgn="base">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cs typeface="+mn-cs"/>
              </a:defRPr>
            </a:lvl3pPr>
            <a:lvl4pPr marL="1600200" indent="-228600" algn="r" rtl="1" fontAlgn="base">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cs typeface="+mn-cs"/>
              </a:defRPr>
            </a:lvl4pPr>
            <a:lvl5pPr marL="20574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9pPr>
          </a:lstStyle>
          <a:p>
            <a:pPr marL="0" indent="0" algn="just" defTabSz="914400" hangingPunct="1">
              <a:buFont typeface="Wingdings" pitchFamily="2" charset="2"/>
              <a:buNone/>
            </a:pPr>
            <a:r>
              <a:rPr lang="ar-DZ" sz="2800" dirty="0" smtClean="0">
                <a:solidFill>
                  <a:srgbClr val="FF0000"/>
                </a:solidFill>
                <a:effectLst/>
                <a:latin typeface="Arial Unicode MS" pitchFamily="34" charset="-128"/>
                <a:ea typeface="Arial Unicode MS" pitchFamily="34" charset="-128"/>
                <a:cs typeface="Arial Unicode MS" pitchFamily="34" charset="-128"/>
              </a:rPr>
              <a:t>4. </a:t>
            </a:r>
            <a:r>
              <a:rPr lang="ar-SA" sz="2800" dirty="0" smtClean="0">
                <a:solidFill>
                  <a:srgbClr val="FF0000"/>
                </a:solidFill>
                <a:effectLst/>
                <a:latin typeface="Arial Unicode MS" pitchFamily="34" charset="-128"/>
                <a:ea typeface="Arial Unicode MS" pitchFamily="34" charset="-128"/>
                <a:cs typeface="Arial Unicode MS" pitchFamily="34" charset="-128"/>
              </a:rPr>
              <a:t>الأهـداف</a:t>
            </a:r>
            <a:r>
              <a:rPr lang="ar-DZ" sz="2800" dirty="0" smtClean="0">
                <a:solidFill>
                  <a:srgbClr val="FF0000"/>
                </a:solidFill>
                <a:effectLst/>
                <a:latin typeface="Arial Unicode MS" pitchFamily="34" charset="-128"/>
                <a:ea typeface="Arial Unicode MS" pitchFamily="34" charset="-128"/>
                <a:cs typeface="Arial Unicode MS" pitchFamily="34" charset="-128"/>
              </a:rPr>
              <a:t> والقيم</a:t>
            </a:r>
            <a:r>
              <a:rPr lang="ar-SA" sz="2800" dirty="0" smtClean="0">
                <a:solidFill>
                  <a:srgbClr val="FF0000"/>
                </a:solidFill>
                <a:effectLst/>
                <a:latin typeface="Arial Unicode MS" pitchFamily="34" charset="-128"/>
                <a:ea typeface="Arial Unicode MS" pitchFamily="34" charset="-128"/>
                <a:cs typeface="Arial Unicode MS" pitchFamily="34" charset="-128"/>
              </a:rPr>
              <a:t> </a:t>
            </a:r>
            <a:endParaRPr lang="ar-DZ" sz="2800" dirty="0" smtClean="0">
              <a:solidFill>
                <a:srgbClr val="FF0000"/>
              </a:solidFill>
              <a:effectLst/>
              <a:latin typeface="Arial Unicode MS" pitchFamily="34" charset="-128"/>
              <a:ea typeface="Arial Unicode MS" pitchFamily="34" charset="-128"/>
              <a:cs typeface="Arial Unicode MS" pitchFamily="34" charset="-128"/>
            </a:endParaRPr>
          </a:p>
          <a:p>
            <a:pPr marL="0" indent="0" algn="just" defTabSz="914400" hangingPunct="1">
              <a:buFont typeface="Wingdings" pitchFamily="2" charset="2"/>
              <a:buNone/>
            </a:pPr>
            <a:r>
              <a:rPr lang="ar-SA" sz="2000" dirty="0" smtClean="0">
                <a:solidFill>
                  <a:srgbClr val="002060"/>
                </a:solidFill>
                <a:effectLst/>
                <a:latin typeface="Arial Unicode MS" pitchFamily="34" charset="-128"/>
                <a:ea typeface="Arial Unicode MS" pitchFamily="34" charset="-128"/>
                <a:cs typeface="Arial Unicode MS" pitchFamily="34" charset="-128"/>
              </a:rPr>
              <a:t>الأهـداف </a:t>
            </a:r>
            <a:endParaRPr lang="ar-DZ" sz="2000" dirty="0" smtClean="0">
              <a:solidFill>
                <a:srgbClr val="002060"/>
              </a:solidFill>
              <a:effectLst/>
              <a:latin typeface="Arial Unicode MS" pitchFamily="34" charset="-128"/>
              <a:ea typeface="Arial Unicode MS" pitchFamily="34" charset="-128"/>
              <a:cs typeface="Arial Unicode MS" pitchFamily="34" charset="-128"/>
            </a:endParaRPr>
          </a:p>
          <a:p>
            <a:pPr marL="0" indent="0" algn="just" defTabSz="914400" hangingPunct="1">
              <a:buFont typeface="Wingdings" pitchFamily="2" charset="2"/>
              <a:buNone/>
            </a:pPr>
            <a:r>
              <a:rPr lang="ar-SA" sz="2000" dirty="0" smtClean="0">
                <a:effectLst/>
                <a:latin typeface="Arial Unicode MS" pitchFamily="34" charset="-128"/>
                <a:ea typeface="Arial Unicode MS" pitchFamily="34" charset="-128"/>
                <a:cs typeface="Arial Unicode MS" pitchFamily="34" charset="-128"/>
              </a:rPr>
              <a:t>• إكساب الطالب المعارف والمهارات في التخصصات المختلفة.</a:t>
            </a:r>
            <a:endParaRPr lang="fr-FR" sz="2000" dirty="0" smtClean="0">
              <a:effectLst/>
              <a:latin typeface="Arial Unicode MS" pitchFamily="34" charset="-128"/>
              <a:ea typeface="Arial Unicode MS" pitchFamily="34" charset="-128"/>
              <a:cs typeface="Arial Unicode MS" pitchFamily="34" charset="-128"/>
            </a:endParaRPr>
          </a:p>
          <a:p>
            <a:pPr marL="0" indent="0" algn="just" defTabSz="914400" hangingPunct="1">
              <a:buFont typeface="Wingdings" pitchFamily="2" charset="2"/>
              <a:buNone/>
            </a:pPr>
            <a:r>
              <a:rPr lang="ar-SA" sz="2000" dirty="0" smtClean="0">
                <a:effectLst/>
                <a:latin typeface="Arial Unicode MS" pitchFamily="34" charset="-128"/>
                <a:ea typeface="Arial Unicode MS" pitchFamily="34" charset="-128"/>
                <a:cs typeface="Arial Unicode MS" pitchFamily="34" charset="-128"/>
              </a:rPr>
              <a:t>• الإسهام في دعم جهود البحث العلمي المعرفي والتطبيقي في المجالات المختلفة.</a:t>
            </a:r>
            <a:endParaRPr lang="fr-FR" sz="2000" dirty="0" smtClean="0">
              <a:effectLst/>
              <a:latin typeface="Arial Unicode MS" pitchFamily="34" charset="-128"/>
              <a:ea typeface="Arial Unicode MS" pitchFamily="34" charset="-128"/>
              <a:cs typeface="Arial Unicode MS" pitchFamily="34" charset="-128"/>
            </a:endParaRPr>
          </a:p>
          <a:p>
            <a:pPr marL="0" indent="0" algn="just" defTabSz="914400" hangingPunct="1">
              <a:buFont typeface="Wingdings" pitchFamily="2" charset="2"/>
              <a:buNone/>
            </a:pPr>
            <a:r>
              <a:rPr lang="ar-SA" sz="2000" dirty="0" smtClean="0">
                <a:effectLst/>
                <a:latin typeface="Arial Unicode MS" pitchFamily="34" charset="-128"/>
                <a:ea typeface="Arial Unicode MS" pitchFamily="34" charset="-128"/>
                <a:cs typeface="Arial Unicode MS" pitchFamily="34" charset="-128"/>
              </a:rPr>
              <a:t>• ربط المخرجات التعليمية بمتطلبات التنمية واحتياجات سوق العمل.</a:t>
            </a:r>
            <a:endParaRPr lang="fr-FR" sz="2000" dirty="0" smtClean="0">
              <a:effectLst/>
              <a:latin typeface="Arial Unicode MS" pitchFamily="34" charset="-128"/>
              <a:ea typeface="Arial Unicode MS" pitchFamily="34" charset="-128"/>
              <a:cs typeface="Arial Unicode MS" pitchFamily="34" charset="-128"/>
            </a:endParaRPr>
          </a:p>
          <a:p>
            <a:pPr marL="0" indent="0" algn="just" defTabSz="914400" hangingPunct="1">
              <a:buFont typeface="Wingdings" pitchFamily="2" charset="2"/>
              <a:buNone/>
            </a:pPr>
            <a:r>
              <a:rPr lang="ar-SA" sz="2000" dirty="0" smtClean="0">
                <a:effectLst/>
                <a:latin typeface="Arial Unicode MS" pitchFamily="34" charset="-128"/>
                <a:ea typeface="Arial Unicode MS" pitchFamily="34" charset="-128"/>
                <a:cs typeface="Arial Unicode MS" pitchFamily="34" charset="-128"/>
              </a:rPr>
              <a:t>• توفير البنية التحتية اللازمة لدعم العملية التعليمية والخدمات والأنشطة الطلابية.</a:t>
            </a:r>
            <a:endParaRPr lang="fr-FR" sz="2000" dirty="0" smtClean="0">
              <a:effectLst/>
              <a:latin typeface="Arial Unicode MS" pitchFamily="34" charset="-128"/>
              <a:ea typeface="Arial Unicode MS" pitchFamily="34" charset="-128"/>
              <a:cs typeface="Arial Unicode MS" pitchFamily="34" charset="-128"/>
            </a:endParaRPr>
          </a:p>
          <a:p>
            <a:pPr marL="0" indent="0" algn="just" defTabSz="914400" hangingPunct="1">
              <a:buFont typeface="Wingdings" pitchFamily="2" charset="2"/>
              <a:buNone/>
            </a:pPr>
            <a:r>
              <a:rPr lang="ar-SA" sz="2000" dirty="0" smtClean="0">
                <a:effectLst/>
                <a:latin typeface="Arial Unicode MS" pitchFamily="34" charset="-128"/>
                <a:ea typeface="Arial Unicode MS" pitchFamily="34" charset="-128"/>
                <a:cs typeface="Arial Unicode MS" pitchFamily="34" charset="-128"/>
              </a:rPr>
              <a:t>• </a:t>
            </a:r>
            <a:r>
              <a:rPr lang="ar-DZ" sz="2000" dirty="0" smtClean="0">
                <a:effectLst/>
                <a:latin typeface="Arial Unicode MS" pitchFamily="34" charset="-128"/>
                <a:ea typeface="Arial Unicode MS" pitchFamily="34" charset="-128"/>
                <a:cs typeface="Arial Unicode MS" pitchFamily="34" charset="-128"/>
              </a:rPr>
              <a:t>عدم التوقف عند النمط التقليدي للتعليم الجامعي والمعتمد على المحاضرات وقاعات التدريس، وذلك بإدخال أنماط تعليمية جديدة مثل : التعليم عن بعد، التعليم المفتوح، التعليم الالكتروني والتعليم الافتراضي</a:t>
            </a:r>
            <a:r>
              <a:rPr lang="ar-SA" sz="2000" dirty="0" smtClean="0">
                <a:effectLst/>
                <a:latin typeface="Arial Unicode MS" pitchFamily="34" charset="-128"/>
                <a:ea typeface="Arial Unicode MS" pitchFamily="34" charset="-128"/>
                <a:cs typeface="Arial Unicode MS" pitchFamily="34" charset="-128"/>
              </a:rPr>
              <a:t>.</a:t>
            </a:r>
            <a:endParaRPr lang="fr-FR" sz="2000" dirty="0" smtClean="0">
              <a:effectLst/>
              <a:latin typeface="Arial Unicode MS" pitchFamily="34" charset="-128"/>
              <a:ea typeface="Arial Unicode MS" pitchFamily="34" charset="-128"/>
              <a:cs typeface="Arial Unicode MS" pitchFamily="34" charset="-128"/>
            </a:endParaRPr>
          </a:p>
          <a:p>
            <a:pPr marL="0" indent="0" algn="just" defTabSz="914400" hangingPunct="1">
              <a:buFont typeface="Wingdings" pitchFamily="2" charset="2"/>
              <a:buNone/>
            </a:pPr>
            <a:r>
              <a:rPr lang="ar-SA" sz="2000" dirty="0" smtClean="0">
                <a:effectLst/>
                <a:latin typeface="Arial Unicode MS" pitchFamily="34" charset="-128"/>
                <a:ea typeface="Arial Unicode MS" pitchFamily="34" charset="-128"/>
                <a:cs typeface="Arial Unicode MS" pitchFamily="34" charset="-128"/>
              </a:rPr>
              <a:t>• التوسع في الشراكات، وتطوير العلاقة مع الجامعات ومؤسسات البحث العلمي محلياً وإقليمياً ودولياً.</a:t>
            </a:r>
            <a:endParaRPr lang="fr-FR" sz="2000" dirty="0" smtClean="0">
              <a:effectLst/>
              <a:latin typeface="Arial Unicode MS" pitchFamily="34" charset="-128"/>
              <a:ea typeface="Arial Unicode MS" pitchFamily="34" charset="-128"/>
              <a:cs typeface="Arial Unicode MS" pitchFamily="34" charset="-128"/>
            </a:endParaRPr>
          </a:p>
          <a:p>
            <a:pPr marL="0" indent="0" algn="just" defTabSz="914400" hangingPunct="1">
              <a:buFont typeface="Wingdings" pitchFamily="2" charset="2"/>
              <a:buNone/>
            </a:pPr>
            <a:r>
              <a:rPr lang="ar-SA" sz="2000" dirty="0" smtClean="0">
                <a:effectLst/>
                <a:latin typeface="Arial Unicode MS" pitchFamily="34" charset="-128"/>
                <a:ea typeface="Arial Unicode MS" pitchFamily="34" charset="-128"/>
                <a:cs typeface="Arial Unicode MS" pitchFamily="34" charset="-128"/>
              </a:rPr>
              <a:t>• تحقيق متطلبات الجودة والاعتماد الأكاديمي.</a:t>
            </a:r>
            <a:endParaRPr lang="fr-FR" sz="2000" dirty="0" smtClean="0">
              <a:effectLst/>
              <a:latin typeface="Arial Unicode MS" pitchFamily="34" charset="-128"/>
              <a:ea typeface="Arial Unicode MS" pitchFamily="34" charset="-128"/>
              <a:cs typeface="Arial Unicode MS" pitchFamily="34" charset="-128"/>
            </a:endParaRPr>
          </a:p>
          <a:p>
            <a:pPr marL="0" indent="0" algn="just" defTabSz="914400" hangingPunct="1">
              <a:buFont typeface="Wingdings" pitchFamily="2" charset="2"/>
              <a:buNone/>
            </a:pPr>
            <a:r>
              <a:rPr lang="ar-SA" sz="2000" dirty="0" smtClean="0">
                <a:effectLst/>
                <a:latin typeface="Arial Unicode MS" pitchFamily="34" charset="-128"/>
                <a:ea typeface="Arial Unicode MS" pitchFamily="34" charset="-128"/>
                <a:cs typeface="Arial Unicode MS" pitchFamily="34" charset="-128"/>
              </a:rPr>
              <a:t>• تحقيق التنمية المهنية المستدامة لأعضاء هيئة التدريس والكوادر الإدارية.</a:t>
            </a:r>
            <a:endParaRPr lang="fr-FR" sz="2000" dirty="0" smtClean="0">
              <a:effectLst/>
              <a:latin typeface="Arial Unicode MS" pitchFamily="34" charset="-128"/>
              <a:ea typeface="Arial Unicode MS" pitchFamily="34" charset="-128"/>
              <a:cs typeface="Arial Unicode MS" pitchFamily="34" charset="-128"/>
            </a:endParaRPr>
          </a:p>
          <a:p>
            <a:pPr marL="0" indent="0" algn="just" defTabSz="914400" hangingPunct="1">
              <a:buFont typeface="Wingdings" pitchFamily="2" charset="2"/>
              <a:buNone/>
            </a:pPr>
            <a:r>
              <a:rPr lang="ar-SA" sz="2000" dirty="0" smtClean="0">
                <a:effectLst/>
                <a:latin typeface="Arial Unicode MS" pitchFamily="34" charset="-128"/>
                <a:ea typeface="Arial Unicode MS" pitchFamily="34" charset="-128"/>
                <a:cs typeface="Arial Unicode MS" pitchFamily="34" charset="-128"/>
              </a:rPr>
              <a:t>• زيادة القدرة التنافسية للجامعة من خلال الأداء المؤسسي المتميز</a:t>
            </a:r>
            <a:endParaRPr lang="fr-FR" sz="2000" dirty="0" smtClean="0">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654017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250825" y="836712"/>
            <a:ext cx="8704263" cy="554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r" rtl="1" fontAlgn="base">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r" rtl="1" fontAlgn="base">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cs typeface="+mn-cs"/>
              </a:defRPr>
            </a:lvl2pPr>
            <a:lvl3pPr marL="1143000" indent="-228600" algn="r" rtl="1" fontAlgn="base">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cs typeface="+mn-cs"/>
              </a:defRPr>
            </a:lvl3pPr>
            <a:lvl4pPr marL="1600200" indent="-228600" algn="r" rtl="1" fontAlgn="base">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cs typeface="+mn-cs"/>
              </a:defRPr>
            </a:lvl4pPr>
            <a:lvl5pPr marL="20574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9pPr>
          </a:lstStyle>
          <a:p>
            <a:pPr marL="0" indent="0" algn="just" defTabSz="914400" hangingPunct="1">
              <a:lnSpc>
                <a:spcPct val="150000"/>
              </a:lnSpc>
              <a:buFont typeface="Wingdings" pitchFamily="2" charset="2"/>
              <a:buNone/>
            </a:pPr>
            <a:r>
              <a:rPr lang="ar-DZ" sz="3000" b="1" dirty="0" smtClean="0">
                <a:solidFill>
                  <a:srgbClr val="FF0000"/>
                </a:solidFill>
                <a:effectLst/>
                <a:latin typeface="Arial Unicode MS" pitchFamily="34" charset="-128"/>
                <a:ea typeface="Arial Unicode MS" pitchFamily="34" charset="-128"/>
                <a:cs typeface="Arial Unicode MS" pitchFamily="34" charset="-128"/>
              </a:rPr>
              <a:t>القيم</a:t>
            </a:r>
            <a:r>
              <a:rPr lang="ar-SA" sz="3000" b="1" dirty="0" smtClean="0">
                <a:solidFill>
                  <a:srgbClr val="FF0000"/>
                </a:solidFill>
                <a:effectLst/>
                <a:latin typeface="Arial Unicode MS" pitchFamily="34" charset="-128"/>
                <a:ea typeface="Arial Unicode MS" pitchFamily="34" charset="-128"/>
                <a:cs typeface="Arial Unicode MS" pitchFamily="34" charset="-128"/>
              </a:rPr>
              <a:t> </a:t>
            </a:r>
            <a:endParaRPr lang="ar-DZ" sz="3000" b="1" dirty="0" smtClean="0">
              <a:solidFill>
                <a:srgbClr val="FF0000"/>
              </a:solidFill>
              <a:effectLst/>
              <a:latin typeface="Arial Unicode MS" pitchFamily="34" charset="-128"/>
              <a:ea typeface="Arial Unicode MS" pitchFamily="34" charset="-128"/>
              <a:cs typeface="Arial Unicode MS" pitchFamily="34" charset="-128"/>
            </a:endParaRPr>
          </a:p>
          <a:p>
            <a:pPr marL="0" indent="0" algn="just" defTabSz="914400" hangingPunct="1">
              <a:lnSpc>
                <a:spcPct val="150000"/>
              </a:lnSpc>
              <a:buFont typeface="Wingdings" pitchFamily="2" charset="2"/>
              <a:buNone/>
            </a:pPr>
            <a:r>
              <a:rPr lang="ar-SA" sz="2400" dirty="0" smtClean="0">
                <a:effectLst/>
                <a:latin typeface="Arial Unicode MS" pitchFamily="34" charset="-128"/>
                <a:ea typeface="Arial Unicode MS" pitchFamily="34" charset="-128"/>
                <a:cs typeface="Arial Unicode MS" pitchFamily="34" charset="-128"/>
              </a:rPr>
              <a:t>• الالتزام بالمعايير الأخلاقية والمهنية.</a:t>
            </a:r>
            <a:endParaRPr lang="fr-FR" sz="2400" dirty="0" smtClean="0">
              <a:effectLst/>
              <a:latin typeface="Arial Unicode MS" pitchFamily="34" charset="-128"/>
              <a:ea typeface="Arial Unicode MS" pitchFamily="34" charset="-128"/>
              <a:cs typeface="Arial Unicode MS" pitchFamily="34" charset="-128"/>
            </a:endParaRPr>
          </a:p>
          <a:p>
            <a:pPr marL="0" indent="0" algn="just" defTabSz="914400" hangingPunct="1">
              <a:lnSpc>
                <a:spcPct val="150000"/>
              </a:lnSpc>
              <a:buFont typeface="Wingdings" pitchFamily="2" charset="2"/>
              <a:buNone/>
            </a:pPr>
            <a:r>
              <a:rPr lang="ar-SA" sz="2400" dirty="0" smtClean="0">
                <a:effectLst/>
                <a:latin typeface="Arial Unicode MS" pitchFamily="34" charset="-128"/>
                <a:ea typeface="Arial Unicode MS" pitchFamily="34" charset="-128"/>
                <a:cs typeface="Arial Unicode MS" pitchFamily="34" charset="-128"/>
              </a:rPr>
              <a:t>• الجودة والتميز.</a:t>
            </a:r>
            <a:endParaRPr lang="fr-FR" sz="2400" dirty="0" smtClean="0">
              <a:effectLst/>
              <a:latin typeface="Arial Unicode MS" pitchFamily="34" charset="-128"/>
              <a:ea typeface="Arial Unicode MS" pitchFamily="34" charset="-128"/>
              <a:cs typeface="Arial Unicode MS" pitchFamily="34" charset="-128"/>
            </a:endParaRPr>
          </a:p>
          <a:p>
            <a:pPr marL="0" indent="0" algn="just" defTabSz="914400" hangingPunct="1">
              <a:lnSpc>
                <a:spcPct val="150000"/>
              </a:lnSpc>
              <a:buFont typeface="Wingdings" pitchFamily="2" charset="2"/>
              <a:buNone/>
            </a:pPr>
            <a:r>
              <a:rPr lang="ar-SA" sz="2400" dirty="0" smtClean="0">
                <a:effectLst/>
                <a:latin typeface="Arial Unicode MS" pitchFamily="34" charset="-128"/>
                <a:ea typeface="Arial Unicode MS" pitchFamily="34" charset="-128"/>
                <a:cs typeface="Arial Unicode MS" pitchFamily="34" charset="-128"/>
              </a:rPr>
              <a:t>• الموضوعية، واعتماد الشفافية، ومبدأ المساءلة.</a:t>
            </a:r>
            <a:endParaRPr lang="fr-FR" sz="2400" dirty="0" smtClean="0">
              <a:effectLst/>
              <a:latin typeface="Arial Unicode MS" pitchFamily="34" charset="-128"/>
              <a:ea typeface="Arial Unicode MS" pitchFamily="34" charset="-128"/>
              <a:cs typeface="Arial Unicode MS" pitchFamily="34" charset="-128"/>
            </a:endParaRPr>
          </a:p>
          <a:p>
            <a:pPr marL="0" indent="0" algn="just" defTabSz="914400" hangingPunct="1">
              <a:lnSpc>
                <a:spcPct val="150000"/>
              </a:lnSpc>
              <a:buFont typeface="Wingdings" pitchFamily="2" charset="2"/>
              <a:buNone/>
            </a:pPr>
            <a:r>
              <a:rPr lang="ar-SA" sz="2400" dirty="0" smtClean="0">
                <a:effectLst/>
                <a:latin typeface="Arial Unicode MS" pitchFamily="34" charset="-128"/>
                <a:ea typeface="Arial Unicode MS" pitchFamily="34" charset="-128"/>
                <a:cs typeface="Arial Unicode MS" pitchFamily="34" charset="-128"/>
              </a:rPr>
              <a:t>• التعلم المستمر.</a:t>
            </a:r>
            <a:endParaRPr lang="fr-FR" sz="2400" dirty="0" smtClean="0">
              <a:effectLst/>
              <a:latin typeface="Arial Unicode MS" pitchFamily="34" charset="-128"/>
              <a:ea typeface="Arial Unicode MS" pitchFamily="34" charset="-128"/>
              <a:cs typeface="Arial Unicode MS" pitchFamily="34" charset="-128"/>
            </a:endParaRPr>
          </a:p>
          <a:p>
            <a:pPr marL="0" indent="0" algn="just" defTabSz="914400" hangingPunct="1">
              <a:lnSpc>
                <a:spcPct val="150000"/>
              </a:lnSpc>
              <a:buFont typeface="Wingdings" pitchFamily="2" charset="2"/>
              <a:buNone/>
            </a:pPr>
            <a:r>
              <a:rPr lang="ar-SA" sz="2400" dirty="0" smtClean="0">
                <a:effectLst/>
                <a:latin typeface="Arial Unicode MS" pitchFamily="34" charset="-128"/>
                <a:ea typeface="Arial Unicode MS" pitchFamily="34" charset="-128"/>
                <a:cs typeface="Arial Unicode MS" pitchFamily="34" charset="-128"/>
              </a:rPr>
              <a:t>• تنمية روح المسؤولية نحو المجتمع.</a:t>
            </a:r>
            <a:endParaRPr lang="fr-FR" sz="2400" dirty="0" smtClean="0">
              <a:effectLst/>
              <a:latin typeface="Arial Unicode MS" pitchFamily="34" charset="-128"/>
              <a:ea typeface="Arial Unicode MS" pitchFamily="34" charset="-128"/>
              <a:cs typeface="Arial Unicode MS" pitchFamily="34" charset="-128"/>
            </a:endParaRPr>
          </a:p>
          <a:p>
            <a:pPr marL="0" indent="0" algn="just" defTabSz="914400" hangingPunct="1">
              <a:lnSpc>
                <a:spcPct val="150000"/>
              </a:lnSpc>
              <a:buFont typeface="Wingdings" pitchFamily="2" charset="2"/>
              <a:buNone/>
            </a:pPr>
            <a:r>
              <a:rPr lang="ar-SA" sz="2400" dirty="0" smtClean="0">
                <a:effectLst/>
                <a:latin typeface="Arial Unicode MS" pitchFamily="34" charset="-128"/>
                <a:ea typeface="Arial Unicode MS" pitchFamily="34" charset="-128"/>
                <a:cs typeface="Arial Unicode MS" pitchFamily="34" charset="-128"/>
              </a:rPr>
              <a:t>• العمل بروح الفريق الواحد.             </a:t>
            </a:r>
            <a:endParaRPr lang="fr-FR" sz="2400" dirty="0" smtClean="0">
              <a:effectLst/>
              <a:latin typeface="Arial Unicode MS" pitchFamily="34" charset="-128"/>
              <a:ea typeface="Arial Unicode MS" pitchFamily="34" charset="-128"/>
              <a:cs typeface="Arial Unicode MS" pitchFamily="34" charset="-128"/>
            </a:endParaRPr>
          </a:p>
          <a:p>
            <a:pPr marL="0" indent="0" algn="just" defTabSz="914400" hangingPunct="1">
              <a:lnSpc>
                <a:spcPct val="150000"/>
              </a:lnSpc>
              <a:buFont typeface="Wingdings" pitchFamily="2" charset="2"/>
              <a:buNone/>
            </a:pPr>
            <a:r>
              <a:rPr lang="ar-SA" sz="2400" dirty="0" smtClean="0">
                <a:effectLst/>
                <a:latin typeface="Arial Unicode MS" pitchFamily="34" charset="-128"/>
                <a:ea typeface="Arial Unicode MS" pitchFamily="34" charset="-128"/>
                <a:cs typeface="Arial Unicode MS" pitchFamily="34" charset="-128"/>
              </a:rPr>
              <a:t>• تشجيع المبادرات الذاتية والإبداعية.</a:t>
            </a:r>
            <a:endParaRPr lang="ar-SA" sz="2400" dirty="0">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381471621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251520" y="1124744"/>
            <a:ext cx="8452743" cy="627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r" rtl="1" fontAlgn="base">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r" rtl="1" fontAlgn="base">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cs typeface="+mn-cs"/>
              </a:defRPr>
            </a:lvl2pPr>
            <a:lvl3pPr marL="1143000" indent="-228600" algn="r" rtl="1" fontAlgn="base">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cs typeface="+mn-cs"/>
              </a:defRPr>
            </a:lvl3pPr>
            <a:lvl4pPr marL="1600200" indent="-228600" algn="r" rtl="1" fontAlgn="base">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cs typeface="+mn-cs"/>
              </a:defRPr>
            </a:lvl4pPr>
            <a:lvl5pPr marL="20574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9pPr>
          </a:lstStyle>
          <a:p>
            <a:pPr marL="0" indent="0" algn="just" defTabSz="914400" hangingPunct="1">
              <a:lnSpc>
                <a:spcPct val="150000"/>
              </a:lnSpc>
              <a:buClr>
                <a:schemeClr val="tx1"/>
              </a:buClr>
              <a:buFont typeface="Wingdings" pitchFamily="2" charset="2"/>
              <a:buNone/>
            </a:pPr>
            <a:r>
              <a:rPr lang="ar-DZ" sz="2800" b="1" dirty="0" smtClean="0">
                <a:solidFill>
                  <a:srgbClr val="C00000"/>
                </a:solidFill>
                <a:latin typeface="Arial Unicode MS" pitchFamily="34" charset="-128"/>
                <a:ea typeface="Arial Unicode MS" pitchFamily="34" charset="-128"/>
                <a:cs typeface="Arial Unicode MS" pitchFamily="34" charset="-128"/>
              </a:rPr>
              <a:t>5. </a:t>
            </a:r>
            <a:r>
              <a:rPr lang="ar-SA" sz="2800" b="1" dirty="0" smtClean="0">
                <a:solidFill>
                  <a:srgbClr val="C00000"/>
                </a:solidFill>
                <a:latin typeface="Arial Unicode MS" pitchFamily="34" charset="-128"/>
                <a:ea typeface="Arial Unicode MS" pitchFamily="34" charset="-128"/>
                <a:cs typeface="Arial Unicode MS" pitchFamily="34" charset="-128"/>
              </a:rPr>
              <a:t>ما يجب معرفته قبل تحضير المشروع</a:t>
            </a:r>
            <a:r>
              <a:rPr lang="ar-DZ" sz="2800" b="1" dirty="0" smtClean="0">
                <a:solidFill>
                  <a:srgbClr val="C00000"/>
                </a:solidFill>
                <a:latin typeface="Arial Unicode MS" pitchFamily="34" charset="-128"/>
                <a:ea typeface="Arial Unicode MS" pitchFamily="34" charset="-128"/>
                <a:cs typeface="Arial Unicode MS" pitchFamily="34" charset="-128"/>
              </a:rPr>
              <a:t> </a:t>
            </a:r>
            <a:r>
              <a:rPr lang="ar-SA" sz="2800" b="1" dirty="0" smtClean="0">
                <a:solidFill>
                  <a:srgbClr val="C00000"/>
                </a:solidFill>
                <a:latin typeface="Arial Unicode MS" pitchFamily="34" charset="-128"/>
                <a:ea typeface="Arial Unicode MS" pitchFamily="34" charset="-128"/>
                <a:cs typeface="Arial Unicode MS" pitchFamily="34" charset="-128"/>
              </a:rPr>
              <a:t>؟</a:t>
            </a:r>
            <a:endParaRPr lang="ar-DZ" sz="2800" b="1" dirty="0" smtClean="0">
              <a:solidFill>
                <a:srgbClr val="C00000"/>
              </a:solidFill>
              <a:latin typeface="Arial Unicode MS" pitchFamily="34" charset="-128"/>
              <a:ea typeface="Arial Unicode MS" pitchFamily="34" charset="-128"/>
              <a:cs typeface="Arial Unicode MS" pitchFamily="34" charset="-128"/>
            </a:endParaRPr>
          </a:p>
          <a:p>
            <a:pPr marL="0" indent="0" algn="just" defTabSz="914400" hangingPunct="1">
              <a:lnSpc>
                <a:spcPct val="150000"/>
              </a:lnSpc>
              <a:buClr>
                <a:schemeClr val="tx1"/>
              </a:buClr>
              <a:buFont typeface="Wingdings" pitchFamily="2" charset="2"/>
              <a:buNone/>
            </a:pPr>
            <a:r>
              <a:rPr lang="ar-DZ" sz="2000" dirty="0" smtClean="0">
                <a:solidFill>
                  <a:srgbClr val="002060"/>
                </a:solidFill>
                <a:latin typeface="Arial Unicode MS" pitchFamily="34" charset="-128"/>
                <a:ea typeface="Arial Unicode MS" pitchFamily="34" charset="-128"/>
                <a:cs typeface="Arial Unicode MS" pitchFamily="34" charset="-128"/>
              </a:rPr>
              <a:t> </a:t>
            </a:r>
          </a:p>
          <a:p>
            <a:pPr marL="0" indent="0" algn="just" defTabSz="914400" hangingPunct="1">
              <a:lnSpc>
                <a:spcPct val="150000"/>
              </a:lnSpc>
              <a:buClr>
                <a:schemeClr val="tx1"/>
              </a:buClr>
              <a:buFont typeface="Wingdings" pitchFamily="2" charset="2"/>
              <a:buNone/>
            </a:pPr>
            <a:r>
              <a:rPr lang="ar-SA" sz="2000" dirty="0" smtClean="0">
                <a:solidFill>
                  <a:srgbClr val="002060"/>
                </a:solidFill>
                <a:latin typeface="Arial Unicode MS" pitchFamily="34" charset="-128"/>
                <a:ea typeface="Arial Unicode MS" pitchFamily="34" charset="-128"/>
                <a:cs typeface="Arial Unicode MS" pitchFamily="34" charset="-128"/>
              </a:rPr>
              <a:t>قبل الدخول في تحضير وبناء المشروع هناك قضايا أساسية يجب الاطلاع عليها والتمكن من فهمها بعمق.</a:t>
            </a:r>
            <a:endParaRPr lang="ar-DZ" sz="2000" dirty="0" smtClean="0">
              <a:solidFill>
                <a:srgbClr val="002060"/>
              </a:solidFill>
              <a:latin typeface="Arial Unicode MS" pitchFamily="34" charset="-128"/>
              <a:ea typeface="Arial Unicode MS" pitchFamily="34" charset="-128"/>
              <a:cs typeface="Arial Unicode MS" pitchFamily="34" charset="-128"/>
            </a:endParaRPr>
          </a:p>
          <a:p>
            <a:pPr marL="0" indent="0" defTabSz="914400" hangingPunct="1">
              <a:lnSpc>
                <a:spcPct val="150000"/>
              </a:lnSpc>
              <a:buClr>
                <a:schemeClr val="tx1"/>
              </a:buClr>
            </a:pPr>
            <a:r>
              <a:rPr lang="ar-DZ" sz="2000" dirty="0" smtClean="0">
                <a:solidFill>
                  <a:srgbClr val="002060"/>
                </a:solidFill>
                <a:latin typeface="Arial Unicode MS" pitchFamily="34" charset="-128"/>
                <a:ea typeface="Arial Unicode MS" pitchFamily="34" charset="-128"/>
                <a:cs typeface="Arial Unicode MS" pitchFamily="34" charset="-128"/>
              </a:rPr>
              <a:t> </a:t>
            </a:r>
            <a:r>
              <a:rPr lang="ar-SA" sz="2000" dirty="0" smtClean="0">
                <a:solidFill>
                  <a:srgbClr val="002060"/>
                </a:solidFill>
                <a:latin typeface="Arial Unicode MS" pitchFamily="34" charset="-128"/>
                <a:ea typeface="Arial Unicode MS" pitchFamily="34" charset="-128"/>
                <a:cs typeface="Arial Unicode MS" pitchFamily="34" charset="-128"/>
              </a:rPr>
              <a:t>توفر الرغبة في التغيير.</a:t>
            </a:r>
          </a:p>
          <a:p>
            <a:pPr marL="0" indent="0" defTabSz="914400" hangingPunct="1">
              <a:lnSpc>
                <a:spcPct val="150000"/>
              </a:lnSpc>
              <a:buClr>
                <a:schemeClr val="tx1"/>
              </a:buClr>
            </a:pPr>
            <a:r>
              <a:rPr lang="ar-DZ" sz="2000" dirty="0" smtClean="0">
                <a:solidFill>
                  <a:srgbClr val="002060"/>
                </a:solidFill>
                <a:latin typeface="Arial Unicode MS" pitchFamily="34" charset="-128"/>
                <a:ea typeface="Arial Unicode MS" pitchFamily="34" charset="-128"/>
                <a:cs typeface="Arial Unicode MS" pitchFamily="34" charset="-128"/>
              </a:rPr>
              <a:t> </a:t>
            </a:r>
            <a:r>
              <a:rPr lang="ar-SA" sz="2000" dirty="0" smtClean="0">
                <a:solidFill>
                  <a:srgbClr val="002060"/>
                </a:solidFill>
                <a:latin typeface="Arial Unicode MS" pitchFamily="34" charset="-128"/>
                <a:ea typeface="Arial Unicode MS" pitchFamily="34" charset="-128"/>
                <a:cs typeface="Arial Unicode MS" pitchFamily="34" charset="-128"/>
              </a:rPr>
              <a:t>فهم الوضع الاجتماعي للمنطقة</a:t>
            </a:r>
            <a:r>
              <a:rPr lang="ar-DZ" sz="2000" dirty="0" smtClean="0">
                <a:solidFill>
                  <a:srgbClr val="002060"/>
                </a:solidFill>
                <a:latin typeface="Arial Unicode MS" pitchFamily="34" charset="-128"/>
                <a:ea typeface="Arial Unicode MS" pitchFamily="34" charset="-128"/>
                <a:cs typeface="Arial Unicode MS" pitchFamily="34" charset="-128"/>
              </a:rPr>
              <a:t>.</a:t>
            </a:r>
          </a:p>
          <a:p>
            <a:pPr marL="0" indent="0" defTabSz="914400" hangingPunct="1">
              <a:lnSpc>
                <a:spcPct val="150000"/>
              </a:lnSpc>
              <a:buClr>
                <a:schemeClr val="tx1"/>
              </a:buClr>
            </a:pPr>
            <a:r>
              <a:rPr lang="ar-DZ" sz="2000" dirty="0" smtClean="0">
                <a:solidFill>
                  <a:srgbClr val="002060"/>
                </a:solidFill>
                <a:latin typeface="Arial Unicode MS" pitchFamily="34" charset="-128"/>
                <a:ea typeface="Arial Unicode MS" pitchFamily="34" charset="-128"/>
                <a:cs typeface="Arial Unicode MS" pitchFamily="34" charset="-128"/>
              </a:rPr>
              <a:t> </a:t>
            </a:r>
            <a:r>
              <a:rPr lang="ar-SA" sz="2000" dirty="0" smtClean="0">
                <a:solidFill>
                  <a:srgbClr val="002060"/>
                </a:solidFill>
                <a:latin typeface="Arial Unicode MS" pitchFamily="34" charset="-128"/>
                <a:ea typeface="Arial Unicode MS" pitchFamily="34" charset="-128"/>
                <a:cs typeface="Arial Unicode MS" pitchFamily="34" charset="-128"/>
              </a:rPr>
              <a:t>الاطلاع على التوجيهات الرسمية.</a:t>
            </a:r>
          </a:p>
          <a:p>
            <a:pPr marL="0" indent="0" algn="just" defTabSz="914400" hangingPunct="1">
              <a:lnSpc>
                <a:spcPct val="150000"/>
              </a:lnSpc>
              <a:buClr>
                <a:schemeClr val="tx1"/>
              </a:buClr>
            </a:pPr>
            <a:r>
              <a:rPr lang="ar-DZ" sz="2000" dirty="0" smtClean="0">
                <a:solidFill>
                  <a:srgbClr val="002060"/>
                </a:solidFill>
                <a:latin typeface="Arial Unicode MS" pitchFamily="34" charset="-128"/>
                <a:ea typeface="Arial Unicode MS" pitchFamily="34" charset="-128"/>
                <a:cs typeface="Arial Unicode MS" pitchFamily="34" charset="-128"/>
              </a:rPr>
              <a:t> </a:t>
            </a:r>
            <a:r>
              <a:rPr lang="ar-SA" sz="2000" dirty="0" smtClean="0">
                <a:solidFill>
                  <a:srgbClr val="002060"/>
                </a:solidFill>
                <a:latin typeface="Arial Unicode MS" pitchFamily="34" charset="-128"/>
                <a:ea typeface="Arial Unicode MS" pitchFamily="34" charset="-128"/>
                <a:cs typeface="Arial Unicode MS" pitchFamily="34" charset="-128"/>
              </a:rPr>
              <a:t>الظروف المميزة للمؤسسة والمحيطة بها.</a:t>
            </a:r>
          </a:p>
          <a:p>
            <a:pPr marL="0" indent="0" algn="just" defTabSz="914400" hangingPunct="1">
              <a:lnSpc>
                <a:spcPct val="150000"/>
              </a:lnSpc>
              <a:buClr>
                <a:schemeClr val="tx1"/>
              </a:buClr>
            </a:pPr>
            <a:r>
              <a:rPr lang="ar-DZ" sz="2000" dirty="0" smtClean="0">
                <a:solidFill>
                  <a:srgbClr val="002060"/>
                </a:solidFill>
                <a:latin typeface="Arial Unicode MS" pitchFamily="34" charset="-128"/>
                <a:ea typeface="Arial Unicode MS" pitchFamily="34" charset="-128"/>
                <a:cs typeface="Arial Unicode MS" pitchFamily="34" charset="-128"/>
              </a:rPr>
              <a:t> </a:t>
            </a:r>
            <a:r>
              <a:rPr lang="ar-SA" sz="2000" dirty="0" smtClean="0">
                <a:solidFill>
                  <a:srgbClr val="002060"/>
                </a:solidFill>
                <a:latin typeface="Arial Unicode MS" pitchFamily="34" charset="-128"/>
                <a:ea typeface="Arial Unicode MS" pitchFamily="34" charset="-128"/>
                <a:cs typeface="Arial Unicode MS" pitchFamily="34" charset="-128"/>
              </a:rPr>
              <a:t>معرفة كيفية نقل المعلومات والأطر الممكنة للحوار والتشاور.</a:t>
            </a:r>
            <a:endParaRPr lang="ar-DZ" sz="2000" dirty="0" smtClean="0">
              <a:solidFill>
                <a:srgbClr val="00206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16535584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179512" y="1052736"/>
            <a:ext cx="8515352" cy="5299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r" rtl="1" fontAlgn="base">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r" rtl="1" fontAlgn="base">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cs typeface="+mn-cs"/>
              </a:defRPr>
            </a:lvl2pPr>
            <a:lvl3pPr marL="1143000" indent="-228600" algn="r" rtl="1" fontAlgn="base">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cs typeface="+mn-cs"/>
              </a:defRPr>
            </a:lvl3pPr>
            <a:lvl4pPr marL="1600200" indent="-228600" algn="r" rtl="1" fontAlgn="base">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cs typeface="+mn-cs"/>
              </a:defRPr>
            </a:lvl4pPr>
            <a:lvl5pPr marL="20574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9pPr>
          </a:lstStyle>
          <a:p>
            <a:pPr marL="0" marR="0" lvl="0" indent="0" algn="just" defTabSz="914400" rtl="1" eaLnBrk="1" fontAlgn="base" latinLnBrk="0" hangingPunct="1">
              <a:lnSpc>
                <a:spcPct val="120000"/>
              </a:lnSpc>
              <a:spcBef>
                <a:spcPct val="20000"/>
              </a:spcBef>
              <a:spcAft>
                <a:spcPct val="0"/>
              </a:spcAft>
              <a:buClr>
                <a:srgbClr val="FFFFFF"/>
              </a:buClr>
              <a:buSzPct val="80000"/>
              <a:buFont typeface="Wingdings" pitchFamily="2" charset="2"/>
              <a:buNone/>
              <a:tabLst/>
              <a:defRPr/>
            </a:pPr>
            <a:r>
              <a:rPr kumimoji="0" lang="ar-DZ" sz="2400" b="1" i="0" u="none" strike="noStrike" kern="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rPr>
              <a:t>6. </a:t>
            </a:r>
            <a:r>
              <a:rPr kumimoji="0" lang="ar-SA" sz="2400" b="1" i="0" u="none" strike="noStrike" kern="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rPr>
              <a:t>تحضيـر المشـروع</a:t>
            </a:r>
            <a:endParaRPr kumimoji="0" lang="ar-DZ" sz="2400" b="1" i="0" u="none" strike="noStrike" kern="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endParaRPr>
          </a:p>
          <a:p>
            <a:pPr marL="0" marR="0" lvl="0" indent="0" algn="just" defTabSz="914400" rtl="1" eaLnBrk="1" fontAlgn="base" latinLnBrk="0" hangingPunct="1">
              <a:lnSpc>
                <a:spcPct val="120000"/>
              </a:lnSpc>
              <a:spcBef>
                <a:spcPct val="20000"/>
              </a:spcBef>
              <a:spcAft>
                <a:spcPct val="0"/>
              </a:spcAft>
              <a:buClr>
                <a:srgbClr val="FFFFFF"/>
              </a:buClr>
              <a:buSzPct val="80000"/>
              <a:buFont typeface="Wingdings" pitchFamily="2" charset="2"/>
              <a:buNone/>
              <a:tabLst/>
              <a:defRPr/>
            </a:pPr>
            <a:r>
              <a:rPr kumimoji="0" lang="ar-SA" sz="1800" b="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rPr>
              <a:t>إن عملية تحضير المشروع تعد أهم مرحلة لأنها تؤسس لكل العمليات والنشاطات وهذا التحضير يمر حتما بمجموعة من المراحل أهمها:</a:t>
            </a:r>
            <a:endParaRPr kumimoji="0" lang="ar-DZ" sz="1800" b="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endParaRPr>
          </a:p>
          <a:p>
            <a:pPr marL="0" marR="0" lvl="0" indent="0" algn="just" defTabSz="914400" rtl="1" eaLnBrk="1" fontAlgn="base" latinLnBrk="0" hangingPunct="1">
              <a:lnSpc>
                <a:spcPct val="120000"/>
              </a:lnSpc>
              <a:spcBef>
                <a:spcPct val="20000"/>
              </a:spcBef>
              <a:spcAft>
                <a:spcPct val="0"/>
              </a:spcAft>
              <a:buClr>
                <a:srgbClr val="FFFFFF"/>
              </a:buClr>
              <a:buSzPct val="80000"/>
              <a:buFont typeface="Wingdings" pitchFamily="2" charset="2"/>
              <a:buChar char="Ø"/>
              <a:tabLst/>
              <a:defRPr/>
            </a:pPr>
            <a:r>
              <a:rPr kumimoji="0" lang="ar-DZ" sz="1800" b="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rPr>
              <a:t> </a:t>
            </a:r>
            <a:r>
              <a:rPr kumimoji="0" lang="ar-SA" sz="1800" b="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rPr>
              <a:t>جمع المعطيات والمعلومات المتعلقة بالطاقات البشرية والمادية. </a:t>
            </a:r>
            <a:endParaRPr kumimoji="0" lang="ar-DZ" sz="1800" b="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endParaRPr>
          </a:p>
          <a:p>
            <a:pPr marL="0" marR="0" lvl="0" indent="0" algn="just" defTabSz="914400" rtl="1" eaLnBrk="1" fontAlgn="base" latinLnBrk="0" hangingPunct="1">
              <a:lnSpc>
                <a:spcPct val="120000"/>
              </a:lnSpc>
              <a:spcBef>
                <a:spcPct val="20000"/>
              </a:spcBef>
              <a:spcAft>
                <a:spcPct val="0"/>
              </a:spcAft>
              <a:buClr>
                <a:srgbClr val="FFFFFF"/>
              </a:buClr>
              <a:buSzPct val="80000"/>
              <a:buFont typeface="Wingdings" pitchFamily="2" charset="2"/>
              <a:buChar char="Ø"/>
              <a:tabLst/>
              <a:defRPr/>
            </a:pPr>
            <a:r>
              <a:rPr kumimoji="0" lang="ar-DZ" sz="1800" b="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rPr>
              <a:t> </a:t>
            </a:r>
            <a:r>
              <a:rPr kumimoji="0" lang="ar-SA" sz="1800" b="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sym typeface="Wingdings" pitchFamily="2" charset="2"/>
              </a:rPr>
              <a:t>تحليل المعطيات الذي سوف يسمح بتحديد الصعوبات الأساسية التي تمثل السمة السائدة بالوضعية</a:t>
            </a:r>
            <a:r>
              <a:rPr kumimoji="0" lang="ar-DZ" sz="1800" b="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sym typeface="Wingdings" pitchFamily="2" charset="2"/>
              </a:rPr>
              <a:t> الأولية أو</a:t>
            </a:r>
            <a:r>
              <a:rPr kumimoji="0" lang="ar-SA" sz="1800" b="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sym typeface="Wingdings" pitchFamily="2" charset="2"/>
              </a:rPr>
              <a:t> الابتدائية.</a:t>
            </a:r>
            <a:endParaRPr kumimoji="0" lang="ar-DZ" sz="1800" b="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sym typeface="Wingdings" pitchFamily="2" charset="2"/>
            </a:endParaRPr>
          </a:p>
          <a:p>
            <a:pPr marL="0" marR="0" lvl="0" indent="0" algn="just" defTabSz="914400" rtl="1" eaLnBrk="1" fontAlgn="base" latinLnBrk="0" hangingPunct="1">
              <a:lnSpc>
                <a:spcPct val="120000"/>
              </a:lnSpc>
              <a:spcBef>
                <a:spcPct val="20000"/>
              </a:spcBef>
              <a:spcAft>
                <a:spcPct val="0"/>
              </a:spcAft>
              <a:buClr>
                <a:srgbClr val="FFFFFF"/>
              </a:buClr>
              <a:buSzPct val="80000"/>
              <a:buFont typeface="Wingdings" pitchFamily="2" charset="2"/>
              <a:buChar char="Ø"/>
              <a:tabLst/>
              <a:defRPr/>
            </a:pPr>
            <a:r>
              <a:rPr kumimoji="0" lang="ar-DZ" sz="1800" b="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sym typeface="Wingdings" pitchFamily="2" charset="2"/>
              </a:rPr>
              <a:t> تخطيط المهام وتعريف برنامج العمل وتهيئة الموارد والإمكانيات.</a:t>
            </a:r>
          </a:p>
          <a:p>
            <a:pPr marL="0" marR="0" lvl="0" indent="0" algn="just" defTabSz="914400" rtl="1" eaLnBrk="1" fontAlgn="base" latinLnBrk="0" hangingPunct="1">
              <a:lnSpc>
                <a:spcPct val="120000"/>
              </a:lnSpc>
              <a:spcBef>
                <a:spcPct val="20000"/>
              </a:spcBef>
              <a:spcAft>
                <a:spcPct val="0"/>
              </a:spcAft>
              <a:buClr>
                <a:srgbClr val="FFFFFF"/>
              </a:buClr>
              <a:buSzPct val="80000"/>
              <a:buFont typeface="Wingdings" pitchFamily="2" charset="2"/>
              <a:buNone/>
              <a:tabLst/>
              <a:defRPr/>
            </a:pPr>
            <a:r>
              <a:rPr kumimoji="0" lang="ar-DZ" sz="2400" b="1" i="0" u="none" strike="noStrike" kern="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sym typeface="Wingdings" pitchFamily="2" charset="2"/>
              </a:rPr>
              <a:t>7. </a:t>
            </a:r>
            <a:r>
              <a:rPr kumimoji="0" lang="ar-SA" sz="2400" b="1" i="0" u="none" strike="noStrike" kern="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sym typeface="Wingdings" pitchFamily="2" charset="2"/>
              </a:rPr>
              <a:t>كيف يتم تحليل المعطيات</a:t>
            </a:r>
            <a:r>
              <a:rPr kumimoji="0" lang="ar-DZ" sz="2400" b="1" i="0" u="none" strike="noStrike" kern="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sym typeface="Wingdings" pitchFamily="2" charset="2"/>
              </a:rPr>
              <a:t> </a:t>
            </a:r>
            <a:r>
              <a:rPr kumimoji="0" lang="ar-SA" sz="2400" b="1" i="0" u="none" strike="noStrike" kern="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sym typeface="Wingdings" pitchFamily="2" charset="2"/>
              </a:rPr>
              <a:t>؟ </a:t>
            </a:r>
            <a:endParaRPr kumimoji="0" lang="ar-DZ" sz="2400" b="1" i="0" u="none" strike="noStrike" kern="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sym typeface="Wingdings" pitchFamily="2" charset="2"/>
            </a:endParaRPr>
          </a:p>
          <a:p>
            <a:pPr marL="0" marR="0" lvl="0" indent="0" algn="just" defTabSz="914400" rtl="1" eaLnBrk="1" fontAlgn="base" latinLnBrk="0" hangingPunct="1">
              <a:lnSpc>
                <a:spcPct val="120000"/>
              </a:lnSpc>
              <a:spcBef>
                <a:spcPct val="20000"/>
              </a:spcBef>
              <a:spcAft>
                <a:spcPct val="0"/>
              </a:spcAft>
              <a:buClr>
                <a:srgbClr val="FFFFFF"/>
              </a:buClr>
              <a:buSzPct val="80000"/>
              <a:buFont typeface="Wingdings" pitchFamily="2" charset="2"/>
              <a:buNone/>
              <a:tabLst/>
              <a:defRPr/>
            </a:pPr>
            <a:r>
              <a:rPr kumimoji="0" lang="ar-SA" sz="1800" b="1" i="0" u="none" strike="noStrike" kern="0" cap="none" spc="0" normalizeH="0" baseline="0" noProof="0" dirty="0" smtClean="0">
                <a:ln>
                  <a:noFill/>
                </a:ln>
                <a:solidFill>
                  <a:srgbClr val="002060"/>
                </a:solidFill>
                <a:effectLst/>
                <a:uLnTx/>
                <a:uFillTx/>
                <a:latin typeface="Arial Unicode MS" pitchFamily="34" charset="-128"/>
                <a:ea typeface="Arial Unicode MS" pitchFamily="34" charset="-128"/>
                <a:cs typeface="Arial Unicode MS" pitchFamily="34" charset="-128"/>
                <a:sym typeface="Wingdings" pitchFamily="2" charset="2"/>
              </a:rPr>
              <a:t>مراحـل التحليـل</a:t>
            </a:r>
            <a:endParaRPr kumimoji="0" lang="ar-DZ" sz="1800" b="1" i="0" u="none" strike="noStrike" kern="0" cap="none" spc="0" normalizeH="0" baseline="0" noProof="0" dirty="0" smtClean="0">
              <a:ln>
                <a:noFill/>
              </a:ln>
              <a:solidFill>
                <a:srgbClr val="002060"/>
              </a:solidFill>
              <a:effectLst/>
              <a:uLnTx/>
              <a:uFillTx/>
              <a:latin typeface="Arial Unicode MS" pitchFamily="34" charset="-128"/>
              <a:ea typeface="Arial Unicode MS" pitchFamily="34" charset="-128"/>
              <a:cs typeface="Arial Unicode MS" pitchFamily="34" charset="-128"/>
              <a:sym typeface="Wingdings" pitchFamily="2" charset="2"/>
            </a:endParaRPr>
          </a:p>
          <a:p>
            <a:pPr marL="0" marR="0" lvl="0" indent="0" algn="just" defTabSz="914400" rtl="1" eaLnBrk="1" fontAlgn="base" latinLnBrk="0" hangingPunct="1">
              <a:lnSpc>
                <a:spcPct val="120000"/>
              </a:lnSpc>
              <a:spcBef>
                <a:spcPct val="20000"/>
              </a:spcBef>
              <a:spcAft>
                <a:spcPct val="0"/>
              </a:spcAft>
              <a:buClr>
                <a:srgbClr val="FFFFFF"/>
              </a:buClr>
              <a:buSzPct val="80000"/>
              <a:buFont typeface="Wingdings" pitchFamily="2" charset="2"/>
              <a:buNone/>
              <a:tabLst/>
              <a:defRPr/>
            </a:pPr>
            <a:r>
              <a:rPr kumimoji="0" lang="ar-SA" sz="1800" b="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sym typeface="Wingdings" pitchFamily="2" charset="2"/>
              </a:rPr>
              <a:t>1-</a:t>
            </a:r>
            <a:r>
              <a:rPr kumimoji="0" lang="ar-DZ" sz="1800" b="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sym typeface="Wingdings" pitchFamily="2" charset="2"/>
              </a:rPr>
              <a:t> </a:t>
            </a:r>
            <a:r>
              <a:rPr kumimoji="0" lang="ar-SA" sz="1800" b="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sym typeface="Wingdings" pitchFamily="2" charset="2"/>
              </a:rPr>
              <a:t>نقد المعطيات واستخراج نقاط القوة ونقاط الضعف</a:t>
            </a:r>
            <a:r>
              <a:rPr kumimoji="0" lang="ar-DZ" sz="1800" b="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sym typeface="Wingdings" pitchFamily="2" charset="2"/>
              </a:rPr>
              <a:t> </a:t>
            </a:r>
            <a:r>
              <a:rPr kumimoji="0" lang="ar-DZ" sz="1800" b="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rPr>
              <a:t>والفرص المتاحة مع التهديدات المحتملة (نظام </a:t>
            </a:r>
            <a:r>
              <a:rPr kumimoji="0" lang="fr-FR" sz="1800" b="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rPr>
              <a:t>SWOT</a:t>
            </a:r>
            <a:r>
              <a:rPr kumimoji="0" lang="ar-DZ" sz="1800" b="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rPr>
              <a:t>)</a:t>
            </a:r>
            <a:r>
              <a:rPr kumimoji="0" lang="fr-FR" sz="1800" b="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rPr>
              <a:t>.</a:t>
            </a:r>
            <a:endParaRPr kumimoji="0" lang="ar-DZ" sz="1800" b="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endParaRPr>
          </a:p>
          <a:p>
            <a:pPr marL="609600" marR="0" lvl="0" indent="-609600" algn="just" defTabSz="914400" rtl="1" eaLnBrk="1" fontAlgn="base" latinLnBrk="0" hangingPunct="1">
              <a:lnSpc>
                <a:spcPct val="120000"/>
              </a:lnSpc>
              <a:spcBef>
                <a:spcPct val="20000"/>
              </a:spcBef>
              <a:spcAft>
                <a:spcPct val="0"/>
              </a:spcAft>
              <a:buClr>
                <a:srgbClr val="99FF99"/>
              </a:buClr>
              <a:buSzPct val="80000"/>
              <a:buFont typeface="Wingdings" pitchFamily="2" charset="2"/>
              <a:buNone/>
              <a:tabLst/>
              <a:defRPr/>
            </a:pPr>
            <a:r>
              <a:rPr kumimoji="0" lang="ar-DZ" sz="1800" b="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rPr>
              <a:t>2 - </a:t>
            </a:r>
            <a:r>
              <a:rPr kumimoji="0" lang="ar-SA" sz="1800" b="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rPr>
              <a:t>البحث عن المسببات وراء الوضعية التي تعيشها المؤسسة.</a:t>
            </a:r>
          </a:p>
          <a:p>
            <a:pPr marL="609600" marR="0" lvl="0" indent="-609600" algn="just" defTabSz="914400" rtl="1" eaLnBrk="1" fontAlgn="base" latinLnBrk="0" hangingPunct="1">
              <a:lnSpc>
                <a:spcPct val="120000"/>
              </a:lnSpc>
              <a:spcBef>
                <a:spcPct val="20000"/>
              </a:spcBef>
              <a:spcAft>
                <a:spcPct val="0"/>
              </a:spcAft>
              <a:buClr>
                <a:srgbClr val="99FF99"/>
              </a:buClr>
              <a:buSzPct val="80000"/>
              <a:buFont typeface="Wingdings" pitchFamily="2" charset="2"/>
              <a:buNone/>
              <a:tabLst/>
              <a:defRPr/>
            </a:pPr>
            <a:r>
              <a:rPr kumimoji="0" lang="ar-DZ" sz="1800" b="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rPr>
              <a:t>3 - </a:t>
            </a:r>
            <a:r>
              <a:rPr kumimoji="0" lang="ar-SA" sz="1800" b="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rPr>
              <a:t>ترتيب هذه المسببات وتصنيفها واستخراج المسببات الرئيسية.</a:t>
            </a:r>
            <a:endParaRPr kumimoji="0" lang="ar-DZ" sz="1800" b="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endParaRPr>
          </a:p>
          <a:p>
            <a:pPr marL="0" marR="0" lvl="0" indent="0" algn="just" defTabSz="914400" rtl="1" eaLnBrk="1" fontAlgn="base" latinLnBrk="0" hangingPunct="1">
              <a:lnSpc>
                <a:spcPct val="120000"/>
              </a:lnSpc>
              <a:spcBef>
                <a:spcPct val="20000"/>
              </a:spcBef>
              <a:spcAft>
                <a:spcPct val="0"/>
              </a:spcAft>
              <a:buClr>
                <a:srgbClr val="FFFFFF"/>
              </a:buClr>
              <a:buSzPct val="80000"/>
              <a:buFont typeface="Wingdings" pitchFamily="2" charset="2"/>
              <a:buNone/>
              <a:tabLst/>
              <a:defRPr/>
            </a:pPr>
            <a:endParaRPr kumimoji="0" lang="ar-DZ" sz="1800" b="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sym typeface="Wingdings" pitchFamily="2" charset="2"/>
            </a:endParaRPr>
          </a:p>
          <a:p>
            <a:pPr marL="342900" marR="0" lvl="0" indent="-342900" algn="just" defTabSz="914400" rtl="1" eaLnBrk="1" fontAlgn="base" latinLnBrk="0" hangingPunct="1">
              <a:lnSpc>
                <a:spcPct val="120000"/>
              </a:lnSpc>
              <a:spcBef>
                <a:spcPct val="20000"/>
              </a:spcBef>
              <a:spcAft>
                <a:spcPct val="0"/>
              </a:spcAft>
              <a:buClr>
                <a:srgbClr val="FFFFFF"/>
              </a:buClr>
              <a:buSzPct val="80000"/>
              <a:buFont typeface="Wingdings" pitchFamily="2" charset="2"/>
              <a:buNone/>
              <a:tabLst/>
              <a:defRPr/>
            </a:pPr>
            <a:endParaRPr kumimoji="0" lang="fr-FR" sz="1800" b="0" i="0" u="none" strike="noStrike" kern="0" cap="none" spc="0" normalizeH="0" baseline="0" noProof="0" dirty="0">
              <a:ln>
                <a:noFill/>
              </a:ln>
              <a:effectLst/>
              <a:uLnTx/>
              <a:uFillTx/>
              <a:latin typeface="Arial Unicode MS" pitchFamily="34" charset="-128"/>
              <a:ea typeface="Arial Unicode MS" pitchFamily="34" charset="-128"/>
              <a:cs typeface="Arial Unicode MS" pitchFamily="34" charset="-128"/>
              <a:sym typeface="Wingdings" pitchFamily="2" charset="2"/>
            </a:endParaRPr>
          </a:p>
        </p:txBody>
      </p:sp>
    </p:spTree>
    <p:extLst>
      <p:ext uri="{BB962C8B-B14F-4D97-AF65-F5344CB8AC3E}">
        <p14:creationId xmlns:p14="http://schemas.microsoft.com/office/powerpoint/2010/main" val="177171777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539552" y="980729"/>
            <a:ext cx="8215313"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r" rtl="1" fontAlgn="base">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r" rtl="1" fontAlgn="base">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cs typeface="+mn-cs"/>
              </a:defRPr>
            </a:lvl2pPr>
            <a:lvl3pPr marL="1143000" indent="-228600" algn="r" rtl="1" fontAlgn="base">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cs typeface="+mn-cs"/>
              </a:defRPr>
            </a:lvl3pPr>
            <a:lvl4pPr marL="1600200" indent="-228600" algn="r" rtl="1" fontAlgn="base">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cs typeface="+mn-cs"/>
              </a:defRPr>
            </a:lvl4pPr>
            <a:lvl5pPr marL="20574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9pPr>
          </a:lstStyle>
          <a:p>
            <a:pPr marL="609600" marR="0" lvl="0" indent="-609600" algn="just" defTabSz="914400" rtl="1" eaLnBrk="1" fontAlgn="base" latinLnBrk="0" hangingPunct="1">
              <a:lnSpc>
                <a:spcPct val="80000"/>
              </a:lnSpc>
              <a:spcBef>
                <a:spcPct val="20000"/>
              </a:spcBef>
              <a:spcAft>
                <a:spcPct val="0"/>
              </a:spcAft>
              <a:buClr>
                <a:srgbClr val="99FF99"/>
              </a:buClr>
              <a:buSzPct val="80000"/>
              <a:buFont typeface="Wingdings" pitchFamily="2" charset="2"/>
              <a:buNone/>
              <a:tabLst/>
              <a:defRPr/>
            </a:pPr>
            <a:r>
              <a:rPr kumimoji="0" lang="ar-DZ" sz="2000" b="0" i="0" u="none" strike="noStrike" kern="0" cap="none" spc="0" normalizeH="0" baseline="0" noProof="0" dirty="0" smtClean="0">
                <a:ln>
                  <a:noFill/>
                </a:ln>
                <a:solidFill>
                  <a:srgbClr val="002060"/>
                </a:solidFill>
                <a:effectLst/>
                <a:uLnTx/>
                <a:uFillTx/>
                <a:latin typeface="Arial"/>
                <a:cs typeface="Arial"/>
              </a:rPr>
              <a:t> </a:t>
            </a:r>
          </a:p>
          <a:p>
            <a:pPr marL="0" marR="0" lvl="0" indent="0" algn="just" defTabSz="914400" rtl="1" eaLnBrk="1" fontAlgn="base" latinLnBrk="0" hangingPunct="1">
              <a:lnSpc>
                <a:spcPct val="100000"/>
              </a:lnSpc>
              <a:spcBef>
                <a:spcPct val="20000"/>
              </a:spcBef>
              <a:spcAft>
                <a:spcPct val="0"/>
              </a:spcAft>
              <a:buClr>
                <a:srgbClr val="99FF99"/>
              </a:buClr>
              <a:buSzPct val="80000"/>
              <a:buFont typeface="Wingdings" pitchFamily="2" charset="2"/>
              <a:buNone/>
              <a:tabLst/>
              <a:defRPr/>
            </a:pPr>
            <a:r>
              <a:rPr kumimoji="0" lang="ar-SA" sz="2000" b="0" i="0" u="none" strike="noStrike" kern="0" cap="none" spc="0" normalizeH="0" baseline="0" noProof="0" dirty="0" smtClean="0">
                <a:ln>
                  <a:noFill/>
                </a:ln>
                <a:solidFill>
                  <a:srgbClr val="002060"/>
                </a:solidFill>
                <a:effectLst/>
                <a:uLnTx/>
                <a:uFillTx/>
                <a:latin typeface="Arial Unicode MS" pitchFamily="34" charset="-128"/>
                <a:ea typeface="Arial Unicode MS" pitchFamily="34" charset="-128"/>
                <a:cs typeface="Arial Unicode MS" pitchFamily="34" charset="-128"/>
              </a:rPr>
              <a:t>هذه المسببات الرئيسية التي هي عبارة عن جملة من المشاكل تكمن في</a:t>
            </a:r>
            <a:r>
              <a:rPr kumimoji="0" lang="ar-DZ" sz="2000" b="0" i="0" u="none" strike="noStrike" kern="0" cap="none" spc="0" normalizeH="0" baseline="0" noProof="0" dirty="0" smtClean="0">
                <a:ln>
                  <a:noFill/>
                </a:ln>
                <a:solidFill>
                  <a:srgbClr val="002060"/>
                </a:solidFill>
                <a:effectLst/>
                <a:uLnTx/>
                <a:uFillTx/>
                <a:latin typeface="Arial Unicode MS" pitchFamily="34" charset="-128"/>
                <a:ea typeface="Arial Unicode MS" pitchFamily="34" charset="-128"/>
                <a:cs typeface="Arial Unicode MS" pitchFamily="34" charset="-128"/>
              </a:rPr>
              <a:t> </a:t>
            </a:r>
            <a:r>
              <a:rPr kumimoji="0" lang="ar-SA" sz="2000" b="0" i="0" u="none" strike="noStrike" kern="0" cap="none" spc="0" normalizeH="0" baseline="0" noProof="0" dirty="0" smtClean="0">
                <a:ln>
                  <a:noFill/>
                </a:ln>
                <a:solidFill>
                  <a:srgbClr val="002060"/>
                </a:solidFill>
                <a:effectLst/>
                <a:uLnTx/>
                <a:uFillTx/>
                <a:latin typeface="Arial Unicode MS" pitchFamily="34" charset="-128"/>
                <a:ea typeface="Arial Unicode MS" pitchFamily="34" charset="-128"/>
                <a:cs typeface="Arial Unicode MS" pitchFamily="34" charset="-128"/>
              </a:rPr>
              <a:t>الفارق بين ما هو موجود وما يجب أن يكون.</a:t>
            </a:r>
          </a:p>
          <a:p>
            <a:pPr marL="0" marR="0" lvl="0" indent="0" algn="just" defTabSz="914400" rtl="1" eaLnBrk="1" fontAlgn="base" latinLnBrk="0" hangingPunct="1">
              <a:lnSpc>
                <a:spcPct val="100000"/>
              </a:lnSpc>
              <a:spcBef>
                <a:spcPct val="20000"/>
              </a:spcBef>
              <a:spcAft>
                <a:spcPct val="0"/>
              </a:spcAft>
              <a:buClr>
                <a:srgbClr val="99FF99"/>
              </a:buClr>
              <a:buSzPct val="80000"/>
              <a:buFont typeface="Wingdings" pitchFamily="2" charset="2"/>
              <a:buNone/>
              <a:tabLst/>
              <a:defRPr/>
            </a:pPr>
            <a:r>
              <a:rPr kumimoji="0" lang="ar-SA" sz="2000" b="0" i="0" u="none" strike="noStrike" kern="0" cap="none" spc="0" normalizeH="0" baseline="0" noProof="0" dirty="0" smtClean="0">
                <a:ln>
                  <a:noFill/>
                </a:ln>
                <a:solidFill>
                  <a:srgbClr val="002060"/>
                </a:solidFill>
                <a:effectLst/>
                <a:uLnTx/>
                <a:uFillTx/>
                <a:latin typeface="Arial Unicode MS" pitchFamily="34" charset="-128"/>
                <a:ea typeface="Arial Unicode MS" pitchFamily="34" charset="-128"/>
                <a:cs typeface="Arial Unicode MS" pitchFamily="34" charset="-128"/>
              </a:rPr>
              <a:t>ومن أجل حصر المشكلة ومعرفة ما يحيط بها من أسباب نطرح عادة جملة من التساؤلات</a:t>
            </a:r>
            <a:r>
              <a:rPr kumimoji="0" lang="ar-DZ" sz="2000" b="0" i="0" u="none" strike="noStrike" kern="0" cap="none" spc="0" normalizeH="0" baseline="0" noProof="0" dirty="0" smtClean="0">
                <a:ln>
                  <a:noFill/>
                </a:ln>
                <a:solidFill>
                  <a:srgbClr val="002060"/>
                </a:solidFill>
                <a:effectLst/>
                <a:uLnTx/>
                <a:uFillTx/>
                <a:latin typeface="Arial Unicode MS" pitchFamily="34" charset="-128"/>
                <a:ea typeface="Arial Unicode MS" pitchFamily="34" charset="-128"/>
                <a:cs typeface="Arial Unicode MS" pitchFamily="34" charset="-128"/>
              </a:rPr>
              <a:t> </a:t>
            </a:r>
            <a:r>
              <a:rPr kumimoji="0" lang="ar-SA" sz="2000" b="0" i="0" u="none" strike="noStrike" kern="0" cap="none" spc="0" normalizeH="0" baseline="0" noProof="0" dirty="0" smtClean="0">
                <a:ln>
                  <a:noFill/>
                </a:ln>
                <a:solidFill>
                  <a:srgbClr val="002060"/>
                </a:solidFill>
                <a:effectLst/>
                <a:uLnTx/>
                <a:uFillTx/>
                <a:latin typeface="Arial Unicode MS" pitchFamily="34" charset="-128"/>
                <a:ea typeface="Arial Unicode MS" pitchFamily="34" charset="-128"/>
                <a:cs typeface="Arial Unicode MS" pitchFamily="34" charset="-128"/>
              </a:rPr>
              <a:t>:</a:t>
            </a:r>
          </a:p>
          <a:p>
            <a:pPr marL="0" marR="0" lvl="0" indent="0" algn="just" defTabSz="914400" rtl="1" eaLnBrk="1" fontAlgn="base" latinLnBrk="0" hangingPunct="1">
              <a:lnSpc>
                <a:spcPct val="100000"/>
              </a:lnSpc>
              <a:spcBef>
                <a:spcPct val="20000"/>
              </a:spcBef>
              <a:spcAft>
                <a:spcPct val="0"/>
              </a:spcAft>
              <a:buClr>
                <a:srgbClr val="99FF99"/>
              </a:buClr>
              <a:buSzPct val="80000"/>
              <a:buFont typeface="Wingdings" pitchFamily="2" charset="2"/>
              <a:buNone/>
              <a:tabLst/>
              <a:defRPr/>
            </a:pPr>
            <a:r>
              <a:rPr kumimoji="0" lang="ar-SA" sz="2000" b="0" i="0" u="none" strike="noStrike" kern="0" cap="none" spc="0" normalizeH="0" baseline="0" noProof="0" dirty="0" smtClean="0">
                <a:ln>
                  <a:noFill/>
                </a:ln>
                <a:solidFill>
                  <a:srgbClr val="002060"/>
                </a:solidFill>
                <a:effectLst/>
                <a:uLnTx/>
                <a:uFillTx/>
                <a:latin typeface="Arial Unicode MS" pitchFamily="34" charset="-128"/>
                <a:ea typeface="Arial Unicode MS" pitchFamily="34" charset="-128"/>
                <a:cs typeface="Arial Unicode MS" pitchFamily="34" charset="-128"/>
              </a:rPr>
              <a:t>ما هو أصل المشكل؟ أين يقع؟ على أي مستوي يقع؟ هل توجد عناصر تحدده؟ كيف يتطور؟........الخ</a:t>
            </a:r>
          </a:p>
          <a:p>
            <a:pPr marL="0" marR="0" lvl="0" indent="0" algn="just" defTabSz="914400" rtl="1" eaLnBrk="1" fontAlgn="base" latinLnBrk="0" hangingPunct="1">
              <a:lnSpc>
                <a:spcPct val="100000"/>
              </a:lnSpc>
              <a:spcBef>
                <a:spcPct val="20000"/>
              </a:spcBef>
              <a:spcAft>
                <a:spcPct val="0"/>
              </a:spcAft>
              <a:buClr>
                <a:srgbClr val="99FF99"/>
              </a:buClr>
              <a:buSzPct val="80000"/>
              <a:buFont typeface="Wingdings" pitchFamily="2" charset="2"/>
              <a:buNone/>
              <a:tabLst/>
              <a:defRPr/>
            </a:pPr>
            <a:r>
              <a:rPr kumimoji="0" lang="ar-SA" sz="2000" b="0" i="0" u="none" strike="noStrike" kern="0" cap="none" spc="0" normalizeH="0" baseline="0" noProof="0" dirty="0" smtClean="0">
                <a:ln>
                  <a:noFill/>
                </a:ln>
                <a:solidFill>
                  <a:srgbClr val="002060"/>
                </a:solidFill>
                <a:effectLst/>
                <a:uLnTx/>
                <a:uFillTx/>
                <a:latin typeface="Arial Unicode MS" pitchFamily="34" charset="-128"/>
                <a:ea typeface="Arial Unicode MS" pitchFamily="34" charset="-128"/>
                <a:cs typeface="Arial Unicode MS" pitchFamily="34" charset="-128"/>
              </a:rPr>
              <a:t>وإذا بدأنا بالجواب على أول تساؤل. ما هو أصل المشكل ونوعه؟</a:t>
            </a:r>
          </a:p>
          <a:p>
            <a:pPr marL="0" marR="0" lvl="0" indent="0" algn="just" defTabSz="914400" rtl="1" eaLnBrk="1" fontAlgn="base" latinLnBrk="0" hangingPunct="1">
              <a:lnSpc>
                <a:spcPct val="100000"/>
              </a:lnSpc>
              <a:spcBef>
                <a:spcPct val="20000"/>
              </a:spcBef>
              <a:spcAft>
                <a:spcPct val="0"/>
              </a:spcAft>
              <a:buClr>
                <a:srgbClr val="99FF99"/>
              </a:buClr>
              <a:buSzPct val="80000"/>
              <a:buFont typeface="Wingdings" pitchFamily="2" charset="2"/>
              <a:buNone/>
              <a:tabLst/>
              <a:defRPr/>
            </a:pPr>
            <a:r>
              <a:rPr kumimoji="0" lang="ar-SA" sz="2000" b="0" i="0" u="none" strike="noStrike" kern="0" cap="none" spc="0" normalizeH="0" baseline="0" noProof="0" dirty="0" smtClean="0">
                <a:ln>
                  <a:noFill/>
                </a:ln>
                <a:solidFill>
                  <a:srgbClr val="002060"/>
                </a:solidFill>
                <a:effectLst/>
                <a:uLnTx/>
                <a:uFillTx/>
                <a:latin typeface="Arial Unicode MS" pitchFamily="34" charset="-128"/>
                <a:ea typeface="Arial Unicode MS" pitchFamily="34" charset="-128"/>
                <a:cs typeface="Arial Unicode MS" pitchFamily="34" charset="-128"/>
              </a:rPr>
              <a:t>- مشاكل ت</a:t>
            </a:r>
            <a:r>
              <a:rPr kumimoji="0" lang="ar-DZ" sz="2000" b="0" i="0" u="none" strike="noStrike" kern="0" cap="none" spc="0" normalizeH="0" baseline="0" noProof="0" dirty="0" err="1" smtClean="0">
                <a:ln>
                  <a:noFill/>
                </a:ln>
                <a:solidFill>
                  <a:srgbClr val="002060"/>
                </a:solidFill>
                <a:effectLst/>
                <a:uLnTx/>
                <a:uFillTx/>
                <a:latin typeface="Arial Unicode MS" pitchFamily="34" charset="-128"/>
                <a:ea typeface="Arial Unicode MS" pitchFamily="34" charset="-128"/>
                <a:cs typeface="Arial Unicode MS" pitchFamily="34" charset="-128"/>
              </a:rPr>
              <a:t>عليمية</a:t>
            </a:r>
            <a:r>
              <a:rPr kumimoji="0" lang="ar-SA" sz="2000" b="0" i="0" u="none" strike="noStrike" kern="0" cap="none" spc="0" normalizeH="0" baseline="0" noProof="0" dirty="0" smtClean="0">
                <a:ln>
                  <a:noFill/>
                </a:ln>
                <a:solidFill>
                  <a:srgbClr val="002060"/>
                </a:solidFill>
                <a:effectLst/>
                <a:uLnTx/>
                <a:uFillTx/>
                <a:latin typeface="Arial Unicode MS" pitchFamily="34" charset="-128"/>
                <a:ea typeface="Arial Unicode MS" pitchFamily="34" charset="-128"/>
                <a:cs typeface="Arial Unicode MS" pitchFamily="34" charset="-128"/>
              </a:rPr>
              <a:t>. - مشاكل على مستوى العلاقات. - مشاكل في التسيير. – مشاكل مادية.....الخ </a:t>
            </a:r>
            <a:endParaRPr kumimoji="0" lang="ar-DZ" sz="2000" b="0" i="0" u="none" strike="noStrike" kern="0" cap="none" spc="0" normalizeH="0" baseline="0" noProof="0" dirty="0" smtClean="0">
              <a:ln>
                <a:noFill/>
              </a:ln>
              <a:solidFill>
                <a:srgbClr val="002060"/>
              </a:solidFill>
              <a:effectLst/>
              <a:uLnTx/>
              <a:uFillTx/>
              <a:latin typeface="Arial Unicode MS" pitchFamily="34" charset="-128"/>
              <a:ea typeface="Arial Unicode MS" pitchFamily="34" charset="-128"/>
              <a:cs typeface="Arial Unicode MS" pitchFamily="34" charset="-128"/>
            </a:endParaRPr>
          </a:p>
          <a:p>
            <a:pPr marL="0" marR="0" lvl="0" indent="0" algn="just" defTabSz="914400" rtl="1" eaLnBrk="1" fontAlgn="base" latinLnBrk="0" hangingPunct="1">
              <a:lnSpc>
                <a:spcPct val="100000"/>
              </a:lnSpc>
              <a:spcBef>
                <a:spcPct val="20000"/>
              </a:spcBef>
              <a:spcAft>
                <a:spcPct val="0"/>
              </a:spcAft>
              <a:buClr>
                <a:srgbClr val="99FF99"/>
              </a:buClr>
              <a:buSzPct val="80000"/>
              <a:buFont typeface="Wingdings" pitchFamily="2" charset="2"/>
              <a:buNone/>
              <a:tabLst/>
              <a:defRPr/>
            </a:pPr>
            <a:r>
              <a:rPr kumimoji="0" lang="ar-SA" sz="2000" b="0" i="0" u="none" strike="noStrike" kern="0" cap="none" spc="0" normalizeH="0" baseline="0" noProof="0" dirty="0" smtClean="0">
                <a:ln>
                  <a:noFill/>
                </a:ln>
                <a:solidFill>
                  <a:srgbClr val="002060"/>
                </a:solidFill>
                <a:effectLst/>
                <a:uLnTx/>
                <a:uFillTx/>
                <a:latin typeface="Arial Unicode MS" pitchFamily="34" charset="-128"/>
                <a:ea typeface="Arial Unicode MS" pitchFamily="34" charset="-128"/>
                <a:cs typeface="Arial Unicode MS" pitchFamily="34" charset="-128"/>
              </a:rPr>
              <a:t>يمكن تناولها حسب ال</a:t>
            </a:r>
            <a:r>
              <a:rPr kumimoji="0" lang="ar-DZ" sz="2000" b="0" i="0" u="none" strike="noStrike" kern="0" cap="none" spc="0" normalizeH="0" baseline="0" noProof="0" dirty="0" smtClean="0">
                <a:ln>
                  <a:noFill/>
                </a:ln>
                <a:solidFill>
                  <a:srgbClr val="002060"/>
                </a:solidFill>
                <a:effectLst/>
                <a:uLnTx/>
                <a:uFillTx/>
                <a:latin typeface="Arial Unicode MS" pitchFamily="34" charset="-128"/>
                <a:ea typeface="Arial Unicode MS" pitchFamily="34" charset="-128"/>
                <a:cs typeface="Arial Unicode MS" pitchFamily="34" charset="-128"/>
              </a:rPr>
              <a:t>جدول التالي </a:t>
            </a:r>
            <a:r>
              <a:rPr kumimoji="0" lang="ar-SA" sz="2000" b="0" i="0" u="none" strike="noStrike" kern="0" cap="none" spc="0" normalizeH="0" baseline="0" noProof="0" dirty="0" smtClean="0">
                <a:ln>
                  <a:noFill/>
                </a:ln>
                <a:solidFill>
                  <a:srgbClr val="002060"/>
                </a:solidFill>
                <a:effectLst/>
                <a:uLnTx/>
                <a:uFillTx/>
                <a:latin typeface="Arial Unicode MS" pitchFamily="34" charset="-128"/>
                <a:ea typeface="Arial Unicode MS" pitchFamily="34" charset="-128"/>
                <a:cs typeface="Arial Unicode MS" pitchFamily="34" charset="-128"/>
              </a:rPr>
              <a:t>:</a:t>
            </a:r>
            <a:endParaRPr kumimoji="0" lang="ar-DZ" sz="2000" b="0" i="0" u="none" strike="noStrike" kern="0" cap="none" spc="0" normalizeH="0" baseline="0" noProof="0" dirty="0" smtClean="0">
              <a:ln>
                <a:noFill/>
              </a:ln>
              <a:solidFill>
                <a:srgbClr val="002060"/>
              </a:solidFill>
              <a:effectLst/>
              <a:uLnTx/>
              <a:uFillTx/>
              <a:latin typeface="Arial Unicode MS" pitchFamily="34" charset="-128"/>
              <a:ea typeface="Arial Unicode MS" pitchFamily="34" charset="-128"/>
              <a:cs typeface="Arial Unicode MS" pitchFamily="34" charset="-128"/>
            </a:endParaRPr>
          </a:p>
          <a:p>
            <a:pPr marL="0" marR="0" lvl="0" indent="0" algn="just" defTabSz="914400" rtl="1" eaLnBrk="1" fontAlgn="base" latinLnBrk="0" hangingPunct="1">
              <a:lnSpc>
                <a:spcPct val="100000"/>
              </a:lnSpc>
              <a:spcBef>
                <a:spcPct val="20000"/>
              </a:spcBef>
              <a:spcAft>
                <a:spcPct val="0"/>
              </a:spcAft>
              <a:buClr>
                <a:srgbClr val="99FF99"/>
              </a:buClr>
              <a:buSzPct val="80000"/>
              <a:buFont typeface="Wingdings" pitchFamily="2" charset="2"/>
              <a:buNone/>
              <a:tabLst/>
              <a:defRPr/>
            </a:pPr>
            <a:endParaRPr kumimoji="0" lang="ar-DZ" sz="2000" b="0" i="0" u="none" strike="noStrike" kern="0" cap="none" spc="0" normalizeH="0" baseline="0" noProof="0" dirty="0" smtClean="0">
              <a:ln>
                <a:noFill/>
              </a:ln>
              <a:solidFill>
                <a:srgbClr val="002060"/>
              </a:solidFill>
              <a:effectLst/>
              <a:uLnTx/>
              <a:uFillTx/>
              <a:latin typeface="Arial Unicode MS" pitchFamily="34" charset="-128"/>
              <a:ea typeface="Arial Unicode MS" pitchFamily="34" charset="-128"/>
              <a:cs typeface="Arial Unicode MS" pitchFamily="34" charset="-128"/>
            </a:endParaRPr>
          </a:p>
          <a:p>
            <a:pPr marL="0" marR="0" lvl="0" indent="0" algn="just" defTabSz="914400" rtl="1" eaLnBrk="1" fontAlgn="base" latinLnBrk="0" hangingPunct="1">
              <a:lnSpc>
                <a:spcPct val="100000"/>
              </a:lnSpc>
              <a:spcBef>
                <a:spcPct val="20000"/>
              </a:spcBef>
              <a:spcAft>
                <a:spcPct val="0"/>
              </a:spcAft>
              <a:buClr>
                <a:srgbClr val="99FF99"/>
              </a:buClr>
              <a:buSzPct val="80000"/>
              <a:buFont typeface="Wingdings" pitchFamily="2" charset="2"/>
              <a:buNone/>
              <a:tabLst/>
              <a:defRPr/>
            </a:pPr>
            <a:endParaRPr kumimoji="0" lang="ar-DZ" sz="2000" b="0" i="0" u="none" strike="noStrike" kern="0" cap="none" spc="0" normalizeH="0" baseline="0" noProof="0" dirty="0" smtClean="0">
              <a:ln>
                <a:noFill/>
              </a:ln>
              <a:solidFill>
                <a:srgbClr val="002060"/>
              </a:solidFill>
              <a:effectLst/>
              <a:uLnTx/>
              <a:uFillTx/>
              <a:latin typeface="Arial Unicode MS" pitchFamily="34" charset="-128"/>
              <a:ea typeface="Arial Unicode MS" pitchFamily="34" charset="-128"/>
              <a:cs typeface="Arial Unicode MS" pitchFamily="34" charset="-128"/>
            </a:endParaRPr>
          </a:p>
          <a:p>
            <a:pPr marL="0" marR="0" lvl="0" indent="0" algn="just" defTabSz="914400" rtl="1" eaLnBrk="1" fontAlgn="base" latinLnBrk="0" hangingPunct="1">
              <a:lnSpc>
                <a:spcPct val="100000"/>
              </a:lnSpc>
              <a:spcBef>
                <a:spcPct val="20000"/>
              </a:spcBef>
              <a:spcAft>
                <a:spcPct val="0"/>
              </a:spcAft>
              <a:buClr>
                <a:srgbClr val="99FF99"/>
              </a:buClr>
              <a:buSzPct val="80000"/>
              <a:buFont typeface="Wingdings" pitchFamily="2" charset="2"/>
              <a:buNone/>
              <a:tabLst/>
              <a:defRPr/>
            </a:pPr>
            <a:endParaRPr kumimoji="0" lang="fr-FR" sz="2000" b="0" i="0" u="none" strike="noStrike" kern="0" cap="none" spc="0" normalizeH="0" baseline="0" noProof="0" dirty="0">
              <a:ln>
                <a:noFill/>
              </a:ln>
              <a:solidFill>
                <a:srgbClr val="002060"/>
              </a:solidFill>
              <a:effectLst/>
              <a:uLnTx/>
              <a:uFillTx/>
              <a:latin typeface="Arial Unicode MS" pitchFamily="34" charset="-128"/>
              <a:ea typeface="Arial Unicode MS" pitchFamily="34" charset="-128"/>
              <a:cs typeface="Arial Unicode MS" pitchFamily="34" charset="-128"/>
            </a:endParaRPr>
          </a:p>
        </p:txBody>
      </p:sp>
      <p:pic>
        <p:nvPicPr>
          <p:cNvPr id="3" name="Image 2"/>
          <p:cNvPicPr>
            <a:picLocks noChangeAspect="1"/>
          </p:cNvPicPr>
          <p:nvPr/>
        </p:nvPicPr>
        <p:blipFill>
          <a:blip r:embed="rId2"/>
          <a:stretch>
            <a:fillRect/>
          </a:stretch>
        </p:blipFill>
        <p:spPr>
          <a:xfrm>
            <a:off x="539552" y="4869161"/>
            <a:ext cx="8157155" cy="1365622"/>
          </a:xfrm>
          <a:prstGeom prst="rect">
            <a:avLst/>
          </a:prstGeom>
          <a:ln>
            <a:solidFill>
              <a:schemeClr val="tx1">
                <a:lumMod val="85000"/>
                <a:lumOff val="15000"/>
              </a:schemeClr>
            </a:solidFill>
          </a:ln>
        </p:spPr>
      </p:pic>
    </p:spTree>
    <p:extLst>
      <p:ext uri="{BB962C8B-B14F-4D97-AF65-F5344CB8AC3E}">
        <p14:creationId xmlns:p14="http://schemas.microsoft.com/office/powerpoint/2010/main" val="326018386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395536" y="980728"/>
            <a:ext cx="8429684" cy="4525963"/>
          </a:xfrm>
          <a:prstGeom prst="rect">
            <a:avLst/>
          </a:prstGeom>
        </p:spPr>
        <p:txBody>
          <a:bodyPr/>
          <a:lstStyle>
            <a:lvl1pPr marL="342900" marR="0" indent="-342900" algn="l" defTabSz="449262" rtl="0" latinLnBrk="0">
              <a:lnSpc>
                <a:spcPct val="90000"/>
              </a:lnSpc>
              <a:spcBef>
                <a:spcPts val="1000"/>
              </a:spcBef>
              <a:spcAft>
                <a:spcPts val="0"/>
              </a:spcAft>
              <a:buClrTx/>
              <a:buSzTx/>
              <a:buFontTx/>
              <a:buNone/>
              <a:tabLst/>
              <a:defRPr sz="2800" b="0" i="0" u="none" strike="noStrike" cap="none" spc="0" baseline="0">
                <a:solidFill>
                  <a:srgbClr val="000000"/>
                </a:solidFill>
                <a:uFillTx/>
                <a:latin typeface="Calibri"/>
                <a:ea typeface="Calibri"/>
                <a:cs typeface="Calibri"/>
                <a:sym typeface="Calibri"/>
              </a:defRPr>
            </a:lvl1pPr>
            <a:lvl2pPr marL="342900" marR="0" indent="114300" algn="l" defTabSz="449262" rtl="0" latinLnBrk="0">
              <a:lnSpc>
                <a:spcPct val="90000"/>
              </a:lnSpc>
              <a:spcBef>
                <a:spcPts val="1000"/>
              </a:spcBef>
              <a:spcAft>
                <a:spcPts val="0"/>
              </a:spcAft>
              <a:buClrTx/>
              <a:buSzTx/>
              <a:buFontTx/>
              <a:buNone/>
              <a:tabLst/>
              <a:defRPr sz="2800" b="0" i="0" u="none" strike="noStrike" cap="none" spc="0" baseline="0">
                <a:solidFill>
                  <a:srgbClr val="000000"/>
                </a:solidFill>
                <a:uFillTx/>
                <a:latin typeface="Calibri"/>
                <a:ea typeface="Calibri"/>
                <a:cs typeface="Calibri"/>
                <a:sym typeface="Calibri"/>
              </a:defRPr>
            </a:lvl2pPr>
            <a:lvl3pPr marL="342900" marR="0" indent="571500" algn="l" defTabSz="449262" rtl="0" latinLnBrk="0">
              <a:lnSpc>
                <a:spcPct val="90000"/>
              </a:lnSpc>
              <a:spcBef>
                <a:spcPts val="1000"/>
              </a:spcBef>
              <a:spcAft>
                <a:spcPts val="0"/>
              </a:spcAft>
              <a:buClrTx/>
              <a:buSzTx/>
              <a:buFontTx/>
              <a:buNone/>
              <a:tabLst/>
              <a:defRPr sz="2800" b="0" i="0" u="none" strike="noStrike" cap="none" spc="0" baseline="0">
                <a:solidFill>
                  <a:srgbClr val="000000"/>
                </a:solidFill>
                <a:uFillTx/>
                <a:latin typeface="Calibri"/>
                <a:ea typeface="Calibri"/>
                <a:cs typeface="Calibri"/>
                <a:sym typeface="Calibri"/>
              </a:defRPr>
            </a:lvl3pPr>
            <a:lvl4pPr marL="342900" marR="0" indent="1028700" algn="l" defTabSz="449262" rtl="0" latinLnBrk="0">
              <a:lnSpc>
                <a:spcPct val="90000"/>
              </a:lnSpc>
              <a:spcBef>
                <a:spcPts val="1000"/>
              </a:spcBef>
              <a:spcAft>
                <a:spcPts val="0"/>
              </a:spcAft>
              <a:buClrTx/>
              <a:buSzTx/>
              <a:buFontTx/>
              <a:buNone/>
              <a:tabLst/>
              <a:defRPr sz="2800" b="0" i="0" u="none" strike="noStrike" cap="none" spc="0" baseline="0">
                <a:solidFill>
                  <a:srgbClr val="000000"/>
                </a:solidFill>
                <a:uFillTx/>
                <a:latin typeface="Calibri"/>
                <a:ea typeface="Calibri"/>
                <a:cs typeface="Calibri"/>
                <a:sym typeface="Calibri"/>
              </a:defRPr>
            </a:lvl4pPr>
            <a:lvl5pPr marL="342900" marR="0" indent="1485900" algn="l" defTabSz="449262" rtl="0" latinLnBrk="0">
              <a:lnSpc>
                <a:spcPct val="90000"/>
              </a:lnSpc>
              <a:spcBef>
                <a:spcPts val="1000"/>
              </a:spcBef>
              <a:spcAft>
                <a:spcPts val="0"/>
              </a:spcAft>
              <a:buClrTx/>
              <a:buSzTx/>
              <a:buFontTx/>
              <a:buNone/>
              <a:tabLst/>
              <a:defRPr sz="2800" b="0" i="0" u="none" strike="noStrike" cap="none" spc="0" baseline="0">
                <a:solidFill>
                  <a:srgbClr val="000000"/>
                </a:solidFill>
                <a:uFillTx/>
                <a:latin typeface="Calibri"/>
                <a:ea typeface="Calibri"/>
                <a:cs typeface="Calibri"/>
                <a:sym typeface="Calibri"/>
              </a:defRPr>
            </a:lvl5pPr>
            <a:lvl6pPr marL="342900" marR="0" indent="1943100" algn="l" defTabSz="449262" rtl="0" latinLnBrk="0">
              <a:lnSpc>
                <a:spcPct val="90000"/>
              </a:lnSpc>
              <a:spcBef>
                <a:spcPts val="1000"/>
              </a:spcBef>
              <a:spcAft>
                <a:spcPts val="0"/>
              </a:spcAft>
              <a:buClrTx/>
              <a:buSzTx/>
              <a:buFontTx/>
              <a:buNone/>
              <a:tabLst/>
              <a:defRPr sz="2800" b="0" i="0" u="none" strike="noStrike" cap="none" spc="0" baseline="0">
                <a:solidFill>
                  <a:srgbClr val="000000"/>
                </a:solidFill>
                <a:uFillTx/>
                <a:latin typeface="Calibri"/>
                <a:ea typeface="Calibri"/>
                <a:cs typeface="Calibri"/>
                <a:sym typeface="Calibri"/>
              </a:defRPr>
            </a:lvl6pPr>
            <a:lvl7pPr marL="342900" marR="0" indent="2400300" algn="l" defTabSz="449262" rtl="0" latinLnBrk="0">
              <a:lnSpc>
                <a:spcPct val="90000"/>
              </a:lnSpc>
              <a:spcBef>
                <a:spcPts val="1000"/>
              </a:spcBef>
              <a:spcAft>
                <a:spcPts val="0"/>
              </a:spcAft>
              <a:buClrTx/>
              <a:buSzTx/>
              <a:buFontTx/>
              <a:buNone/>
              <a:tabLst/>
              <a:defRPr sz="2800" b="0" i="0" u="none" strike="noStrike" cap="none" spc="0" baseline="0">
                <a:solidFill>
                  <a:srgbClr val="000000"/>
                </a:solidFill>
                <a:uFillTx/>
                <a:latin typeface="Calibri"/>
                <a:ea typeface="Calibri"/>
                <a:cs typeface="Calibri"/>
                <a:sym typeface="Calibri"/>
              </a:defRPr>
            </a:lvl7pPr>
            <a:lvl8pPr marL="342900" marR="0" indent="2857500" algn="l" defTabSz="449262" rtl="0" latinLnBrk="0">
              <a:lnSpc>
                <a:spcPct val="90000"/>
              </a:lnSpc>
              <a:spcBef>
                <a:spcPts val="1000"/>
              </a:spcBef>
              <a:spcAft>
                <a:spcPts val="0"/>
              </a:spcAft>
              <a:buClrTx/>
              <a:buSzTx/>
              <a:buFontTx/>
              <a:buNone/>
              <a:tabLst/>
              <a:defRPr sz="2800" b="0" i="0" u="none" strike="noStrike" cap="none" spc="0" baseline="0">
                <a:solidFill>
                  <a:srgbClr val="000000"/>
                </a:solidFill>
                <a:uFillTx/>
                <a:latin typeface="Calibri"/>
                <a:ea typeface="Calibri"/>
                <a:cs typeface="Calibri"/>
                <a:sym typeface="Calibri"/>
              </a:defRPr>
            </a:lvl8pPr>
            <a:lvl9pPr marL="342900" marR="0" indent="3314700" algn="l" defTabSz="449262" rtl="0" latinLnBrk="0">
              <a:lnSpc>
                <a:spcPct val="90000"/>
              </a:lnSpc>
              <a:spcBef>
                <a:spcPts val="1000"/>
              </a:spcBef>
              <a:spcAft>
                <a:spcPts val="0"/>
              </a:spcAft>
              <a:buClrTx/>
              <a:buSzTx/>
              <a:buFontTx/>
              <a:buNone/>
              <a:tabLst/>
              <a:defRPr sz="2800" b="0" i="0" u="none" strike="noStrike" cap="none" spc="0" baseline="0">
                <a:solidFill>
                  <a:srgbClr val="000000"/>
                </a:solidFill>
                <a:uFillTx/>
                <a:latin typeface="Calibri"/>
                <a:ea typeface="Calibri"/>
                <a:cs typeface="Calibri"/>
                <a:sym typeface="Calibri"/>
              </a:defRPr>
            </a:lvl9pPr>
          </a:lstStyle>
          <a:p>
            <a:pPr marL="0" indent="0" algn="just" rtl="1" hangingPunct="1">
              <a:lnSpc>
                <a:spcPct val="150000"/>
              </a:lnSpc>
              <a:buFont typeface="Wingdings" pitchFamily="2" charset="2"/>
              <a:buNone/>
            </a:pPr>
            <a:r>
              <a:rPr lang="ar-DZ" b="1" dirty="0" smtClean="0">
                <a:solidFill>
                  <a:srgbClr val="002060"/>
                </a:solidFill>
              </a:rPr>
              <a:t>8</a:t>
            </a:r>
            <a:r>
              <a:rPr lang="ar-DZ" b="1" dirty="0" smtClean="0">
                <a:solidFill>
                  <a:srgbClr val="002060"/>
                </a:solidFill>
                <a:latin typeface="Arial Unicode MS" pitchFamily="34" charset="-128"/>
                <a:ea typeface="Arial Unicode MS" pitchFamily="34" charset="-128"/>
                <a:cs typeface="Arial Unicode MS" pitchFamily="34" charset="-128"/>
              </a:rPr>
              <a:t>. </a:t>
            </a:r>
            <a:r>
              <a:rPr lang="ar-SA" b="1" dirty="0" smtClean="0">
                <a:solidFill>
                  <a:srgbClr val="002060"/>
                </a:solidFill>
                <a:latin typeface="Arial Unicode MS" pitchFamily="34" charset="-128"/>
                <a:ea typeface="Arial Unicode MS" pitchFamily="34" charset="-128"/>
                <a:cs typeface="Arial Unicode MS" pitchFamily="34" charset="-128"/>
              </a:rPr>
              <a:t>كتابـة المشروع</a:t>
            </a:r>
            <a:endParaRPr lang="ar-DZ" dirty="0" smtClean="0">
              <a:solidFill>
                <a:srgbClr val="002060"/>
              </a:solidFill>
              <a:latin typeface="Arial Unicode MS" pitchFamily="34" charset="-128"/>
              <a:ea typeface="Arial Unicode MS" pitchFamily="34" charset="-128"/>
              <a:cs typeface="Arial Unicode MS" pitchFamily="34" charset="-128"/>
            </a:endParaRPr>
          </a:p>
          <a:p>
            <a:pPr marL="0" indent="0" algn="just" rtl="1" hangingPunct="1">
              <a:lnSpc>
                <a:spcPct val="150000"/>
              </a:lnSpc>
              <a:buFont typeface="Wingdings" pitchFamily="2" charset="2"/>
              <a:buNone/>
            </a:pPr>
            <a:r>
              <a:rPr lang="ar-SA" sz="2000" dirty="0" smtClean="0">
                <a:latin typeface="Arial Unicode MS" pitchFamily="34" charset="-128"/>
                <a:ea typeface="Arial Unicode MS" pitchFamily="34" charset="-128"/>
                <a:cs typeface="Arial Unicode MS" pitchFamily="34" charset="-128"/>
              </a:rPr>
              <a:t> إن كتابـة المشروع عملية ضروريـة للأسباب التاليـة</a:t>
            </a:r>
            <a:r>
              <a:rPr lang="ar-DZ" sz="2000" dirty="0" smtClean="0">
                <a:latin typeface="Arial Unicode MS" pitchFamily="34" charset="-128"/>
                <a:ea typeface="Arial Unicode MS" pitchFamily="34" charset="-128"/>
                <a:cs typeface="Arial Unicode MS" pitchFamily="34" charset="-128"/>
              </a:rPr>
              <a:t> </a:t>
            </a:r>
            <a:r>
              <a:rPr lang="ar-SA" sz="2000" dirty="0" smtClean="0">
                <a:latin typeface="Arial Unicode MS" pitchFamily="34" charset="-128"/>
                <a:ea typeface="Arial Unicode MS" pitchFamily="34" charset="-128"/>
                <a:cs typeface="Arial Unicode MS" pitchFamily="34" charset="-128"/>
              </a:rPr>
              <a:t>:</a:t>
            </a:r>
          </a:p>
          <a:p>
            <a:pPr marL="0" indent="0" algn="just" rtl="1" hangingPunct="1">
              <a:lnSpc>
                <a:spcPct val="150000"/>
              </a:lnSpc>
              <a:buFont typeface="Wingdings" pitchFamily="2" charset="2"/>
              <a:buNone/>
            </a:pPr>
            <a:r>
              <a:rPr lang="ar-SA" sz="2000" dirty="0" smtClean="0">
                <a:latin typeface="Arial Unicode MS" pitchFamily="34" charset="-128"/>
                <a:ea typeface="Arial Unicode MS" pitchFamily="34" charset="-128"/>
                <a:cs typeface="Arial Unicode MS" pitchFamily="34" charset="-128"/>
              </a:rPr>
              <a:t>-</a:t>
            </a:r>
            <a:r>
              <a:rPr lang="ar-DZ" sz="2000" dirty="0" smtClean="0">
                <a:latin typeface="Arial Unicode MS" pitchFamily="34" charset="-128"/>
                <a:ea typeface="Arial Unicode MS" pitchFamily="34" charset="-128"/>
                <a:cs typeface="Arial Unicode MS" pitchFamily="34" charset="-128"/>
              </a:rPr>
              <a:t> </a:t>
            </a:r>
            <a:r>
              <a:rPr lang="ar-SA" sz="2000" dirty="0" smtClean="0">
                <a:latin typeface="Arial Unicode MS" pitchFamily="34" charset="-128"/>
                <a:ea typeface="Arial Unicode MS" pitchFamily="34" charset="-128"/>
                <a:cs typeface="Arial Unicode MS" pitchFamily="34" charset="-128"/>
              </a:rPr>
              <a:t>لأنه وثيقة عمل يستعين بها مختلف المتعاملين وتفيـد في التنفيذ والمتابعـة والإعلام.</a:t>
            </a:r>
          </a:p>
          <a:p>
            <a:pPr marL="0" indent="0" algn="just" rtl="1" hangingPunct="1">
              <a:lnSpc>
                <a:spcPct val="150000"/>
              </a:lnSpc>
              <a:buFont typeface="Wingdings" pitchFamily="2" charset="2"/>
              <a:buNone/>
            </a:pPr>
            <a:r>
              <a:rPr lang="ar-SA" sz="2000" dirty="0" smtClean="0">
                <a:latin typeface="Arial Unicode MS" pitchFamily="34" charset="-128"/>
                <a:ea typeface="Arial Unicode MS" pitchFamily="34" charset="-128"/>
                <a:cs typeface="Arial Unicode MS" pitchFamily="34" charset="-128"/>
              </a:rPr>
              <a:t>-</a:t>
            </a:r>
            <a:r>
              <a:rPr lang="ar-DZ" sz="2000" dirty="0" smtClean="0">
                <a:latin typeface="Arial Unicode MS" pitchFamily="34" charset="-128"/>
                <a:ea typeface="Arial Unicode MS" pitchFamily="34" charset="-128"/>
                <a:cs typeface="Arial Unicode MS" pitchFamily="34" charset="-128"/>
              </a:rPr>
              <a:t> </a:t>
            </a:r>
            <a:r>
              <a:rPr lang="ar-SA" sz="2000" dirty="0" smtClean="0">
                <a:latin typeface="Arial Unicode MS" pitchFamily="34" charset="-128"/>
                <a:ea typeface="Arial Unicode MS" pitchFamily="34" charset="-128"/>
                <a:cs typeface="Arial Unicode MS" pitchFamily="34" charset="-128"/>
              </a:rPr>
              <a:t>لأنه يحمل واقع المؤسسة بما فيه من سلبيات وايجابيات ويحمل أيضا طموحات المؤسسة ورغبتها في التقدم.</a:t>
            </a:r>
          </a:p>
          <a:p>
            <a:pPr marL="0" indent="0" algn="just" rtl="1" hangingPunct="1">
              <a:lnSpc>
                <a:spcPct val="150000"/>
              </a:lnSpc>
              <a:buFont typeface="Wingdings" pitchFamily="2" charset="2"/>
              <a:buNone/>
            </a:pPr>
            <a:r>
              <a:rPr lang="ar-SA" sz="2000" dirty="0" smtClean="0">
                <a:latin typeface="Arial Unicode MS" pitchFamily="34" charset="-128"/>
                <a:ea typeface="Arial Unicode MS" pitchFamily="34" charset="-128"/>
                <a:cs typeface="Arial Unicode MS" pitchFamily="34" charset="-128"/>
              </a:rPr>
              <a:t>- </a:t>
            </a:r>
            <a:r>
              <a:rPr lang="ar-DZ" sz="2000" dirty="0" smtClean="0">
                <a:latin typeface="Arial Unicode MS" pitchFamily="34" charset="-128"/>
                <a:ea typeface="Arial Unicode MS" pitchFamily="34" charset="-128"/>
                <a:cs typeface="Arial Unicode MS" pitchFamily="34" charset="-128"/>
              </a:rPr>
              <a:t> </a:t>
            </a:r>
            <a:r>
              <a:rPr lang="ar-SA" sz="2000" dirty="0" smtClean="0">
                <a:latin typeface="Arial Unicode MS" pitchFamily="34" charset="-128"/>
                <a:ea typeface="Arial Unicode MS" pitchFamily="34" charset="-128"/>
                <a:cs typeface="Arial Unicode MS" pitchFamily="34" charset="-128"/>
              </a:rPr>
              <a:t>يعبر عن فضاء من الاستقلالية لكن في الإطار العام للأهداف الوطنية.</a:t>
            </a:r>
          </a:p>
          <a:p>
            <a:pPr marL="0" indent="0" algn="just" rtl="1" hangingPunct="1">
              <a:lnSpc>
                <a:spcPct val="150000"/>
              </a:lnSpc>
              <a:buFont typeface="Wingdings" pitchFamily="2" charset="2"/>
              <a:buNone/>
            </a:pPr>
            <a:r>
              <a:rPr lang="ar-SA" sz="2000" dirty="0" smtClean="0">
                <a:latin typeface="Arial Unicode MS" pitchFamily="34" charset="-128"/>
                <a:ea typeface="Arial Unicode MS" pitchFamily="34" charset="-128"/>
                <a:cs typeface="Arial Unicode MS" pitchFamily="34" charset="-128"/>
              </a:rPr>
              <a:t>-</a:t>
            </a:r>
            <a:r>
              <a:rPr lang="ar-DZ" sz="2000" dirty="0" smtClean="0">
                <a:latin typeface="Arial Unicode MS" pitchFamily="34" charset="-128"/>
                <a:ea typeface="Arial Unicode MS" pitchFamily="34" charset="-128"/>
                <a:cs typeface="Arial Unicode MS" pitchFamily="34" charset="-128"/>
              </a:rPr>
              <a:t> </a:t>
            </a:r>
            <a:r>
              <a:rPr lang="ar-SA" sz="2000" dirty="0" smtClean="0">
                <a:latin typeface="Arial Unicode MS" pitchFamily="34" charset="-128"/>
                <a:ea typeface="Arial Unicode MS" pitchFamily="34" charset="-128"/>
                <a:cs typeface="Arial Unicode MS" pitchFamily="34" charset="-128"/>
              </a:rPr>
              <a:t>لأنه بمثابة عقد التزام بين مختلف المتعاملين.</a:t>
            </a:r>
          </a:p>
          <a:p>
            <a:pPr marL="0" indent="0" algn="just" rtl="1" hangingPunct="1">
              <a:lnSpc>
                <a:spcPct val="150000"/>
              </a:lnSpc>
              <a:buFont typeface="Wingdings" pitchFamily="2" charset="2"/>
              <a:buNone/>
            </a:pPr>
            <a:r>
              <a:rPr lang="ar-SA" sz="2000" dirty="0" smtClean="0">
                <a:latin typeface="Arial Unicode MS" pitchFamily="34" charset="-128"/>
                <a:ea typeface="Arial Unicode MS" pitchFamily="34" charset="-128"/>
                <a:cs typeface="Arial Unicode MS" pitchFamily="34" charset="-128"/>
              </a:rPr>
              <a:t>- لأنه يكون محل مصادقة من طرف السلطة السلمية للتأكد من مدى مطابقته للتوجيهات الرسمية في مجال الت</a:t>
            </a:r>
            <a:r>
              <a:rPr lang="ar-DZ" sz="2000" dirty="0" smtClean="0">
                <a:latin typeface="Arial Unicode MS" pitchFamily="34" charset="-128"/>
                <a:ea typeface="Arial Unicode MS" pitchFamily="34" charset="-128"/>
                <a:cs typeface="Arial Unicode MS" pitchFamily="34" charset="-128"/>
              </a:rPr>
              <a:t>عليم العالي والبحث العلمي</a:t>
            </a:r>
            <a:r>
              <a:rPr lang="ar-SA" sz="2000" dirty="0" smtClean="0">
                <a:latin typeface="Arial Unicode MS" pitchFamily="34" charset="-128"/>
                <a:ea typeface="Arial Unicode MS" pitchFamily="34" charset="-128"/>
                <a:cs typeface="Arial Unicode MS" pitchFamily="34" charset="-128"/>
              </a:rPr>
              <a:t>.</a:t>
            </a:r>
            <a:endParaRPr lang="en-US" sz="2000" dirty="0">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35199344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395536" y="980728"/>
            <a:ext cx="8208912"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r" rtl="1" fontAlgn="base">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r" rtl="1" fontAlgn="base">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cs typeface="+mn-cs"/>
              </a:defRPr>
            </a:lvl2pPr>
            <a:lvl3pPr marL="1143000" indent="-228600" algn="r" rtl="1" fontAlgn="base">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cs typeface="+mn-cs"/>
              </a:defRPr>
            </a:lvl3pPr>
            <a:lvl4pPr marL="1600200" indent="-228600" algn="r" rtl="1" fontAlgn="base">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cs typeface="+mn-cs"/>
              </a:defRPr>
            </a:lvl4pPr>
            <a:lvl5pPr marL="20574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9pPr>
          </a:lstStyle>
          <a:p>
            <a:pPr marL="342900" marR="0" lvl="0" indent="-342900" algn="just" defTabSz="914400" rtl="1" eaLnBrk="1" fontAlgn="base" latinLnBrk="0" hangingPunct="1">
              <a:lnSpc>
                <a:spcPct val="90000"/>
              </a:lnSpc>
              <a:spcBef>
                <a:spcPct val="20000"/>
              </a:spcBef>
              <a:spcAft>
                <a:spcPct val="0"/>
              </a:spcAft>
              <a:buClr>
                <a:srgbClr val="99FF99"/>
              </a:buClr>
              <a:buSzPct val="80000"/>
              <a:buFont typeface="Wingdings" pitchFamily="2" charset="2"/>
              <a:buNone/>
              <a:tabLst/>
              <a:defRPr/>
            </a:pPr>
            <a:r>
              <a:rPr kumimoji="0" lang="ar-DZ" sz="2800" b="1" i="0" u="none" strike="noStrike" kern="0" cap="none" spc="0" normalizeH="0" baseline="0" noProof="0" dirty="0" smtClean="0">
                <a:ln>
                  <a:noFill/>
                </a:ln>
                <a:solidFill>
                  <a:srgbClr val="C00000"/>
                </a:solidFill>
                <a:effectLst/>
                <a:uLnTx/>
                <a:uFillTx/>
                <a:latin typeface="Arial"/>
                <a:cs typeface="Arial"/>
              </a:rPr>
              <a:t>9</a:t>
            </a:r>
            <a:r>
              <a:rPr kumimoji="0" lang="ar-DZ" sz="2800" b="1" i="0" u="none" strike="noStrike" kern="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rPr>
              <a:t>. إعداد ومتابعة تنفيذ </a:t>
            </a:r>
            <a:r>
              <a:rPr kumimoji="0" lang="ar-SA" sz="2800" b="1" i="0" u="none" strike="noStrike" kern="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rPr>
              <a:t>مشروع</a:t>
            </a:r>
            <a:r>
              <a:rPr kumimoji="0" lang="ar-DZ" sz="2800" b="1" i="0" u="none" strike="noStrike" kern="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rPr>
              <a:t> المؤسسة</a:t>
            </a:r>
            <a:endParaRPr kumimoji="0" lang="ar-DZ" sz="2800" b="0" i="0" u="none" strike="noStrike" kern="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endParaRPr>
          </a:p>
          <a:p>
            <a:pPr marL="0" marR="0" lvl="0" indent="0" algn="just" defTabSz="914400" rtl="1" eaLnBrk="1" fontAlgn="base" latinLnBrk="0" hangingPunct="1">
              <a:lnSpc>
                <a:spcPct val="90000"/>
              </a:lnSpc>
              <a:spcBef>
                <a:spcPct val="20000"/>
              </a:spcBef>
              <a:spcAft>
                <a:spcPct val="0"/>
              </a:spcAft>
              <a:buClr>
                <a:srgbClr val="99FF99"/>
              </a:buClr>
              <a:buSzPct val="80000"/>
              <a:buFont typeface="Wingdings" pitchFamily="2" charset="2"/>
              <a:buNone/>
              <a:tabLst/>
              <a:defRPr/>
            </a:pPr>
            <a:r>
              <a:rPr kumimoji="0" lang="ar-DZ" sz="2000" b="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rPr>
              <a:t>لإعداد ومتابعة تنفيذ مشروع المؤسسة يجب على كل مؤسسة جامعية إحداث تنظيم عمودي وأفقي والذي يرتكز على الهيئات التالية </a:t>
            </a:r>
            <a:r>
              <a:rPr kumimoji="0" lang="fr-FR" sz="2000" b="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rPr>
              <a:t>:</a:t>
            </a:r>
            <a:r>
              <a:rPr kumimoji="0" lang="ar-DZ" sz="2000" b="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rPr>
              <a:t> </a:t>
            </a:r>
          </a:p>
          <a:p>
            <a:pPr marL="342900" marR="0" lvl="0" indent="-342900" algn="just" defTabSz="914400" rtl="1" eaLnBrk="1" fontAlgn="base" latinLnBrk="0" hangingPunct="1">
              <a:lnSpc>
                <a:spcPct val="100000"/>
              </a:lnSpc>
              <a:spcBef>
                <a:spcPct val="20000"/>
              </a:spcBef>
              <a:spcAft>
                <a:spcPct val="0"/>
              </a:spcAft>
              <a:buClr>
                <a:srgbClr val="99FF99"/>
              </a:buClr>
              <a:buSzPct val="80000"/>
              <a:buFont typeface="Wingdings" pitchFamily="2" charset="2"/>
              <a:buChar char="Ø"/>
              <a:tabLst/>
              <a:defRPr/>
            </a:pPr>
            <a:r>
              <a:rPr kumimoji="0" lang="ar-DZ" sz="2000" b="1" i="0" u="none" strike="noStrike" kern="0" cap="none" spc="0" normalizeH="0" baseline="0" noProof="0" dirty="0" smtClean="0">
                <a:ln>
                  <a:noFill/>
                </a:ln>
                <a:solidFill>
                  <a:srgbClr val="002060"/>
                </a:solidFill>
                <a:effectLst/>
                <a:uLnTx/>
                <a:uFillTx/>
                <a:latin typeface="Arial Unicode MS" pitchFamily="34" charset="-128"/>
                <a:ea typeface="Arial Unicode MS" pitchFamily="34" charset="-128"/>
                <a:cs typeface="Arial Unicode MS" pitchFamily="34" charset="-128"/>
              </a:rPr>
              <a:t>لجنة القيادة</a:t>
            </a:r>
            <a:endParaRPr kumimoji="0" lang="fr-FR" sz="2000" b="0" i="0" u="none" strike="noStrike" kern="0" cap="none" spc="0" normalizeH="0" baseline="0" noProof="0" dirty="0" smtClean="0">
              <a:ln>
                <a:noFill/>
              </a:ln>
              <a:solidFill>
                <a:srgbClr val="002060"/>
              </a:solidFill>
              <a:effectLst/>
              <a:uLnTx/>
              <a:uFillTx/>
              <a:latin typeface="Arial Unicode MS" pitchFamily="34" charset="-128"/>
              <a:ea typeface="Arial Unicode MS" pitchFamily="34" charset="-128"/>
              <a:cs typeface="Arial Unicode MS" pitchFamily="34" charset="-128"/>
            </a:endParaRPr>
          </a:p>
          <a:p>
            <a:pPr marL="0" marR="0" lvl="0" indent="0" algn="just" defTabSz="914400" rtl="1" eaLnBrk="1" fontAlgn="base" latinLnBrk="0" hangingPunct="1">
              <a:lnSpc>
                <a:spcPct val="100000"/>
              </a:lnSpc>
              <a:spcBef>
                <a:spcPct val="20000"/>
              </a:spcBef>
              <a:spcAft>
                <a:spcPct val="0"/>
              </a:spcAft>
              <a:buClr>
                <a:srgbClr val="99FF99"/>
              </a:buClr>
              <a:buSzPct val="80000"/>
              <a:buFont typeface="Wingdings" pitchFamily="2" charset="2"/>
              <a:buNone/>
              <a:tabLst/>
              <a:defRPr/>
            </a:pPr>
            <a:r>
              <a:rPr kumimoji="0" lang="ar-DZ" sz="2000" b="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rPr>
              <a:t>تتكفل بتنظيم وضمان متابعة عملية إعداد مشروع المؤسسة، من حيث </a:t>
            </a:r>
            <a:r>
              <a:rPr kumimoji="0" lang="fr-FR" sz="2000" b="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rPr>
              <a:t>:</a:t>
            </a:r>
          </a:p>
          <a:p>
            <a:pPr marL="0" marR="0" lvl="0" indent="0" algn="just" defTabSz="914400" rtl="1" eaLnBrk="1" fontAlgn="base" latinLnBrk="0" hangingPunct="1">
              <a:lnSpc>
                <a:spcPct val="100000"/>
              </a:lnSpc>
              <a:spcBef>
                <a:spcPct val="20000"/>
              </a:spcBef>
              <a:spcAft>
                <a:spcPct val="0"/>
              </a:spcAft>
              <a:buClr>
                <a:srgbClr val="99FF99"/>
              </a:buClr>
              <a:buSzPct val="80000"/>
              <a:buFont typeface="Wingdings" pitchFamily="2" charset="2"/>
              <a:buNone/>
              <a:tabLst/>
              <a:defRPr/>
            </a:pPr>
            <a:r>
              <a:rPr kumimoji="0" lang="ar-DZ" sz="2000" b="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rPr>
              <a:t>1- التنظيم والإشراف على أشغال مختلف أفواج العمل مع اتخاذ القرارات المناسبة بشأن المبادئ التوجيهية العامة، والمحاور التنموية والقاعدية لمشروع المؤسسة.</a:t>
            </a:r>
            <a:endParaRPr kumimoji="0" lang="fr-FR" sz="2000" b="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endParaRPr>
          </a:p>
          <a:p>
            <a:pPr marL="0" marR="0" lvl="0" indent="0" algn="just" defTabSz="914400" rtl="1" eaLnBrk="1" fontAlgn="base" latinLnBrk="0" hangingPunct="1">
              <a:lnSpc>
                <a:spcPct val="100000"/>
              </a:lnSpc>
              <a:spcBef>
                <a:spcPct val="20000"/>
              </a:spcBef>
              <a:spcAft>
                <a:spcPct val="0"/>
              </a:spcAft>
              <a:buClr>
                <a:srgbClr val="99FF99"/>
              </a:buClr>
              <a:buSzPct val="80000"/>
              <a:buFont typeface="Wingdings" pitchFamily="2" charset="2"/>
              <a:buNone/>
              <a:tabLst/>
              <a:defRPr/>
            </a:pPr>
            <a:r>
              <a:rPr kumimoji="0" lang="ar-DZ" sz="2000" b="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rPr>
              <a:t>2 - ضمان السير الحسن للأشغال.</a:t>
            </a:r>
          </a:p>
          <a:p>
            <a:pPr marL="0" marR="0" lvl="0" indent="0" algn="just" defTabSz="914400" rtl="1" eaLnBrk="1" fontAlgn="base" latinLnBrk="0" hangingPunct="1">
              <a:lnSpc>
                <a:spcPct val="100000"/>
              </a:lnSpc>
              <a:spcBef>
                <a:spcPct val="20000"/>
              </a:spcBef>
              <a:spcAft>
                <a:spcPct val="0"/>
              </a:spcAft>
              <a:buClr>
                <a:srgbClr val="99FF99"/>
              </a:buClr>
              <a:buSzPct val="80000"/>
              <a:buFont typeface="Wingdings" pitchFamily="2" charset="2"/>
              <a:buNone/>
              <a:tabLst/>
              <a:defRPr/>
            </a:pPr>
            <a:r>
              <a:rPr kumimoji="0" lang="ar-DZ" sz="2000" b="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rPr>
              <a:t>3- المصادقة على الاختيارات والنتائج التي يحققها فريق العمل ما بين الهياكل.</a:t>
            </a:r>
            <a:endParaRPr kumimoji="0" lang="fr-FR" sz="2000" b="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endParaRPr>
          </a:p>
          <a:p>
            <a:pPr marL="0" marR="0" lvl="0" indent="0" algn="just" defTabSz="914400" rtl="1" eaLnBrk="1" fontAlgn="base" latinLnBrk="0" hangingPunct="1">
              <a:lnSpc>
                <a:spcPct val="100000"/>
              </a:lnSpc>
              <a:spcBef>
                <a:spcPct val="20000"/>
              </a:spcBef>
              <a:spcAft>
                <a:spcPct val="0"/>
              </a:spcAft>
              <a:buClr>
                <a:srgbClr val="99FF99"/>
              </a:buClr>
              <a:buSzPct val="80000"/>
              <a:buFont typeface="Wingdings" pitchFamily="2" charset="2"/>
              <a:buNone/>
              <a:tabLst/>
              <a:defRPr/>
            </a:pPr>
            <a:r>
              <a:rPr kumimoji="0" lang="ar-DZ" sz="2000" b="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rPr>
              <a:t>تتكون من :</a:t>
            </a:r>
            <a:endParaRPr kumimoji="0" lang="fr-FR" sz="2000" b="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endParaRPr>
          </a:p>
          <a:p>
            <a:pPr marL="0" marR="0" lvl="0" indent="0" algn="just" defTabSz="914400" rtl="1" eaLnBrk="1" fontAlgn="base" latinLnBrk="0" hangingPunct="1">
              <a:lnSpc>
                <a:spcPct val="100000"/>
              </a:lnSpc>
              <a:spcBef>
                <a:spcPct val="20000"/>
              </a:spcBef>
              <a:spcAft>
                <a:spcPct val="0"/>
              </a:spcAft>
              <a:buClr>
                <a:srgbClr val="99FF99"/>
              </a:buClr>
              <a:buSzPct val="80000"/>
              <a:buFont typeface="Wingdings" pitchFamily="2" charset="2"/>
              <a:buNone/>
              <a:tabLst/>
              <a:defRPr/>
            </a:pPr>
            <a:r>
              <a:rPr kumimoji="0" lang="fr-FR" sz="2000" b="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rPr>
              <a:t> - </a:t>
            </a:r>
            <a:r>
              <a:rPr kumimoji="0" lang="ar-DZ" sz="2000" b="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rPr>
              <a:t>مدير المؤسسة الجامعية.</a:t>
            </a:r>
          </a:p>
          <a:p>
            <a:pPr marL="0" marR="0" lvl="0" indent="0" algn="just" defTabSz="914400" rtl="1" eaLnBrk="1" fontAlgn="base" latinLnBrk="0" hangingPunct="1">
              <a:lnSpc>
                <a:spcPct val="100000"/>
              </a:lnSpc>
              <a:spcBef>
                <a:spcPct val="20000"/>
              </a:spcBef>
              <a:spcAft>
                <a:spcPct val="0"/>
              </a:spcAft>
              <a:buClr>
                <a:srgbClr val="99FF99"/>
              </a:buClr>
              <a:buSzPct val="80000"/>
              <a:buFont typeface="Wingdings" pitchFamily="2" charset="2"/>
              <a:buNone/>
              <a:tabLst/>
              <a:defRPr/>
            </a:pPr>
            <a:r>
              <a:rPr kumimoji="0" lang="ar-DZ" sz="2000" b="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rPr>
              <a:t>- نواب مدير الجامعة، عمداء الكليات أو مديري المعاهد</a:t>
            </a:r>
          </a:p>
          <a:p>
            <a:pPr marL="0" marR="0" lvl="0" indent="0" algn="just" defTabSz="914400" rtl="1" eaLnBrk="1" fontAlgn="base" latinLnBrk="0" hangingPunct="1">
              <a:lnSpc>
                <a:spcPct val="100000"/>
              </a:lnSpc>
              <a:spcBef>
                <a:spcPct val="20000"/>
              </a:spcBef>
              <a:spcAft>
                <a:spcPct val="0"/>
              </a:spcAft>
              <a:buClr>
                <a:srgbClr val="99FF99"/>
              </a:buClr>
              <a:buSzPct val="80000"/>
              <a:buFont typeface="Wingdings" pitchFamily="2" charset="2"/>
              <a:buNone/>
              <a:tabLst/>
              <a:defRPr/>
            </a:pPr>
            <a:r>
              <a:rPr kumimoji="0" lang="ar-DZ" sz="2000" b="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rPr>
              <a:t>- الأمين العام.</a:t>
            </a:r>
            <a:endParaRPr kumimoji="0" lang="fr-FR" sz="2000" b="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endParaRPr>
          </a:p>
          <a:p>
            <a:pPr marL="0" marR="0" lvl="0" indent="0" algn="just" defTabSz="914400" rtl="1" eaLnBrk="1" fontAlgn="base" latinLnBrk="0" hangingPunct="1">
              <a:lnSpc>
                <a:spcPct val="100000"/>
              </a:lnSpc>
              <a:spcBef>
                <a:spcPct val="20000"/>
              </a:spcBef>
              <a:spcAft>
                <a:spcPct val="0"/>
              </a:spcAft>
              <a:buClr>
                <a:srgbClr val="99FF99"/>
              </a:buClr>
              <a:buSzPct val="80000"/>
              <a:buFont typeface="Wingdings" pitchFamily="2" charset="2"/>
              <a:buNone/>
              <a:tabLst/>
              <a:defRPr/>
            </a:pPr>
            <a:r>
              <a:rPr kumimoji="0" lang="ar-DZ" sz="2000" b="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rPr>
              <a:t>- مسؤول (أو مسؤولي) ضمان الجودة </a:t>
            </a:r>
            <a:r>
              <a:rPr kumimoji="0" lang="fr-FR" sz="2000" b="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rPr>
              <a:t> (AQ)</a:t>
            </a:r>
            <a:r>
              <a:rPr kumimoji="0" lang="ar-DZ" sz="2000" b="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rPr>
              <a:t>.</a:t>
            </a:r>
            <a:endParaRPr kumimoji="0" lang="fr-FR" sz="2000" b="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endParaRPr>
          </a:p>
          <a:p>
            <a:pPr marL="0" marR="0" lvl="0" indent="0" algn="just" defTabSz="914400" rtl="1" eaLnBrk="1" fontAlgn="base" latinLnBrk="0" hangingPunct="1">
              <a:lnSpc>
                <a:spcPct val="90000"/>
              </a:lnSpc>
              <a:spcBef>
                <a:spcPct val="20000"/>
              </a:spcBef>
              <a:spcAft>
                <a:spcPct val="0"/>
              </a:spcAft>
              <a:buClr>
                <a:srgbClr val="99FF99"/>
              </a:buClr>
              <a:buSzPct val="80000"/>
              <a:buFont typeface="Wingdings" pitchFamily="2" charset="2"/>
              <a:buNone/>
              <a:tabLst/>
              <a:defRPr/>
            </a:pPr>
            <a:endParaRPr kumimoji="0" lang="ar-DZ" sz="2000" b="0" i="0" u="none" strike="noStrike" kern="0" cap="none" spc="0" normalizeH="0" baseline="0" noProof="0" dirty="0" smtClean="0">
              <a:ln>
                <a:noFill/>
              </a:ln>
              <a:effectLst/>
              <a:uLnTx/>
              <a:uFillTx/>
              <a:latin typeface="Arial"/>
              <a:cs typeface="Arial"/>
            </a:endParaRPr>
          </a:p>
          <a:p>
            <a:pPr marL="342900" marR="0" lvl="0" indent="-342900" algn="just" defTabSz="914400" rtl="1" eaLnBrk="1" fontAlgn="base" latinLnBrk="0" hangingPunct="1">
              <a:lnSpc>
                <a:spcPct val="90000"/>
              </a:lnSpc>
              <a:spcBef>
                <a:spcPct val="20000"/>
              </a:spcBef>
              <a:spcAft>
                <a:spcPct val="0"/>
              </a:spcAft>
              <a:buClr>
                <a:srgbClr val="99FF99"/>
              </a:buClr>
              <a:buSzPct val="80000"/>
              <a:buFont typeface="Wingdings" pitchFamily="2" charset="2"/>
              <a:buNone/>
              <a:tabLst/>
              <a:defRPr/>
            </a:pPr>
            <a:endParaRPr kumimoji="0" lang="ar-SA" sz="2000" b="0" i="0" u="none" strike="noStrike" kern="0" cap="none" spc="0" normalizeH="0" baseline="0" noProof="0" dirty="0" smtClean="0">
              <a:ln>
                <a:noFill/>
              </a:ln>
              <a:effectLst/>
              <a:uLnTx/>
              <a:uFillTx/>
              <a:latin typeface="Arial"/>
              <a:cs typeface="Arial"/>
            </a:endParaRPr>
          </a:p>
          <a:p>
            <a:pPr marL="342900" marR="0" lvl="0" indent="-342900" algn="just" defTabSz="914400" rtl="1" eaLnBrk="1" fontAlgn="base" latinLnBrk="0" hangingPunct="1">
              <a:lnSpc>
                <a:spcPct val="90000"/>
              </a:lnSpc>
              <a:spcBef>
                <a:spcPct val="20000"/>
              </a:spcBef>
              <a:spcAft>
                <a:spcPct val="0"/>
              </a:spcAft>
              <a:buClr>
                <a:srgbClr val="99FF99"/>
              </a:buClr>
              <a:buSzPct val="80000"/>
              <a:buFont typeface="Wingdings" pitchFamily="2" charset="2"/>
              <a:buNone/>
              <a:tabLst/>
              <a:defRPr/>
            </a:pPr>
            <a:endParaRPr kumimoji="0" lang="ar-DZ" sz="2000" b="0" i="0" u="none" strike="noStrike" kern="0" cap="none" spc="0" normalizeH="0" baseline="0" noProof="0" dirty="0" smtClean="0">
              <a:ln>
                <a:noFill/>
              </a:ln>
              <a:effectLst/>
              <a:uLnTx/>
              <a:uFillTx/>
              <a:latin typeface="Arial"/>
              <a:cs typeface="Arial"/>
            </a:endParaRPr>
          </a:p>
          <a:p>
            <a:pPr marL="342900" marR="0" lvl="0" indent="-342900" algn="just" defTabSz="914400" rtl="1" eaLnBrk="1" fontAlgn="base" latinLnBrk="0" hangingPunct="1">
              <a:lnSpc>
                <a:spcPct val="90000"/>
              </a:lnSpc>
              <a:spcBef>
                <a:spcPct val="20000"/>
              </a:spcBef>
              <a:spcAft>
                <a:spcPct val="0"/>
              </a:spcAft>
              <a:buClr>
                <a:srgbClr val="99FF99"/>
              </a:buClr>
              <a:buSzPct val="80000"/>
              <a:buFont typeface="Wingdings" pitchFamily="2" charset="2"/>
              <a:buNone/>
              <a:tabLst/>
              <a:defRPr/>
            </a:pPr>
            <a:endParaRPr kumimoji="0" lang="ar-DZ" sz="2000" b="0" i="0" u="none" strike="noStrike" kern="0" cap="none" spc="0" normalizeH="0" baseline="0" noProof="0" dirty="0" smtClean="0">
              <a:ln>
                <a:noFill/>
              </a:ln>
              <a:effectLst/>
              <a:uLnTx/>
              <a:uFillTx/>
              <a:latin typeface="Arial"/>
              <a:cs typeface="Arial"/>
            </a:endParaRPr>
          </a:p>
        </p:txBody>
      </p:sp>
    </p:spTree>
    <p:extLst>
      <p:ext uri="{BB962C8B-B14F-4D97-AF65-F5344CB8AC3E}">
        <p14:creationId xmlns:p14="http://schemas.microsoft.com/office/powerpoint/2010/main" val="231783064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179512" y="1196752"/>
            <a:ext cx="8784976"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r" rtl="1" fontAlgn="base">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r" rtl="1" fontAlgn="base">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cs typeface="+mn-cs"/>
              </a:defRPr>
            </a:lvl2pPr>
            <a:lvl3pPr marL="1143000" indent="-228600" algn="r" rtl="1" fontAlgn="base">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cs typeface="+mn-cs"/>
              </a:defRPr>
            </a:lvl3pPr>
            <a:lvl4pPr marL="1600200" indent="-228600" algn="r" rtl="1" fontAlgn="base">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cs typeface="+mn-cs"/>
              </a:defRPr>
            </a:lvl4pPr>
            <a:lvl5pPr marL="20574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9pPr>
          </a:lstStyle>
          <a:p>
            <a:pPr marL="0" marR="0" lvl="0" indent="0" algn="just" defTabSz="914400" rtl="1" eaLnBrk="1" fontAlgn="base" latinLnBrk="0" hangingPunct="1">
              <a:lnSpc>
                <a:spcPct val="150000"/>
              </a:lnSpc>
              <a:spcBef>
                <a:spcPct val="20000"/>
              </a:spcBef>
              <a:spcAft>
                <a:spcPct val="0"/>
              </a:spcAft>
              <a:buClr>
                <a:srgbClr val="99FF99"/>
              </a:buClr>
              <a:buSzPct val="80000"/>
              <a:buFont typeface="Wingdings" pitchFamily="2" charset="2"/>
              <a:buChar char="Ø"/>
              <a:tabLst/>
              <a:defRPr/>
            </a:pPr>
            <a:r>
              <a:rPr kumimoji="0" lang="ar-DZ" sz="2000" b="1" i="0" u="none" strike="noStrike" kern="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rPr>
              <a:t> فريق العمل ما بين الهياكل</a:t>
            </a:r>
            <a:endParaRPr kumimoji="0" lang="fr-FR" sz="2000" b="0" i="0" u="none" strike="noStrike" kern="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endParaRPr>
          </a:p>
          <a:p>
            <a:pPr marL="0" marR="0" lvl="0" indent="0" algn="just" defTabSz="914400" rtl="1" eaLnBrk="1" fontAlgn="base" latinLnBrk="0" hangingPunct="1">
              <a:lnSpc>
                <a:spcPct val="150000"/>
              </a:lnSpc>
              <a:spcBef>
                <a:spcPct val="20000"/>
              </a:spcBef>
              <a:spcAft>
                <a:spcPct val="0"/>
              </a:spcAft>
              <a:buClr>
                <a:srgbClr val="99FF99"/>
              </a:buClr>
              <a:buSzPct val="80000"/>
              <a:buFont typeface="Wingdings" pitchFamily="2" charset="2"/>
              <a:buNone/>
              <a:tabLst/>
              <a:defRPr/>
            </a:pPr>
            <a:r>
              <a:rPr kumimoji="0" lang="ar-DZ" sz="2000" b="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rPr>
              <a:t>من مهامه : </a:t>
            </a:r>
            <a:endParaRPr kumimoji="0" lang="fr-FR" sz="2000" b="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endParaRPr>
          </a:p>
          <a:p>
            <a:pPr marL="0" marR="0" lvl="0" indent="0" algn="just" defTabSz="914400" rtl="1" eaLnBrk="1" fontAlgn="base" latinLnBrk="0" hangingPunct="1">
              <a:lnSpc>
                <a:spcPct val="150000"/>
              </a:lnSpc>
              <a:spcBef>
                <a:spcPct val="20000"/>
              </a:spcBef>
              <a:spcAft>
                <a:spcPct val="0"/>
              </a:spcAft>
              <a:buClr>
                <a:srgbClr val="99FF99"/>
              </a:buClr>
              <a:buSzPct val="80000"/>
              <a:buFont typeface="Wingdings" pitchFamily="2" charset="2"/>
              <a:buNone/>
              <a:tabLst/>
              <a:defRPr/>
            </a:pPr>
            <a:r>
              <a:rPr kumimoji="0" lang="ar-DZ" sz="2000" b="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rPr>
              <a:t>1/ ضمان تحقيق وتماسك نظام العمل.</a:t>
            </a:r>
            <a:endParaRPr kumimoji="0" lang="fr-FR" sz="2000" b="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endParaRPr>
          </a:p>
          <a:p>
            <a:pPr marL="0" marR="0" lvl="0" indent="0" algn="just" defTabSz="914400" rtl="1" eaLnBrk="1" fontAlgn="base" latinLnBrk="0" hangingPunct="1">
              <a:lnSpc>
                <a:spcPct val="150000"/>
              </a:lnSpc>
              <a:spcBef>
                <a:spcPct val="20000"/>
              </a:spcBef>
              <a:spcAft>
                <a:spcPct val="0"/>
              </a:spcAft>
              <a:buClr>
                <a:srgbClr val="99FF99"/>
              </a:buClr>
              <a:buSzPct val="80000"/>
              <a:buFont typeface="Wingdings" pitchFamily="2" charset="2"/>
              <a:buNone/>
              <a:tabLst/>
              <a:defRPr/>
            </a:pPr>
            <a:r>
              <a:rPr kumimoji="0" lang="ar-DZ" sz="2000" b="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rPr>
              <a:t>2/ تحديد المواضيع الواجب تطويرها</a:t>
            </a:r>
            <a:r>
              <a:rPr kumimoji="0" lang="fr-FR" sz="2000" b="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rPr>
              <a:t>.</a:t>
            </a:r>
          </a:p>
          <a:p>
            <a:pPr marL="0" marR="0" lvl="0" indent="0" algn="just" defTabSz="914400" rtl="1" eaLnBrk="1" fontAlgn="base" latinLnBrk="0" hangingPunct="1">
              <a:lnSpc>
                <a:spcPct val="150000"/>
              </a:lnSpc>
              <a:spcBef>
                <a:spcPct val="20000"/>
              </a:spcBef>
              <a:spcAft>
                <a:spcPct val="0"/>
              </a:spcAft>
              <a:buClr>
                <a:srgbClr val="99FF99"/>
              </a:buClr>
              <a:buSzPct val="80000"/>
              <a:buFont typeface="Wingdings" pitchFamily="2" charset="2"/>
              <a:buNone/>
              <a:tabLst/>
              <a:defRPr/>
            </a:pPr>
            <a:r>
              <a:rPr kumimoji="0" lang="ar-DZ" sz="2000" b="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rPr>
              <a:t>3/ ضمان التنظيم المحكم.</a:t>
            </a:r>
            <a:endParaRPr kumimoji="0" lang="fr-FR" sz="2000" b="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endParaRPr>
          </a:p>
          <a:p>
            <a:pPr marL="0" marR="0" lvl="0" indent="0" algn="just" defTabSz="914400" rtl="1" eaLnBrk="1" fontAlgn="base" latinLnBrk="0" hangingPunct="1">
              <a:lnSpc>
                <a:spcPct val="150000"/>
              </a:lnSpc>
              <a:spcBef>
                <a:spcPct val="20000"/>
              </a:spcBef>
              <a:spcAft>
                <a:spcPct val="0"/>
              </a:spcAft>
              <a:buClr>
                <a:srgbClr val="99FF99"/>
              </a:buClr>
              <a:buSzPct val="80000"/>
              <a:buFont typeface="Wingdings" pitchFamily="2" charset="2"/>
              <a:buNone/>
              <a:tabLst/>
              <a:defRPr/>
            </a:pPr>
            <a:r>
              <a:rPr kumimoji="0" lang="ar-DZ" sz="2000" b="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rPr>
              <a:t> 4/ التنبؤ بالأهداف والنتائج المتوقعة .</a:t>
            </a:r>
            <a:endParaRPr kumimoji="0" lang="fr-FR" sz="2000" b="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endParaRPr>
          </a:p>
          <a:p>
            <a:pPr marL="0" marR="0" lvl="0" indent="0" algn="just" defTabSz="914400" rtl="1" eaLnBrk="1" fontAlgn="base" latinLnBrk="0" hangingPunct="1">
              <a:lnSpc>
                <a:spcPct val="150000"/>
              </a:lnSpc>
              <a:spcBef>
                <a:spcPct val="20000"/>
              </a:spcBef>
              <a:spcAft>
                <a:spcPct val="0"/>
              </a:spcAft>
              <a:buClr>
                <a:srgbClr val="99FF99"/>
              </a:buClr>
              <a:buSzPct val="80000"/>
              <a:buFont typeface="Wingdings" pitchFamily="2" charset="2"/>
              <a:buNone/>
              <a:tabLst/>
              <a:defRPr/>
            </a:pPr>
            <a:r>
              <a:rPr kumimoji="0" lang="ar-DZ" sz="2000" b="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rPr>
              <a:t>5/ تحديد القضايا الحساسة الواجب معالجتها واقتراح مجالات التحسين</a:t>
            </a:r>
            <a:r>
              <a:rPr kumimoji="0" lang="fr-FR" sz="2000" b="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rPr>
              <a:t>.</a:t>
            </a:r>
          </a:p>
          <a:p>
            <a:pPr marL="0" marR="0" lvl="0" indent="0" algn="just" defTabSz="914400" rtl="1" eaLnBrk="1" fontAlgn="base" latinLnBrk="0" hangingPunct="1">
              <a:lnSpc>
                <a:spcPct val="150000"/>
              </a:lnSpc>
              <a:spcBef>
                <a:spcPct val="20000"/>
              </a:spcBef>
              <a:spcAft>
                <a:spcPct val="0"/>
              </a:spcAft>
              <a:buClr>
                <a:srgbClr val="99FF99"/>
              </a:buClr>
              <a:buSzPct val="80000"/>
              <a:buFont typeface="Wingdings" pitchFamily="2" charset="2"/>
              <a:buNone/>
              <a:tabLst/>
              <a:defRPr/>
            </a:pPr>
            <a:r>
              <a:rPr kumimoji="0" lang="ar-DZ" sz="2000" b="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rPr>
              <a:t>6/ استقبال والمصادقة على النتائج الموضوعاتية و نقل الحصائل لفريق القيادة.</a:t>
            </a:r>
            <a:endParaRPr kumimoji="0" lang="fr-FR" sz="2000" b="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endParaRPr>
          </a:p>
          <a:p>
            <a:pPr marL="0" marR="0" lvl="0" indent="0" algn="just" defTabSz="914400" rtl="1" eaLnBrk="1" fontAlgn="base" latinLnBrk="0" hangingPunct="1">
              <a:lnSpc>
                <a:spcPct val="150000"/>
              </a:lnSpc>
              <a:spcBef>
                <a:spcPct val="20000"/>
              </a:spcBef>
              <a:spcAft>
                <a:spcPct val="0"/>
              </a:spcAft>
              <a:buClr>
                <a:srgbClr val="99FF99"/>
              </a:buClr>
              <a:buSzPct val="80000"/>
              <a:buFont typeface="Wingdings" pitchFamily="2" charset="2"/>
              <a:buNone/>
              <a:tabLst/>
              <a:defRPr/>
            </a:pPr>
            <a:r>
              <a:rPr kumimoji="0" lang="fr-FR" sz="2000" b="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rPr>
              <a:t>  </a:t>
            </a:r>
          </a:p>
          <a:p>
            <a:pPr marL="342900" marR="0" lvl="0" indent="-342900" algn="r" defTabSz="914400" rtl="1" eaLnBrk="1" fontAlgn="base" latinLnBrk="0" hangingPunct="1">
              <a:lnSpc>
                <a:spcPct val="100000"/>
              </a:lnSpc>
              <a:spcBef>
                <a:spcPct val="20000"/>
              </a:spcBef>
              <a:spcAft>
                <a:spcPct val="0"/>
              </a:spcAft>
              <a:buClr>
                <a:srgbClr val="99FF99"/>
              </a:buClr>
              <a:buSzPct val="80000"/>
              <a:buFont typeface="Wingdings" pitchFamily="2" charset="2"/>
              <a:buNone/>
              <a:tabLst/>
              <a:defRPr/>
            </a:pPr>
            <a:endParaRPr kumimoji="0" lang="en-US" sz="2000" b="0" i="0" u="none" strike="noStrike" kern="0" cap="none" spc="0" normalizeH="0" baseline="0" noProof="0" dirty="0">
              <a:ln>
                <a:noFill/>
              </a:ln>
              <a:effectLst/>
              <a:uLnTx/>
              <a:uFillTx/>
              <a:latin typeface="Arial"/>
              <a:cs typeface="Arial"/>
            </a:endParaRPr>
          </a:p>
        </p:txBody>
      </p:sp>
    </p:spTree>
    <p:extLst>
      <p:ext uri="{BB962C8B-B14F-4D97-AF65-F5344CB8AC3E}">
        <p14:creationId xmlns:p14="http://schemas.microsoft.com/office/powerpoint/2010/main" val="115385886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323528" y="119675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r" rtl="1" fontAlgn="base">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r" rtl="1" fontAlgn="base">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cs typeface="+mn-cs"/>
              </a:defRPr>
            </a:lvl2pPr>
            <a:lvl3pPr marL="1143000" indent="-228600" algn="r" rtl="1" fontAlgn="base">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cs typeface="+mn-cs"/>
              </a:defRPr>
            </a:lvl3pPr>
            <a:lvl4pPr marL="1600200" indent="-228600" algn="r" rtl="1" fontAlgn="base">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cs typeface="+mn-cs"/>
              </a:defRPr>
            </a:lvl4pPr>
            <a:lvl5pPr marL="20574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9pPr>
          </a:lstStyle>
          <a:p>
            <a:pPr marL="0" indent="0" algn="just" defTabSz="914400" hangingPunct="1">
              <a:lnSpc>
                <a:spcPct val="150000"/>
              </a:lnSpc>
              <a:buFont typeface="Wingdings" pitchFamily="2" charset="2"/>
              <a:buNone/>
            </a:pPr>
            <a:r>
              <a:rPr lang="ar-DZ" sz="2400" smtClean="0">
                <a:effectLst/>
                <a:latin typeface="Arial Unicode MS" pitchFamily="34" charset="-128"/>
                <a:ea typeface="Arial Unicode MS" pitchFamily="34" charset="-128"/>
                <a:cs typeface="Arial Unicode MS" pitchFamily="34" charset="-128"/>
              </a:rPr>
              <a:t>يتكون هذا الفريق من</a:t>
            </a:r>
          </a:p>
          <a:p>
            <a:pPr marL="0" indent="0" algn="just" defTabSz="914400" hangingPunct="1">
              <a:lnSpc>
                <a:spcPct val="150000"/>
              </a:lnSpc>
              <a:buFont typeface="Wingdings" pitchFamily="2" charset="2"/>
              <a:buNone/>
            </a:pPr>
            <a:r>
              <a:rPr lang="ar-DZ" sz="2400" smtClean="0">
                <a:effectLst/>
                <a:latin typeface="Arial Unicode MS" pitchFamily="34" charset="-128"/>
                <a:ea typeface="Arial Unicode MS" pitchFamily="34" charset="-128"/>
                <a:cs typeface="Arial Unicode MS" pitchFamily="34" charset="-128"/>
              </a:rPr>
              <a:t>- </a:t>
            </a:r>
            <a:r>
              <a:rPr lang="fr-FR" sz="2400" smtClean="0">
                <a:effectLst/>
                <a:latin typeface="Arial Unicode MS" pitchFamily="34" charset="-128"/>
                <a:ea typeface="Arial Unicode MS" pitchFamily="34" charset="-128"/>
                <a:cs typeface="Arial Unicode MS" pitchFamily="34" charset="-128"/>
              </a:rPr>
              <a:t> </a:t>
            </a:r>
            <a:r>
              <a:rPr lang="ar-DZ" sz="2400" smtClean="0">
                <a:effectLst/>
                <a:latin typeface="Arial Unicode MS" pitchFamily="34" charset="-128"/>
                <a:ea typeface="Arial Unicode MS" pitchFamily="34" charset="-128"/>
                <a:cs typeface="Arial Unicode MS" pitchFamily="34" charset="-128"/>
              </a:rPr>
              <a:t>عمداء الكليات.</a:t>
            </a:r>
            <a:endParaRPr lang="fr-FR" sz="2400" smtClean="0">
              <a:effectLst/>
              <a:latin typeface="Arial Unicode MS" pitchFamily="34" charset="-128"/>
              <a:ea typeface="Arial Unicode MS" pitchFamily="34" charset="-128"/>
              <a:cs typeface="Arial Unicode MS" pitchFamily="34" charset="-128"/>
            </a:endParaRPr>
          </a:p>
          <a:p>
            <a:pPr marL="0" indent="0" algn="just" defTabSz="914400" hangingPunct="1">
              <a:lnSpc>
                <a:spcPct val="150000"/>
              </a:lnSpc>
              <a:buFont typeface="Wingdings" pitchFamily="2" charset="2"/>
              <a:buNone/>
            </a:pPr>
            <a:r>
              <a:rPr lang="ar-DZ" sz="2400" smtClean="0">
                <a:effectLst/>
                <a:latin typeface="Arial Unicode MS" pitchFamily="34" charset="-128"/>
                <a:ea typeface="Arial Unicode MS" pitchFamily="34" charset="-128"/>
                <a:cs typeface="Arial Unicode MS" pitchFamily="34" charset="-128"/>
              </a:rPr>
              <a:t>- الأمين العام للكلية أو المعهد.</a:t>
            </a:r>
            <a:endParaRPr lang="fr-FR" sz="2400" smtClean="0">
              <a:effectLst/>
              <a:latin typeface="Arial Unicode MS" pitchFamily="34" charset="-128"/>
              <a:ea typeface="Arial Unicode MS" pitchFamily="34" charset="-128"/>
              <a:cs typeface="Arial Unicode MS" pitchFamily="34" charset="-128"/>
            </a:endParaRPr>
          </a:p>
          <a:p>
            <a:pPr marL="0" indent="0" algn="just" defTabSz="914400" hangingPunct="1">
              <a:lnSpc>
                <a:spcPct val="150000"/>
              </a:lnSpc>
              <a:buFont typeface="Wingdings" pitchFamily="2" charset="2"/>
              <a:buNone/>
            </a:pPr>
            <a:r>
              <a:rPr lang="ar-DZ" sz="2400" smtClean="0">
                <a:effectLst/>
                <a:latin typeface="Arial Unicode MS" pitchFamily="34" charset="-128"/>
                <a:ea typeface="Arial Unicode MS" pitchFamily="34" charset="-128"/>
                <a:cs typeface="Arial Unicode MS" pitchFamily="34" charset="-128"/>
              </a:rPr>
              <a:t>- رؤساء الأقسام.</a:t>
            </a:r>
          </a:p>
          <a:p>
            <a:pPr marL="0" indent="0" algn="just" defTabSz="914400" hangingPunct="1">
              <a:lnSpc>
                <a:spcPct val="150000"/>
              </a:lnSpc>
              <a:buFont typeface="Wingdings" pitchFamily="2" charset="2"/>
              <a:buNone/>
            </a:pPr>
            <a:r>
              <a:rPr lang="ar-DZ" sz="2400" smtClean="0">
                <a:effectLst/>
                <a:latin typeface="Arial Unicode MS" pitchFamily="34" charset="-128"/>
                <a:ea typeface="Arial Unicode MS" pitchFamily="34" charset="-128"/>
                <a:cs typeface="Arial Unicode MS" pitchFamily="34" charset="-128"/>
              </a:rPr>
              <a:t>- المسؤولين البيداغوجيين (رؤساء الميادين، الشعب والتخصصات، رؤساء لجان التكوين، مديري المخابر).</a:t>
            </a:r>
            <a:r>
              <a:rPr lang="fr-FR" sz="2400" smtClean="0">
                <a:effectLst/>
                <a:latin typeface="Arial Unicode MS" pitchFamily="34" charset="-128"/>
                <a:ea typeface="Arial Unicode MS" pitchFamily="34" charset="-128"/>
                <a:cs typeface="Arial Unicode MS" pitchFamily="34" charset="-128"/>
              </a:rPr>
              <a:t> </a:t>
            </a:r>
            <a:endParaRPr lang="ar-DZ" sz="2400" smtClean="0">
              <a:effectLst/>
              <a:latin typeface="Arial Unicode MS" pitchFamily="34" charset="-128"/>
              <a:ea typeface="Arial Unicode MS" pitchFamily="34" charset="-128"/>
              <a:cs typeface="Arial Unicode MS" pitchFamily="34" charset="-128"/>
            </a:endParaRPr>
          </a:p>
          <a:p>
            <a:pPr marL="0" indent="0" algn="just" defTabSz="914400" hangingPunct="1">
              <a:lnSpc>
                <a:spcPct val="150000"/>
              </a:lnSpc>
              <a:buFont typeface="Wingdings" pitchFamily="2" charset="2"/>
              <a:buNone/>
            </a:pPr>
            <a:r>
              <a:rPr lang="ar-DZ" sz="2400" smtClean="0">
                <a:effectLst/>
                <a:latin typeface="Arial Unicode MS" pitchFamily="34" charset="-128"/>
                <a:ea typeface="Arial Unicode MS" pitchFamily="34" charset="-128"/>
                <a:cs typeface="Arial Unicode MS" pitchFamily="34" charset="-128"/>
              </a:rPr>
              <a:t>- الأشخاص الموارد (من بين الأساتذة والمهنيين).</a:t>
            </a:r>
          </a:p>
          <a:p>
            <a:pPr marL="0" indent="0" algn="just" defTabSz="914400" hangingPunct="1">
              <a:lnSpc>
                <a:spcPct val="150000"/>
              </a:lnSpc>
              <a:buFont typeface="Wingdings" pitchFamily="2" charset="2"/>
              <a:buNone/>
            </a:pPr>
            <a:r>
              <a:rPr lang="ar-DZ" sz="2400" smtClean="0">
                <a:effectLst/>
                <a:latin typeface="Arial Unicode MS" pitchFamily="34" charset="-128"/>
                <a:ea typeface="Arial Unicode MS" pitchFamily="34" charset="-128"/>
                <a:cs typeface="Arial Unicode MS" pitchFamily="34" charset="-128"/>
              </a:rPr>
              <a:t>- ممثلون عن الشركاء الاجتماعيين</a:t>
            </a:r>
            <a:r>
              <a:rPr lang="fr-FR" sz="2400" smtClean="0">
                <a:effectLst/>
                <a:latin typeface="Arial Unicode MS" pitchFamily="34" charset="-128"/>
                <a:ea typeface="Arial Unicode MS" pitchFamily="34" charset="-128"/>
                <a:cs typeface="Arial Unicode MS" pitchFamily="34" charset="-128"/>
              </a:rPr>
              <a:t>.</a:t>
            </a:r>
            <a:endParaRPr lang="en-US" sz="2400" dirty="0">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11355659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395536" y="126876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r" rtl="1" fontAlgn="base">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r" rtl="1" fontAlgn="base">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cs typeface="+mn-cs"/>
              </a:defRPr>
            </a:lvl2pPr>
            <a:lvl3pPr marL="1143000" indent="-228600" algn="r" rtl="1" fontAlgn="base">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cs typeface="+mn-cs"/>
              </a:defRPr>
            </a:lvl3pPr>
            <a:lvl4pPr marL="1600200" indent="-228600" algn="r" rtl="1" fontAlgn="base">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cs typeface="+mn-cs"/>
              </a:defRPr>
            </a:lvl4pPr>
            <a:lvl5pPr marL="20574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9pPr>
          </a:lstStyle>
          <a:p>
            <a:pPr marL="0" marR="0" lvl="0" indent="0" algn="just" defTabSz="914400" rtl="1" eaLnBrk="1" fontAlgn="base" latinLnBrk="0" hangingPunct="1">
              <a:lnSpc>
                <a:spcPct val="150000"/>
              </a:lnSpc>
              <a:spcBef>
                <a:spcPct val="20000"/>
              </a:spcBef>
              <a:spcAft>
                <a:spcPct val="0"/>
              </a:spcAft>
              <a:buClr>
                <a:srgbClr val="99FF99"/>
              </a:buClr>
              <a:buSzPct val="80000"/>
              <a:buFont typeface="Wingdings" pitchFamily="2" charset="2"/>
              <a:buChar char="Ø"/>
              <a:tabLst/>
              <a:defRPr/>
            </a:pPr>
            <a:r>
              <a:rPr kumimoji="0" lang="ar-DZ" sz="2000" b="1" i="0" u="none" strike="noStrike" kern="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rPr>
              <a:t> أفواج العمل الموضوعاتية حسب ميادين التكوين والشعب والتخصصات </a:t>
            </a:r>
          </a:p>
          <a:p>
            <a:pPr marL="0" marR="0" lvl="0" indent="0" algn="just" defTabSz="914400" rtl="1" eaLnBrk="1" fontAlgn="base" latinLnBrk="0" hangingPunct="1">
              <a:lnSpc>
                <a:spcPct val="150000"/>
              </a:lnSpc>
              <a:spcBef>
                <a:spcPct val="20000"/>
              </a:spcBef>
              <a:spcAft>
                <a:spcPct val="0"/>
              </a:spcAft>
              <a:buClr>
                <a:srgbClr val="99FF99"/>
              </a:buClr>
              <a:buSzPct val="80000"/>
              <a:buFont typeface="Wingdings" pitchFamily="2" charset="2"/>
              <a:buNone/>
              <a:tabLst/>
              <a:defRPr/>
            </a:pPr>
            <a:r>
              <a:rPr kumimoji="0" lang="ar-DZ" sz="2000" b="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rPr>
              <a:t>مهمتهم :</a:t>
            </a:r>
            <a:endParaRPr kumimoji="0" lang="fr-FR" sz="2000" b="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endParaRPr>
          </a:p>
          <a:p>
            <a:pPr marL="0" marR="0" lvl="0" indent="0" algn="just" defTabSz="914400" rtl="1" eaLnBrk="1" fontAlgn="base" latinLnBrk="0" hangingPunct="1">
              <a:lnSpc>
                <a:spcPct val="150000"/>
              </a:lnSpc>
              <a:spcBef>
                <a:spcPct val="20000"/>
              </a:spcBef>
              <a:spcAft>
                <a:spcPct val="0"/>
              </a:spcAft>
              <a:buClr>
                <a:srgbClr val="99FF99"/>
              </a:buClr>
              <a:buSzPct val="80000"/>
              <a:buFont typeface="Wingdings" pitchFamily="2" charset="2"/>
              <a:buNone/>
              <a:tabLst/>
              <a:defRPr/>
            </a:pPr>
            <a:r>
              <a:rPr kumimoji="0" lang="ar-DZ" sz="2000" b="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rPr>
              <a:t>1/ ضمان المشاركة الفعلية للموظفين ذوي الصلة</a:t>
            </a:r>
            <a:r>
              <a:rPr kumimoji="0" lang="fr-FR" sz="2000" b="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rPr>
              <a:t>.</a:t>
            </a:r>
          </a:p>
          <a:p>
            <a:pPr marL="0" marR="0" lvl="0" indent="0" algn="just" defTabSz="914400" rtl="1" eaLnBrk="1" fontAlgn="base" latinLnBrk="0" hangingPunct="1">
              <a:lnSpc>
                <a:spcPct val="150000"/>
              </a:lnSpc>
              <a:spcBef>
                <a:spcPct val="20000"/>
              </a:spcBef>
              <a:spcAft>
                <a:spcPct val="0"/>
              </a:spcAft>
              <a:buClr>
                <a:srgbClr val="99FF99"/>
              </a:buClr>
              <a:buSzPct val="80000"/>
              <a:buFont typeface="Wingdings" pitchFamily="2" charset="2"/>
              <a:buNone/>
              <a:tabLst/>
              <a:defRPr/>
            </a:pPr>
            <a:r>
              <a:rPr kumimoji="0" lang="fr-FR" sz="2000" b="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rPr>
              <a:t>2 </a:t>
            </a:r>
            <a:r>
              <a:rPr kumimoji="0" lang="ar-DZ" sz="2000" b="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rPr>
              <a:t>/ معالجة  المواضيع المستهدفة</a:t>
            </a:r>
            <a:r>
              <a:rPr kumimoji="0" lang="fr-FR" sz="2000" b="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rPr>
              <a:t>.</a:t>
            </a:r>
          </a:p>
          <a:p>
            <a:pPr marL="0" marR="0" lvl="0" indent="0" algn="just" defTabSz="914400" rtl="1" eaLnBrk="1" fontAlgn="base" latinLnBrk="0" hangingPunct="1">
              <a:lnSpc>
                <a:spcPct val="150000"/>
              </a:lnSpc>
              <a:spcBef>
                <a:spcPct val="20000"/>
              </a:spcBef>
              <a:spcAft>
                <a:spcPct val="0"/>
              </a:spcAft>
              <a:buClr>
                <a:srgbClr val="99FF99"/>
              </a:buClr>
              <a:buSzPct val="80000"/>
              <a:buFont typeface="Wingdings" pitchFamily="2" charset="2"/>
              <a:buNone/>
              <a:tabLst/>
              <a:defRPr/>
            </a:pPr>
            <a:r>
              <a:rPr kumimoji="0" lang="fr-FR" sz="2000" b="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rPr>
              <a:t>3 </a:t>
            </a:r>
            <a:r>
              <a:rPr kumimoji="0" lang="ar-DZ" sz="2000" b="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rPr>
              <a:t>/ التفكير في كيفيات التنظيم والتسيير المطلوبين</a:t>
            </a:r>
            <a:r>
              <a:rPr kumimoji="0" lang="fr-FR" sz="2000" b="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rPr>
              <a:t>.</a:t>
            </a:r>
          </a:p>
          <a:p>
            <a:pPr marL="0" marR="0" lvl="0" indent="0" algn="just" defTabSz="914400" rtl="1" eaLnBrk="1" fontAlgn="base" latinLnBrk="0" hangingPunct="1">
              <a:lnSpc>
                <a:spcPct val="150000"/>
              </a:lnSpc>
              <a:spcBef>
                <a:spcPct val="20000"/>
              </a:spcBef>
              <a:spcAft>
                <a:spcPct val="0"/>
              </a:spcAft>
              <a:buClr>
                <a:srgbClr val="99FF99"/>
              </a:buClr>
              <a:buSzPct val="80000"/>
              <a:buFont typeface="Wingdings" pitchFamily="2" charset="2"/>
              <a:buNone/>
              <a:tabLst/>
              <a:defRPr/>
            </a:pPr>
            <a:r>
              <a:rPr kumimoji="0" lang="fr-FR" sz="2000" b="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rPr>
              <a:t>4 </a:t>
            </a:r>
            <a:r>
              <a:rPr kumimoji="0" lang="ar-DZ" sz="2000" b="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rPr>
              <a:t>/ إنتاج مساهمات وإحالتها إلى فريق العمل</a:t>
            </a:r>
            <a:r>
              <a:rPr kumimoji="0" lang="fr-FR" sz="2000" b="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rPr>
              <a:t>.</a:t>
            </a:r>
          </a:p>
          <a:p>
            <a:pPr marL="0" marR="0" lvl="0" indent="0" algn="just" defTabSz="914400" rtl="1" eaLnBrk="1" fontAlgn="base" latinLnBrk="0" hangingPunct="1">
              <a:lnSpc>
                <a:spcPct val="150000"/>
              </a:lnSpc>
              <a:spcBef>
                <a:spcPct val="20000"/>
              </a:spcBef>
              <a:spcAft>
                <a:spcPct val="0"/>
              </a:spcAft>
              <a:buClr>
                <a:srgbClr val="99FF99"/>
              </a:buClr>
              <a:buSzPct val="80000"/>
              <a:buFont typeface="Wingdings" pitchFamily="2" charset="2"/>
              <a:buNone/>
              <a:tabLst/>
              <a:defRPr/>
            </a:pPr>
            <a:r>
              <a:rPr kumimoji="0" lang="fr-FR" sz="2000" b="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rPr>
              <a:t>5</a:t>
            </a:r>
            <a:r>
              <a:rPr kumimoji="0" lang="ar-DZ" sz="2000" b="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rPr>
              <a:t>/ إنتاج المادة المكونة للمشروع والمتمثل في صياغة مشروع المؤسسة الجامعية</a:t>
            </a:r>
            <a:r>
              <a:rPr kumimoji="0" lang="fr-FR" sz="2000" b="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rPr>
              <a:t>.</a:t>
            </a:r>
          </a:p>
          <a:p>
            <a:pPr marL="0" marR="0" lvl="0" indent="0" algn="just" defTabSz="914400" rtl="1" eaLnBrk="1" fontAlgn="base" latinLnBrk="0" hangingPunct="1">
              <a:lnSpc>
                <a:spcPct val="150000"/>
              </a:lnSpc>
              <a:spcBef>
                <a:spcPct val="20000"/>
              </a:spcBef>
              <a:spcAft>
                <a:spcPct val="0"/>
              </a:spcAft>
              <a:buClr>
                <a:srgbClr val="99FF99"/>
              </a:buClr>
              <a:buSzPct val="80000"/>
              <a:buFont typeface="Wingdings" pitchFamily="2" charset="2"/>
              <a:buNone/>
              <a:tabLst/>
              <a:defRPr/>
            </a:pPr>
            <a:r>
              <a:rPr kumimoji="0" lang="fr-FR" sz="2000" b="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rPr>
              <a:t>6 </a:t>
            </a:r>
            <a:r>
              <a:rPr kumimoji="0" lang="ar-DZ" sz="2000" b="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rPr>
              <a:t>/ عرض المشروع على الهيئات المداولة للمؤسسة (مجلس المديرية ثم مجلس الإدارة) للمصادقة.</a:t>
            </a:r>
            <a:endParaRPr kumimoji="0" lang="fr-FR" sz="2000" b="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endParaRPr>
          </a:p>
          <a:p>
            <a:pPr marL="342900" marR="0" lvl="0" indent="-342900" algn="r" defTabSz="914400" rtl="1" eaLnBrk="1" fontAlgn="base" latinLnBrk="0" hangingPunct="1">
              <a:lnSpc>
                <a:spcPct val="100000"/>
              </a:lnSpc>
              <a:spcBef>
                <a:spcPct val="20000"/>
              </a:spcBef>
              <a:spcAft>
                <a:spcPct val="0"/>
              </a:spcAft>
              <a:buClr>
                <a:srgbClr val="99FF99"/>
              </a:buClr>
              <a:buSzPct val="80000"/>
              <a:buFont typeface="Wingdings" pitchFamily="2" charset="2"/>
              <a:buNone/>
              <a:tabLst/>
              <a:defRPr/>
            </a:pPr>
            <a:endParaRPr kumimoji="0" lang="en-US" sz="2000" b="0" i="0" u="none" strike="noStrike" kern="0" cap="none" spc="0" normalizeH="0" baseline="0" noProof="0" dirty="0">
              <a:ln>
                <a:noFill/>
              </a:ln>
              <a:effectLst/>
              <a:uLnTx/>
              <a:uFillTx/>
              <a:latin typeface="Arial"/>
              <a:cs typeface="Arial"/>
            </a:endParaRPr>
          </a:p>
        </p:txBody>
      </p:sp>
    </p:spTree>
    <p:extLst>
      <p:ext uri="{BB962C8B-B14F-4D97-AF65-F5344CB8AC3E}">
        <p14:creationId xmlns:p14="http://schemas.microsoft.com/office/powerpoint/2010/main" val="378945640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67744" y="5013176"/>
            <a:ext cx="4572000" cy="369332"/>
          </a:xfrm>
          <a:prstGeom prst="rect">
            <a:avLst/>
          </a:prstGeom>
        </p:spPr>
        <p:txBody>
          <a:bodyPr>
            <a:spAutoFit/>
          </a:bodyPr>
          <a:lstStyle/>
          <a:p>
            <a:pPr algn="ctr"/>
            <a:r>
              <a:rPr lang="it-IT" dirty="0">
                <a:solidFill>
                  <a:srgbClr val="FF0000"/>
                </a:solidFill>
              </a:rPr>
              <a:t>	</a:t>
            </a:r>
            <a:endParaRPr lang="fr-FR" sz="1200" dirty="0">
              <a:solidFill>
                <a:srgbClr val="FF0000"/>
              </a:solidFill>
            </a:endParaRPr>
          </a:p>
        </p:txBody>
      </p:sp>
      <p:sp>
        <p:nvSpPr>
          <p:cNvPr id="3" name="WordArt 6"/>
          <p:cNvSpPr>
            <a:spLocks noChangeArrowheads="1" noChangeShapeType="1" noTextEdit="1"/>
          </p:cNvSpPr>
          <p:nvPr/>
        </p:nvSpPr>
        <p:spPr bwMode="auto">
          <a:xfrm>
            <a:off x="588935" y="2204864"/>
            <a:ext cx="7929618" cy="221138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scene3d>
              <a:camera prst="orthographicFront"/>
              <a:lightRig rig="balanced" dir="t">
                <a:rot lat="0" lon="0" rev="2100000"/>
              </a:lightRig>
            </a:scene3d>
            <a:sp3d extrusionH="57150" prstMaterial="metal">
              <a:bevelT w="38100" h="25400"/>
              <a:contourClr>
                <a:schemeClr val="bg2"/>
              </a:contourClr>
            </a:sp3d>
          </a:bodyPr>
          <a:lstStyle/>
          <a:p>
            <a:pPr algn="ctr" defTabSz="914400" rtl="1" fontAlgn="base" hangingPunct="1">
              <a:spcBef>
                <a:spcPct val="0"/>
              </a:spcBef>
              <a:spcAft>
                <a:spcPct val="0"/>
              </a:spcAft>
            </a:pPr>
            <a:r>
              <a:rPr lang="ar-DZ" sz="3600" b="1" kern="1200" dirty="0" smtClean="0">
                <a:ln w="50800"/>
                <a:solidFill>
                  <a:srgbClr val="FF0000"/>
                </a:solidFill>
                <a:latin typeface="Arial" pitchFamily="34" charset="0"/>
                <a:cs typeface="Arial" pitchFamily="34" charset="0"/>
              </a:rPr>
              <a:t>مشـروع المؤسسـة</a:t>
            </a:r>
            <a:r>
              <a:rPr lang="fr-FR" sz="3600" b="1" kern="1200" dirty="0" smtClean="0">
                <a:ln w="50800"/>
                <a:solidFill>
                  <a:srgbClr val="FF0000"/>
                </a:solidFill>
                <a:latin typeface="Arial" pitchFamily="34" charset="0"/>
                <a:cs typeface="Arial" pitchFamily="34" charset="0"/>
              </a:rPr>
              <a:t> </a:t>
            </a:r>
            <a:r>
              <a:rPr lang="ar-DZ" sz="3600" b="1" kern="1200" dirty="0" smtClean="0">
                <a:ln w="50800"/>
                <a:solidFill>
                  <a:srgbClr val="FF0000"/>
                </a:solidFill>
                <a:latin typeface="Arial" pitchFamily="34" charset="0"/>
                <a:cs typeface="Arial" pitchFamily="34" charset="0"/>
              </a:rPr>
              <a:t>الجامعية</a:t>
            </a:r>
            <a:endParaRPr lang="ar-SA" sz="3600" b="1" kern="10" dirty="0">
              <a:ln w="50800"/>
              <a:solidFill>
                <a:srgbClr val="FF0000"/>
              </a:solidFill>
              <a:latin typeface="Impact"/>
              <a:cs typeface="Arial"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67544" y="1052736"/>
            <a:ext cx="8229600" cy="4525963"/>
          </a:xfrm>
          <a:prstGeom prst="rect">
            <a:avLst/>
          </a:prstGeom>
        </p:spPr>
        <p:txBody>
          <a:bodyPr/>
          <a:lstStyle>
            <a:lvl1pPr marL="342900" marR="0" indent="-342900" algn="l" defTabSz="449262" rtl="0" latinLnBrk="0">
              <a:lnSpc>
                <a:spcPct val="90000"/>
              </a:lnSpc>
              <a:spcBef>
                <a:spcPts val="1000"/>
              </a:spcBef>
              <a:spcAft>
                <a:spcPts val="0"/>
              </a:spcAft>
              <a:buClrTx/>
              <a:buSzTx/>
              <a:buFontTx/>
              <a:buNone/>
              <a:tabLst/>
              <a:defRPr sz="2800" b="0" i="0" u="none" strike="noStrike" cap="none" spc="0" baseline="0">
                <a:solidFill>
                  <a:srgbClr val="000000"/>
                </a:solidFill>
                <a:uFillTx/>
                <a:latin typeface="Calibri"/>
                <a:ea typeface="Calibri"/>
                <a:cs typeface="Calibri"/>
                <a:sym typeface="Calibri"/>
              </a:defRPr>
            </a:lvl1pPr>
            <a:lvl2pPr marL="342900" marR="0" indent="114300" algn="l" defTabSz="449262" rtl="0" latinLnBrk="0">
              <a:lnSpc>
                <a:spcPct val="90000"/>
              </a:lnSpc>
              <a:spcBef>
                <a:spcPts val="1000"/>
              </a:spcBef>
              <a:spcAft>
                <a:spcPts val="0"/>
              </a:spcAft>
              <a:buClrTx/>
              <a:buSzTx/>
              <a:buFontTx/>
              <a:buNone/>
              <a:tabLst/>
              <a:defRPr sz="2800" b="0" i="0" u="none" strike="noStrike" cap="none" spc="0" baseline="0">
                <a:solidFill>
                  <a:srgbClr val="000000"/>
                </a:solidFill>
                <a:uFillTx/>
                <a:latin typeface="Calibri"/>
                <a:ea typeface="Calibri"/>
                <a:cs typeface="Calibri"/>
                <a:sym typeface="Calibri"/>
              </a:defRPr>
            </a:lvl2pPr>
            <a:lvl3pPr marL="342900" marR="0" indent="571500" algn="l" defTabSz="449262" rtl="0" latinLnBrk="0">
              <a:lnSpc>
                <a:spcPct val="90000"/>
              </a:lnSpc>
              <a:spcBef>
                <a:spcPts val="1000"/>
              </a:spcBef>
              <a:spcAft>
                <a:spcPts val="0"/>
              </a:spcAft>
              <a:buClrTx/>
              <a:buSzTx/>
              <a:buFontTx/>
              <a:buNone/>
              <a:tabLst/>
              <a:defRPr sz="2800" b="0" i="0" u="none" strike="noStrike" cap="none" spc="0" baseline="0">
                <a:solidFill>
                  <a:srgbClr val="000000"/>
                </a:solidFill>
                <a:uFillTx/>
                <a:latin typeface="Calibri"/>
                <a:ea typeface="Calibri"/>
                <a:cs typeface="Calibri"/>
                <a:sym typeface="Calibri"/>
              </a:defRPr>
            </a:lvl3pPr>
            <a:lvl4pPr marL="342900" marR="0" indent="1028700" algn="l" defTabSz="449262" rtl="0" latinLnBrk="0">
              <a:lnSpc>
                <a:spcPct val="90000"/>
              </a:lnSpc>
              <a:spcBef>
                <a:spcPts val="1000"/>
              </a:spcBef>
              <a:spcAft>
                <a:spcPts val="0"/>
              </a:spcAft>
              <a:buClrTx/>
              <a:buSzTx/>
              <a:buFontTx/>
              <a:buNone/>
              <a:tabLst/>
              <a:defRPr sz="2800" b="0" i="0" u="none" strike="noStrike" cap="none" spc="0" baseline="0">
                <a:solidFill>
                  <a:srgbClr val="000000"/>
                </a:solidFill>
                <a:uFillTx/>
                <a:latin typeface="Calibri"/>
                <a:ea typeface="Calibri"/>
                <a:cs typeface="Calibri"/>
                <a:sym typeface="Calibri"/>
              </a:defRPr>
            </a:lvl4pPr>
            <a:lvl5pPr marL="342900" marR="0" indent="1485900" algn="l" defTabSz="449262" rtl="0" latinLnBrk="0">
              <a:lnSpc>
                <a:spcPct val="90000"/>
              </a:lnSpc>
              <a:spcBef>
                <a:spcPts val="1000"/>
              </a:spcBef>
              <a:spcAft>
                <a:spcPts val="0"/>
              </a:spcAft>
              <a:buClrTx/>
              <a:buSzTx/>
              <a:buFontTx/>
              <a:buNone/>
              <a:tabLst/>
              <a:defRPr sz="2800" b="0" i="0" u="none" strike="noStrike" cap="none" spc="0" baseline="0">
                <a:solidFill>
                  <a:srgbClr val="000000"/>
                </a:solidFill>
                <a:uFillTx/>
                <a:latin typeface="Calibri"/>
                <a:ea typeface="Calibri"/>
                <a:cs typeface="Calibri"/>
                <a:sym typeface="Calibri"/>
              </a:defRPr>
            </a:lvl5pPr>
            <a:lvl6pPr marL="342900" marR="0" indent="1943100" algn="l" defTabSz="449262" rtl="0" latinLnBrk="0">
              <a:lnSpc>
                <a:spcPct val="90000"/>
              </a:lnSpc>
              <a:spcBef>
                <a:spcPts val="1000"/>
              </a:spcBef>
              <a:spcAft>
                <a:spcPts val="0"/>
              </a:spcAft>
              <a:buClrTx/>
              <a:buSzTx/>
              <a:buFontTx/>
              <a:buNone/>
              <a:tabLst/>
              <a:defRPr sz="2800" b="0" i="0" u="none" strike="noStrike" cap="none" spc="0" baseline="0">
                <a:solidFill>
                  <a:srgbClr val="000000"/>
                </a:solidFill>
                <a:uFillTx/>
                <a:latin typeface="Calibri"/>
                <a:ea typeface="Calibri"/>
                <a:cs typeface="Calibri"/>
                <a:sym typeface="Calibri"/>
              </a:defRPr>
            </a:lvl6pPr>
            <a:lvl7pPr marL="342900" marR="0" indent="2400300" algn="l" defTabSz="449262" rtl="0" latinLnBrk="0">
              <a:lnSpc>
                <a:spcPct val="90000"/>
              </a:lnSpc>
              <a:spcBef>
                <a:spcPts val="1000"/>
              </a:spcBef>
              <a:spcAft>
                <a:spcPts val="0"/>
              </a:spcAft>
              <a:buClrTx/>
              <a:buSzTx/>
              <a:buFontTx/>
              <a:buNone/>
              <a:tabLst/>
              <a:defRPr sz="2800" b="0" i="0" u="none" strike="noStrike" cap="none" spc="0" baseline="0">
                <a:solidFill>
                  <a:srgbClr val="000000"/>
                </a:solidFill>
                <a:uFillTx/>
                <a:latin typeface="Calibri"/>
                <a:ea typeface="Calibri"/>
                <a:cs typeface="Calibri"/>
                <a:sym typeface="Calibri"/>
              </a:defRPr>
            </a:lvl7pPr>
            <a:lvl8pPr marL="342900" marR="0" indent="2857500" algn="l" defTabSz="449262" rtl="0" latinLnBrk="0">
              <a:lnSpc>
                <a:spcPct val="90000"/>
              </a:lnSpc>
              <a:spcBef>
                <a:spcPts val="1000"/>
              </a:spcBef>
              <a:spcAft>
                <a:spcPts val="0"/>
              </a:spcAft>
              <a:buClrTx/>
              <a:buSzTx/>
              <a:buFontTx/>
              <a:buNone/>
              <a:tabLst/>
              <a:defRPr sz="2800" b="0" i="0" u="none" strike="noStrike" cap="none" spc="0" baseline="0">
                <a:solidFill>
                  <a:srgbClr val="000000"/>
                </a:solidFill>
                <a:uFillTx/>
                <a:latin typeface="Calibri"/>
                <a:ea typeface="Calibri"/>
                <a:cs typeface="Calibri"/>
                <a:sym typeface="Calibri"/>
              </a:defRPr>
            </a:lvl8pPr>
            <a:lvl9pPr marL="342900" marR="0" indent="3314700" algn="l" defTabSz="449262" rtl="0" latinLnBrk="0">
              <a:lnSpc>
                <a:spcPct val="90000"/>
              </a:lnSpc>
              <a:spcBef>
                <a:spcPts val="1000"/>
              </a:spcBef>
              <a:spcAft>
                <a:spcPts val="0"/>
              </a:spcAft>
              <a:buClrTx/>
              <a:buSzTx/>
              <a:buFontTx/>
              <a:buNone/>
              <a:tabLst/>
              <a:defRPr sz="2800" b="0" i="0" u="none" strike="noStrike" cap="none" spc="0" baseline="0">
                <a:solidFill>
                  <a:srgbClr val="000000"/>
                </a:solidFill>
                <a:uFillTx/>
                <a:latin typeface="Calibri"/>
                <a:ea typeface="Calibri"/>
                <a:cs typeface="Calibri"/>
                <a:sym typeface="Calibri"/>
              </a:defRPr>
            </a:lvl9pPr>
          </a:lstStyle>
          <a:p>
            <a:pPr marL="0" indent="0" algn="just" rtl="1" hangingPunct="1"/>
            <a:r>
              <a:rPr lang="ar-DZ" sz="3000" b="1" smtClean="0">
                <a:solidFill>
                  <a:srgbClr val="C00000"/>
                </a:solidFill>
              </a:rPr>
              <a:t>10. المحاور التي سيشتغل عليها فريق العمل ما بين الهياكل </a:t>
            </a:r>
            <a:endParaRPr lang="fr-FR" sz="3000" smtClean="0">
              <a:solidFill>
                <a:srgbClr val="C00000"/>
              </a:solidFill>
            </a:endParaRPr>
          </a:p>
          <a:p>
            <a:pPr marL="0" indent="0" algn="just" rtl="1" hangingPunct="1"/>
            <a:r>
              <a:rPr lang="ar-DZ" sz="2400" smtClean="0">
                <a:solidFill>
                  <a:srgbClr val="C00000"/>
                </a:solidFill>
                <a:latin typeface="Arial Unicode MS" pitchFamily="34" charset="-128"/>
                <a:ea typeface="Arial Unicode MS" pitchFamily="34" charset="-128"/>
                <a:cs typeface="Arial Unicode MS" pitchFamily="34" charset="-128"/>
              </a:rPr>
              <a:t>(لاحظ المرفق)</a:t>
            </a:r>
            <a:endParaRPr lang="en-US" sz="2400" dirty="0">
              <a:solidFill>
                <a:srgbClr val="C0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19612923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ttangolo"/>
          <p:cNvSpPr/>
          <p:nvPr/>
        </p:nvSpPr>
        <p:spPr>
          <a:xfrm>
            <a:off x="-1" y="-25351"/>
            <a:ext cx="9144002" cy="4189265"/>
          </a:xfrm>
          <a:prstGeom prst="rect">
            <a:avLst/>
          </a:prstGeom>
          <a:solidFill>
            <a:srgbClr val="A33A3C"/>
          </a:solidFill>
          <a:ln w="12700">
            <a:miter lim="400000"/>
          </a:ln>
        </p:spPr>
        <p:txBody>
          <a:bodyPr lIns="45719" rIns="45719" anchor="ctr"/>
          <a:lstStyle/>
          <a:p>
            <a:pPr>
              <a:defRPr>
                <a:latin typeface="Calibri"/>
                <a:ea typeface="Calibri"/>
                <a:cs typeface="Calibri"/>
                <a:sym typeface="Calibri"/>
              </a:defRPr>
            </a:pPr>
            <a:endParaRPr/>
          </a:p>
        </p:txBody>
      </p:sp>
      <p:sp>
        <p:nvSpPr>
          <p:cNvPr id="29" name="L’Enseignement Supérieur Algérien à l’heure de la Gouvernance Universitaire"/>
          <p:cNvSpPr txBox="1"/>
          <p:nvPr/>
        </p:nvSpPr>
        <p:spPr>
          <a:xfrm>
            <a:off x="-1" y="1606550"/>
            <a:ext cx="9144002" cy="4635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6799" tIns="46799" rIns="46799" bIns="46799">
            <a:spAutoFit/>
          </a:bodyPr>
          <a:lstStyle>
            <a:lvl1pPr algn="ctr" defTabSz="449580">
              <a:defRPr sz="1300" b="1">
                <a:solidFill>
                  <a:srgbClr val="FFFFFF"/>
                </a:solidFill>
                <a:uFill>
                  <a:solidFill>
                    <a:srgbClr val="96C11F"/>
                  </a:solidFill>
                </a:uFill>
                <a:latin typeface="Calibri"/>
                <a:ea typeface="Calibri"/>
                <a:cs typeface="Calibri"/>
                <a:sym typeface="Calibri"/>
              </a:defRPr>
            </a:lvl1pPr>
          </a:lstStyle>
          <a:p>
            <a:pPr>
              <a:defRPr b="0">
                <a:uFill>
                  <a:solidFill>
                    <a:srgbClr val="000000"/>
                  </a:solidFill>
                </a:uFill>
                <a:latin typeface="Arial Unicode MS"/>
                <a:ea typeface="Arial Unicode MS"/>
                <a:cs typeface="Arial Unicode MS"/>
                <a:sym typeface="Arial Unicode MS"/>
              </a:defRPr>
            </a:pPr>
            <a:r>
              <a:rPr b="1">
                <a:uFill>
                  <a:solidFill>
                    <a:srgbClr val="96C11F"/>
                  </a:solidFill>
                </a:uFill>
                <a:latin typeface="Calibri"/>
                <a:ea typeface="Calibri"/>
                <a:cs typeface="Calibri"/>
                <a:sym typeface="Calibri"/>
              </a:rPr>
              <a:t>L’Enseignement Supérieur Algérien à l’heure de la Gouvernance Universitaire</a:t>
            </a:r>
            <a:endParaRPr b="1">
              <a:uFill>
                <a:solidFill>
                  <a:srgbClr val="008D36"/>
                </a:solidFill>
              </a:uFill>
              <a:latin typeface="Calibri"/>
              <a:ea typeface="Calibri"/>
              <a:cs typeface="Calibri"/>
              <a:sym typeface="Calibri"/>
            </a:endParaRPr>
          </a:p>
        </p:txBody>
      </p:sp>
      <p:grpSp>
        <p:nvGrpSpPr>
          <p:cNvPr id="32" name="Gruppo"/>
          <p:cNvGrpSpPr/>
          <p:nvPr/>
        </p:nvGrpSpPr>
        <p:grpSpPr>
          <a:xfrm>
            <a:off x="1296987" y="5619749"/>
            <a:ext cx="6548438" cy="292101"/>
            <a:chOff x="0" y="0"/>
            <a:chExt cx="6548437" cy="292100"/>
          </a:xfrm>
        </p:grpSpPr>
        <p:sp>
          <p:nvSpPr>
            <p:cNvPr id="30" name="This work is licensed under a Creative Commons Attribution 4.0 International License"/>
            <p:cNvSpPr txBox="1"/>
            <p:nvPr/>
          </p:nvSpPr>
          <p:spPr>
            <a:xfrm>
              <a:off x="936625" y="0"/>
              <a:ext cx="5611813" cy="25046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6799" tIns="46799" rIns="46799" bIns="46799" numCol="1" anchor="t">
              <a:spAutoFit/>
            </a:bodyPr>
            <a:lstStyle/>
            <a:p>
              <a:pPr>
                <a:spcBef>
                  <a:spcPts val="300"/>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latin typeface="Calibri"/>
                  <a:ea typeface="Calibri"/>
                  <a:cs typeface="Calibri"/>
                  <a:sym typeface="Calibri"/>
                </a:defRPr>
              </a:pPr>
              <a:r>
                <a:t>This work is licensed under a </a:t>
              </a:r>
              <a:r>
                <a:rPr u="sng">
                  <a:solidFill>
                    <a:srgbClr val="CCCCFF"/>
                  </a:solidFill>
                  <a:uFill>
                    <a:solidFill>
                      <a:srgbClr val="CCCCFF"/>
                    </a:solidFill>
                  </a:uFill>
                  <a:hlinkClick r:id="rId2"/>
                </a:rPr>
                <a:t>Creative Commons Attribution 4.0 International License</a:t>
              </a:r>
            </a:p>
          </p:txBody>
        </p:sp>
        <p:pic>
          <p:nvPicPr>
            <p:cNvPr id="31" name="image.png" descr="image.png"/>
            <p:cNvPicPr>
              <a:picLocks noChangeAspect="1"/>
            </p:cNvPicPr>
            <p:nvPr/>
          </p:nvPicPr>
          <p:blipFill>
            <a:blip r:embed="rId3" cstate="print"/>
            <a:stretch>
              <a:fillRect/>
            </a:stretch>
          </p:blipFill>
          <p:spPr>
            <a:xfrm>
              <a:off x="0" y="1587"/>
              <a:ext cx="833438" cy="290513"/>
            </a:xfrm>
            <a:prstGeom prst="rect">
              <a:avLst/>
            </a:prstGeom>
            <a:ln w="12700" cap="flat">
              <a:noFill/>
              <a:miter lim="400000"/>
            </a:ln>
            <a:effectLst/>
          </p:spPr>
        </p:pic>
      </p:grpSp>
      <p:sp>
        <p:nvSpPr>
          <p:cNvPr id="33" name="CONTACTS…"/>
          <p:cNvSpPr txBox="1"/>
          <p:nvPr/>
        </p:nvSpPr>
        <p:spPr>
          <a:xfrm>
            <a:off x="-1" y="2306637"/>
            <a:ext cx="9144002" cy="10178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6799" tIns="46799" rIns="46799" bIns="46799">
            <a:spAutoFit/>
          </a:bodyPr>
          <a:lstStyle/>
          <a:p>
            <a:pPr algn="ctr">
              <a:tabLst>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Calibri"/>
                <a:ea typeface="Calibri"/>
                <a:cs typeface="Calibri"/>
                <a:sym typeface="Calibri"/>
              </a:defRPr>
            </a:pPr>
            <a:r>
              <a:rPr dirty="0"/>
              <a:t>CONTACTS</a:t>
            </a:r>
          </a:p>
          <a:p>
            <a:pPr algn="ctr">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Calibri"/>
                <a:ea typeface="Calibri"/>
                <a:cs typeface="Calibri"/>
                <a:sym typeface="Calibri"/>
              </a:defRPr>
            </a:pPr>
            <a:r>
              <a:rPr lang="it-IT" dirty="0"/>
              <a:t>Info </a:t>
            </a:r>
            <a:r>
              <a:rPr dirty="0"/>
              <a:t>g</a:t>
            </a:r>
            <a:r>
              <a:rPr lang="it-IT" dirty="0" err="1"/>
              <a:t>é</a:t>
            </a:r>
            <a:r>
              <a:rPr dirty="0"/>
              <a:t>n</a:t>
            </a:r>
            <a:r>
              <a:rPr lang="it-IT"/>
              <a:t>é</a:t>
            </a:r>
            <a:r>
              <a:t>ral</a:t>
            </a:r>
            <a:r>
              <a:rPr lang="it-IT" dirty="0"/>
              <a:t>e</a:t>
            </a:r>
            <a:r>
              <a:rPr dirty="0"/>
              <a:t>: </a:t>
            </a:r>
            <a:r>
              <a:rPr dirty="0">
                <a:solidFill>
                  <a:schemeClr val="accent6"/>
                </a:solidFill>
              </a:rPr>
              <a:t>info@esagovproject.eu</a:t>
            </a:r>
            <a:endParaRPr dirty="0">
              <a:solidFill>
                <a:srgbClr val="0563C1"/>
              </a:solidFill>
            </a:endParaRPr>
          </a:p>
          <a:p>
            <a:pPr algn="ctr">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Calibri"/>
                <a:ea typeface="Calibri"/>
                <a:cs typeface="Calibri"/>
                <a:sym typeface="Calibri"/>
              </a:defRPr>
            </a:pPr>
            <a:r>
              <a:rPr dirty="0"/>
              <a:t>website: </a:t>
            </a:r>
            <a:r>
              <a:rPr dirty="0">
                <a:solidFill>
                  <a:schemeClr val="accent6"/>
                </a:solidFill>
              </a:rPr>
              <a:t>www.esagovproject.eu</a:t>
            </a:r>
          </a:p>
        </p:txBody>
      </p:sp>
      <p:pic>
        <p:nvPicPr>
          <p:cNvPr id="34" name="image.jpeg" descr="image.jpeg"/>
          <p:cNvPicPr>
            <a:picLocks noChangeAspect="1"/>
          </p:cNvPicPr>
          <p:nvPr/>
        </p:nvPicPr>
        <p:blipFill>
          <a:blip r:embed="rId4" cstate="print"/>
          <a:stretch>
            <a:fillRect/>
          </a:stretch>
        </p:blipFill>
        <p:spPr>
          <a:xfrm>
            <a:off x="3041650" y="4240212"/>
            <a:ext cx="3986213" cy="1138238"/>
          </a:xfrm>
          <a:prstGeom prst="rect">
            <a:avLst/>
          </a:prstGeom>
          <a:ln w="12700">
            <a:miter lim="400000"/>
          </a:ln>
        </p:spPr>
      </p:pic>
      <p:pic>
        <p:nvPicPr>
          <p:cNvPr id="35" name="Logo-white.png" descr="Logo-white.png"/>
          <p:cNvPicPr>
            <a:picLocks noChangeAspect="1"/>
          </p:cNvPicPr>
          <p:nvPr/>
        </p:nvPicPr>
        <p:blipFill>
          <a:blip r:embed="rId5" cstate="print"/>
          <a:srcRect/>
          <a:stretch>
            <a:fillRect/>
          </a:stretch>
        </p:blipFill>
        <p:spPr>
          <a:xfrm>
            <a:off x="3406232" y="258762"/>
            <a:ext cx="2331271" cy="1138428"/>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83629" y="1052736"/>
            <a:ext cx="3557385" cy="707886"/>
          </a:xfrm>
          <a:prstGeom prst="rect">
            <a:avLst/>
          </a:prstGeom>
        </p:spPr>
        <p:txBody>
          <a:bodyPr wrap="none">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4000" b="1" i="0" u="none" strike="noStrike" kern="10" cap="none" spc="0" normalizeH="0" baseline="0" noProof="0" dirty="0" smtClean="0">
                <a:ln>
                  <a:noFill/>
                </a:ln>
                <a:solidFill>
                  <a:srgbClr val="FF0000"/>
                </a:solidFill>
                <a:effectLst>
                  <a:outerShdw dist="45791" dir="2021404" algn="ctr" rotWithShape="0">
                    <a:srgbClr val="B2B2B2">
                      <a:alpha val="80000"/>
                    </a:srgbClr>
                  </a:outerShdw>
                </a:effectLst>
                <a:uLnTx/>
                <a:uFillTx/>
              </a:rPr>
              <a:t>عناصـــر العــــــرض</a:t>
            </a:r>
            <a:endParaRPr kumimoji="0" lang="ar-SA" sz="4000" b="1" i="0" u="none" strike="noStrike" kern="10" cap="none" spc="0" normalizeH="0" baseline="0" noProof="0" dirty="0">
              <a:ln>
                <a:noFill/>
              </a:ln>
              <a:solidFill>
                <a:srgbClr val="FF0000"/>
              </a:solidFill>
              <a:effectLst>
                <a:outerShdw dist="45791" dir="2021404" algn="ctr" rotWithShape="0">
                  <a:srgbClr val="B2B2B2">
                    <a:alpha val="80000"/>
                  </a:srgbClr>
                </a:outerShdw>
              </a:effectLst>
              <a:uLnTx/>
              <a:uFillTx/>
            </a:endParaRPr>
          </a:p>
        </p:txBody>
      </p:sp>
      <p:sp>
        <p:nvSpPr>
          <p:cNvPr id="3" name="Rectangle 3"/>
          <p:cNvSpPr txBox="1">
            <a:spLocks noChangeArrowheads="1"/>
          </p:cNvSpPr>
          <p:nvPr/>
        </p:nvSpPr>
        <p:spPr bwMode="auto">
          <a:xfrm>
            <a:off x="395536" y="1916833"/>
            <a:ext cx="8229600"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r" rtl="1" fontAlgn="base">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r" rtl="1" fontAlgn="base">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cs typeface="+mn-cs"/>
              </a:defRPr>
            </a:lvl2pPr>
            <a:lvl3pPr marL="1143000" indent="-228600" algn="r" rtl="1" fontAlgn="base">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cs typeface="+mn-cs"/>
              </a:defRPr>
            </a:lvl3pPr>
            <a:lvl4pPr marL="1600200" indent="-228600" algn="r" rtl="1" fontAlgn="base">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cs typeface="+mn-cs"/>
              </a:defRPr>
            </a:lvl4pPr>
            <a:lvl5pPr marL="20574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9pPr>
          </a:lstStyle>
          <a:p>
            <a:pPr marL="514350" marR="0" lvl="0" indent="-514350" algn="r" defTabSz="914400" rtl="1" eaLnBrk="1" fontAlgn="base" latinLnBrk="0" hangingPunct="1">
              <a:lnSpc>
                <a:spcPct val="90000"/>
              </a:lnSpc>
              <a:spcBef>
                <a:spcPct val="20000"/>
              </a:spcBef>
              <a:spcAft>
                <a:spcPct val="0"/>
              </a:spcAft>
              <a:buClr>
                <a:srgbClr val="FFFF00"/>
              </a:buClr>
              <a:buSzPct val="80000"/>
              <a:buFont typeface="+mj-lt"/>
              <a:buAutoNum type="arabicPeriod"/>
              <a:tabLst/>
              <a:defRPr/>
            </a:pPr>
            <a:r>
              <a:rPr kumimoji="0" lang="ar-DZ" sz="2400" b="0" i="0" u="none" strike="noStrike" kern="0" cap="none" spc="0" normalizeH="0" baseline="0" noProof="0" dirty="0" smtClean="0">
                <a:ln>
                  <a:noFill/>
                </a:ln>
                <a:effectLst>
                  <a:outerShdw blurRad="38100" dist="38100" dir="2700000" algn="tl">
                    <a:srgbClr val="000000"/>
                  </a:outerShdw>
                </a:effectLst>
                <a:uLnTx/>
                <a:uFillTx/>
                <a:latin typeface="Arial Unicode MS" pitchFamily="34" charset="-128"/>
                <a:ea typeface="Arial Unicode MS" pitchFamily="34" charset="-128"/>
                <a:cs typeface="Arial Unicode MS" pitchFamily="34" charset="-128"/>
              </a:rPr>
              <a:t>توطئـة.</a:t>
            </a:r>
          </a:p>
          <a:p>
            <a:pPr marL="514350" marR="0" lvl="0" indent="-514350" algn="r" defTabSz="914400" rtl="1" eaLnBrk="1" fontAlgn="base" latinLnBrk="0" hangingPunct="1">
              <a:lnSpc>
                <a:spcPct val="90000"/>
              </a:lnSpc>
              <a:spcBef>
                <a:spcPct val="20000"/>
              </a:spcBef>
              <a:spcAft>
                <a:spcPct val="0"/>
              </a:spcAft>
              <a:buClr>
                <a:srgbClr val="FFFF00"/>
              </a:buClr>
              <a:buSzPct val="80000"/>
              <a:buFont typeface="+mj-lt"/>
              <a:buAutoNum type="arabicPeriod"/>
              <a:tabLst/>
              <a:defRPr/>
            </a:pPr>
            <a:r>
              <a:rPr kumimoji="0" lang="ar-DZ" sz="2400" b="0" i="0" u="none" strike="noStrike" kern="0" cap="none" spc="0" normalizeH="0" baseline="0" noProof="0" dirty="0" smtClean="0">
                <a:ln>
                  <a:noFill/>
                </a:ln>
                <a:effectLst>
                  <a:outerShdw blurRad="38100" dist="38100" dir="2700000" algn="tl">
                    <a:srgbClr val="000000"/>
                  </a:outerShdw>
                </a:effectLst>
                <a:uLnTx/>
                <a:uFillTx/>
                <a:latin typeface="Arial Unicode MS" pitchFamily="34" charset="-128"/>
                <a:ea typeface="Arial Unicode MS" pitchFamily="34" charset="-128"/>
                <a:cs typeface="Arial Unicode MS" pitchFamily="34" charset="-128"/>
              </a:rPr>
              <a:t>تعريـف مشـروع المؤسسـة.</a:t>
            </a:r>
          </a:p>
          <a:p>
            <a:pPr marL="514350" marR="0" lvl="0" indent="-514350" algn="r" defTabSz="914400" rtl="1" eaLnBrk="1" fontAlgn="base" latinLnBrk="0" hangingPunct="1">
              <a:lnSpc>
                <a:spcPct val="90000"/>
              </a:lnSpc>
              <a:spcBef>
                <a:spcPct val="20000"/>
              </a:spcBef>
              <a:spcAft>
                <a:spcPct val="0"/>
              </a:spcAft>
              <a:buClr>
                <a:srgbClr val="FFFF00"/>
              </a:buClr>
              <a:buSzPct val="80000"/>
              <a:buFont typeface="+mj-lt"/>
              <a:buAutoNum type="arabicPeriod"/>
              <a:tabLst/>
              <a:defRPr/>
            </a:pPr>
            <a:r>
              <a:rPr kumimoji="0" lang="ar-DZ" sz="2400" b="0" i="0" u="none" strike="noStrike" kern="0" cap="none" spc="0" normalizeH="0" baseline="0" noProof="0" dirty="0" smtClean="0">
                <a:ln>
                  <a:noFill/>
                </a:ln>
                <a:effectLst>
                  <a:outerShdw blurRad="38100" dist="38100" dir="2700000" algn="tl">
                    <a:srgbClr val="000000"/>
                  </a:outerShdw>
                </a:effectLst>
                <a:uLnTx/>
                <a:uFillTx/>
                <a:latin typeface="Arial Unicode MS" pitchFamily="34" charset="-128"/>
                <a:ea typeface="Arial Unicode MS" pitchFamily="34" charset="-128"/>
                <a:cs typeface="Arial Unicode MS" pitchFamily="34" charset="-128"/>
              </a:rPr>
              <a:t>ما هي الدوافع الأساسية للعمل بمشروع المؤسسة ؟</a:t>
            </a:r>
          </a:p>
          <a:p>
            <a:pPr marL="514350" marR="0" lvl="0" indent="-514350" algn="r" defTabSz="914400" rtl="1" eaLnBrk="1" fontAlgn="base" latinLnBrk="0" hangingPunct="1">
              <a:lnSpc>
                <a:spcPct val="90000"/>
              </a:lnSpc>
              <a:spcBef>
                <a:spcPct val="20000"/>
              </a:spcBef>
              <a:spcAft>
                <a:spcPct val="0"/>
              </a:spcAft>
              <a:buClr>
                <a:srgbClr val="FFFF00"/>
              </a:buClr>
              <a:buSzPct val="80000"/>
              <a:buFont typeface="+mj-lt"/>
              <a:buAutoNum type="arabicPeriod"/>
              <a:tabLst/>
              <a:defRPr/>
            </a:pPr>
            <a:r>
              <a:rPr kumimoji="0" lang="ar-DZ" sz="2400" b="0" i="0" u="none" strike="noStrike" kern="0" cap="none" spc="0" normalizeH="0" baseline="0" noProof="0" dirty="0" smtClean="0">
                <a:ln>
                  <a:noFill/>
                </a:ln>
                <a:effectLst>
                  <a:outerShdw blurRad="38100" dist="38100" dir="2700000" algn="tl">
                    <a:srgbClr val="000000"/>
                  </a:outerShdw>
                </a:effectLst>
                <a:uLnTx/>
                <a:uFillTx/>
                <a:latin typeface="Arial Unicode MS" pitchFamily="34" charset="-128"/>
                <a:ea typeface="Arial Unicode MS" pitchFamily="34" charset="-128"/>
                <a:cs typeface="Arial Unicode MS" pitchFamily="34" charset="-128"/>
              </a:rPr>
              <a:t>الأهــــــــداف والقيم.</a:t>
            </a:r>
          </a:p>
          <a:p>
            <a:pPr marL="514350" marR="0" lvl="0" indent="-514350" algn="r" defTabSz="914400" rtl="1" eaLnBrk="1" fontAlgn="base" latinLnBrk="0" hangingPunct="1">
              <a:lnSpc>
                <a:spcPct val="90000"/>
              </a:lnSpc>
              <a:spcBef>
                <a:spcPct val="20000"/>
              </a:spcBef>
              <a:spcAft>
                <a:spcPct val="0"/>
              </a:spcAft>
              <a:buClr>
                <a:srgbClr val="FFFF00"/>
              </a:buClr>
              <a:buSzPct val="80000"/>
              <a:buFont typeface="+mj-lt"/>
              <a:buAutoNum type="arabicPeriod"/>
              <a:tabLst/>
              <a:defRPr/>
            </a:pPr>
            <a:r>
              <a:rPr kumimoji="0" lang="ar-DZ" sz="2400" b="0" i="0" u="none" strike="noStrike" kern="0" cap="none" spc="0" normalizeH="0" baseline="0" noProof="0" dirty="0" smtClean="0">
                <a:ln>
                  <a:noFill/>
                </a:ln>
                <a:effectLst>
                  <a:outerShdw blurRad="38100" dist="38100" dir="2700000" algn="tl">
                    <a:srgbClr val="000000"/>
                  </a:outerShdw>
                </a:effectLst>
                <a:uLnTx/>
                <a:uFillTx/>
                <a:latin typeface="Arial Unicode MS" pitchFamily="34" charset="-128"/>
                <a:ea typeface="Arial Unicode MS" pitchFamily="34" charset="-128"/>
                <a:cs typeface="Arial Unicode MS" pitchFamily="34" charset="-128"/>
              </a:rPr>
              <a:t>ما يجب معرفتـه قبل تحضيـر المشــروع ؟</a:t>
            </a:r>
          </a:p>
          <a:p>
            <a:pPr marL="514350" marR="0" lvl="0" indent="-514350" algn="r" defTabSz="914400" rtl="1" eaLnBrk="1" fontAlgn="base" latinLnBrk="0" hangingPunct="1">
              <a:lnSpc>
                <a:spcPct val="90000"/>
              </a:lnSpc>
              <a:spcBef>
                <a:spcPct val="20000"/>
              </a:spcBef>
              <a:spcAft>
                <a:spcPct val="0"/>
              </a:spcAft>
              <a:buClr>
                <a:srgbClr val="FFFF00"/>
              </a:buClr>
              <a:buSzPct val="80000"/>
              <a:buFont typeface="+mj-lt"/>
              <a:buAutoNum type="arabicPeriod"/>
              <a:tabLst/>
              <a:defRPr/>
            </a:pPr>
            <a:r>
              <a:rPr kumimoji="0" lang="ar-DZ" sz="2400" b="0" i="0" u="none" strike="noStrike" kern="0" cap="none" spc="0" normalizeH="0" baseline="0" noProof="0" dirty="0" smtClean="0">
                <a:ln>
                  <a:noFill/>
                </a:ln>
                <a:effectLst>
                  <a:outerShdw blurRad="38100" dist="38100" dir="2700000" algn="tl">
                    <a:srgbClr val="000000"/>
                  </a:outerShdw>
                </a:effectLst>
                <a:uLnTx/>
                <a:uFillTx/>
                <a:latin typeface="Arial Unicode MS" pitchFamily="34" charset="-128"/>
                <a:ea typeface="Arial Unicode MS" pitchFamily="34" charset="-128"/>
                <a:cs typeface="Arial Unicode MS" pitchFamily="34" charset="-128"/>
              </a:rPr>
              <a:t>تحضيــر المشــروع.</a:t>
            </a:r>
          </a:p>
          <a:p>
            <a:pPr marL="514350" marR="0" lvl="0" indent="-514350" algn="r" defTabSz="914400" rtl="1" eaLnBrk="1" fontAlgn="base" latinLnBrk="0" hangingPunct="1">
              <a:lnSpc>
                <a:spcPct val="90000"/>
              </a:lnSpc>
              <a:spcBef>
                <a:spcPct val="20000"/>
              </a:spcBef>
              <a:spcAft>
                <a:spcPct val="0"/>
              </a:spcAft>
              <a:buClr>
                <a:srgbClr val="FFFF00"/>
              </a:buClr>
              <a:buSzPct val="80000"/>
              <a:buFont typeface="+mj-lt"/>
              <a:buAutoNum type="arabicPeriod"/>
              <a:tabLst/>
              <a:defRPr/>
            </a:pPr>
            <a:r>
              <a:rPr kumimoji="0" lang="ar-DZ" sz="2400" b="0" i="0" u="none" strike="noStrike" kern="0" cap="none" spc="0" normalizeH="0" baseline="0" noProof="0" dirty="0" smtClean="0">
                <a:ln>
                  <a:noFill/>
                </a:ln>
                <a:effectLst>
                  <a:outerShdw blurRad="38100" dist="38100" dir="2700000" algn="tl">
                    <a:srgbClr val="000000"/>
                  </a:outerShdw>
                </a:effectLst>
                <a:uLnTx/>
                <a:uFillTx/>
                <a:latin typeface="Arial Unicode MS" pitchFamily="34" charset="-128"/>
                <a:ea typeface="Arial Unicode MS" pitchFamily="34" charset="-128"/>
                <a:cs typeface="Arial Unicode MS" pitchFamily="34" charset="-128"/>
              </a:rPr>
              <a:t>كيـف يتـم تحليــل المعطيــات.</a:t>
            </a:r>
          </a:p>
          <a:p>
            <a:pPr marL="514350" marR="0" lvl="0" indent="-514350" algn="r" defTabSz="914400" rtl="1" eaLnBrk="1" fontAlgn="base" latinLnBrk="0" hangingPunct="1">
              <a:lnSpc>
                <a:spcPct val="90000"/>
              </a:lnSpc>
              <a:spcBef>
                <a:spcPct val="20000"/>
              </a:spcBef>
              <a:spcAft>
                <a:spcPct val="0"/>
              </a:spcAft>
              <a:buClr>
                <a:srgbClr val="FFFF00"/>
              </a:buClr>
              <a:buSzPct val="80000"/>
              <a:buFont typeface="+mj-lt"/>
              <a:buAutoNum type="arabicPeriod"/>
              <a:tabLst/>
              <a:defRPr/>
            </a:pPr>
            <a:r>
              <a:rPr kumimoji="0" lang="ar-DZ" sz="2400" b="0" i="0" u="none" strike="noStrike" kern="0" cap="none" spc="0" normalizeH="0" baseline="0" noProof="0" dirty="0" smtClean="0">
                <a:ln>
                  <a:noFill/>
                </a:ln>
                <a:effectLst>
                  <a:outerShdw blurRad="38100" dist="38100" dir="2700000" algn="tl">
                    <a:srgbClr val="000000"/>
                  </a:outerShdw>
                </a:effectLst>
                <a:uLnTx/>
                <a:uFillTx/>
                <a:latin typeface="Arial Unicode MS" pitchFamily="34" charset="-128"/>
                <a:ea typeface="Arial Unicode MS" pitchFamily="34" charset="-128"/>
                <a:cs typeface="Arial Unicode MS" pitchFamily="34" charset="-128"/>
              </a:rPr>
              <a:t>كتابـة المشـروع.</a:t>
            </a:r>
          </a:p>
          <a:p>
            <a:pPr marL="514350" marR="0" lvl="0" indent="-514350" algn="r" defTabSz="914400" rtl="1" eaLnBrk="1" fontAlgn="base" latinLnBrk="0" hangingPunct="1">
              <a:lnSpc>
                <a:spcPct val="90000"/>
              </a:lnSpc>
              <a:spcBef>
                <a:spcPct val="20000"/>
              </a:spcBef>
              <a:spcAft>
                <a:spcPct val="0"/>
              </a:spcAft>
              <a:buClr>
                <a:srgbClr val="FFFF00"/>
              </a:buClr>
              <a:buSzPct val="80000"/>
              <a:buFont typeface="+mj-lt"/>
              <a:buAutoNum type="arabicPeriod"/>
              <a:tabLst/>
              <a:defRPr/>
            </a:pPr>
            <a:r>
              <a:rPr kumimoji="0" lang="ar-DZ" sz="2400" b="1" i="0" u="none" strike="noStrike" kern="0" cap="none" spc="0" normalizeH="0" baseline="0" noProof="0" dirty="0" smtClean="0">
                <a:ln>
                  <a:noFill/>
                </a:ln>
                <a:effectLst>
                  <a:outerShdw blurRad="38100" dist="38100" dir="2700000" algn="tl">
                    <a:srgbClr val="000000"/>
                  </a:outerShdw>
                </a:effectLst>
                <a:uLnTx/>
                <a:uFillTx/>
                <a:latin typeface="Arial Unicode MS" pitchFamily="34" charset="-128"/>
                <a:ea typeface="Arial Unicode MS" pitchFamily="34" charset="-128"/>
                <a:cs typeface="Arial Unicode MS" pitchFamily="34" charset="-128"/>
              </a:rPr>
              <a:t>إعداد ومتابعة تنفيذ </a:t>
            </a:r>
            <a:r>
              <a:rPr kumimoji="0" lang="ar-SA" sz="2400" b="1" i="0" u="none" strike="noStrike" kern="0" cap="none" spc="0" normalizeH="0" baseline="0" noProof="0" dirty="0" smtClean="0">
                <a:ln>
                  <a:noFill/>
                </a:ln>
                <a:effectLst>
                  <a:outerShdw blurRad="38100" dist="38100" dir="2700000" algn="tl">
                    <a:srgbClr val="000000"/>
                  </a:outerShdw>
                </a:effectLst>
                <a:uLnTx/>
                <a:uFillTx/>
                <a:latin typeface="Arial Unicode MS" pitchFamily="34" charset="-128"/>
                <a:ea typeface="Arial Unicode MS" pitchFamily="34" charset="-128"/>
                <a:cs typeface="Arial Unicode MS" pitchFamily="34" charset="-128"/>
              </a:rPr>
              <a:t>مشروع</a:t>
            </a:r>
            <a:r>
              <a:rPr kumimoji="0" lang="ar-DZ" sz="2400" b="1" i="0" u="none" strike="noStrike" kern="0" cap="none" spc="0" normalizeH="0" baseline="0" noProof="0" dirty="0" smtClean="0">
                <a:ln>
                  <a:noFill/>
                </a:ln>
                <a:effectLst>
                  <a:outerShdw blurRad="38100" dist="38100" dir="2700000" algn="tl">
                    <a:srgbClr val="000000"/>
                  </a:outerShdw>
                </a:effectLst>
                <a:uLnTx/>
                <a:uFillTx/>
                <a:latin typeface="Arial Unicode MS" pitchFamily="34" charset="-128"/>
                <a:ea typeface="Arial Unicode MS" pitchFamily="34" charset="-128"/>
                <a:cs typeface="Arial Unicode MS" pitchFamily="34" charset="-128"/>
              </a:rPr>
              <a:t> المؤسسة</a:t>
            </a:r>
          </a:p>
          <a:p>
            <a:pPr marL="514350" marR="0" lvl="0" indent="-514350" algn="r" defTabSz="914400" rtl="1" eaLnBrk="1" fontAlgn="base" latinLnBrk="0" hangingPunct="1">
              <a:lnSpc>
                <a:spcPct val="90000"/>
              </a:lnSpc>
              <a:spcBef>
                <a:spcPct val="20000"/>
              </a:spcBef>
              <a:spcAft>
                <a:spcPct val="0"/>
              </a:spcAft>
              <a:buClr>
                <a:srgbClr val="FFFF00"/>
              </a:buClr>
              <a:buSzPct val="80000"/>
              <a:buFont typeface="+mj-lt"/>
              <a:buAutoNum type="arabicPeriod"/>
              <a:tabLst/>
              <a:defRPr/>
            </a:pPr>
            <a:r>
              <a:rPr kumimoji="0" lang="ar-DZ" sz="2400" b="1" i="0" u="none" strike="noStrike" kern="0" cap="none" spc="0" normalizeH="0" baseline="0" noProof="0" dirty="0" smtClean="0">
                <a:ln>
                  <a:noFill/>
                </a:ln>
                <a:effectLst>
                  <a:outerShdw blurRad="38100" dist="38100" dir="2700000" algn="tl">
                    <a:srgbClr val="000000"/>
                  </a:outerShdw>
                </a:effectLst>
                <a:uLnTx/>
                <a:uFillTx/>
                <a:latin typeface="Arial Unicode MS" pitchFamily="34" charset="-128"/>
                <a:ea typeface="Arial Unicode MS" pitchFamily="34" charset="-128"/>
                <a:cs typeface="Arial Unicode MS" pitchFamily="34" charset="-128"/>
              </a:rPr>
              <a:t>المحاور التي سيشتغل عليها فريق العمل ما بين الهياكل </a:t>
            </a:r>
            <a:endParaRPr kumimoji="0" lang="fr-FR" sz="2400" b="0" i="0" u="none" strike="noStrike" kern="0" cap="none" spc="0" normalizeH="0" baseline="0" noProof="0" dirty="0" smtClean="0">
              <a:ln>
                <a:noFill/>
              </a:ln>
              <a:effectLst>
                <a:outerShdw blurRad="38100" dist="38100" dir="2700000" algn="tl">
                  <a:srgbClr val="000000"/>
                </a:outerShdw>
              </a:effectLst>
              <a:uLnTx/>
              <a:uFillTx/>
              <a:latin typeface="Arial Unicode MS" pitchFamily="34" charset="-128"/>
              <a:ea typeface="Arial Unicode MS" pitchFamily="34" charset="-128"/>
              <a:cs typeface="Arial Unicode MS" pitchFamily="34" charset="-128"/>
            </a:endParaRPr>
          </a:p>
          <a:p>
            <a:pPr marL="342900" marR="0" lvl="0" indent="-342900" algn="r" defTabSz="914400" rtl="1" eaLnBrk="1" fontAlgn="base" latinLnBrk="0" hangingPunct="1">
              <a:lnSpc>
                <a:spcPct val="90000"/>
              </a:lnSpc>
              <a:spcBef>
                <a:spcPct val="20000"/>
              </a:spcBef>
              <a:spcAft>
                <a:spcPct val="0"/>
              </a:spcAft>
              <a:buClr>
                <a:srgbClr val="FFFF00"/>
              </a:buClr>
              <a:buSzPct val="80000"/>
              <a:buFont typeface="Wingdings" pitchFamily="2" charset="2"/>
              <a:buNone/>
              <a:tabLst/>
              <a:defRPr/>
            </a:pPr>
            <a:endParaRPr kumimoji="0" lang="ar-DZ" sz="1800" b="0" i="0" u="none" strike="noStrike" kern="0" cap="none" spc="0" normalizeH="0" baseline="0" noProof="0" dirty="0" smtClean="0">
              <a:ln>
                <a:noFill/>
              </a:ln>
              <a:effectLst>
                <a:outerShdw blurRad="38100" dist="38100" dir="2700000" algn="tl">
                  <a:srgbClr val="000000"/>
                </a:outerShdw>
              </a:effectLst>
              <a:uLnTx/>
              <a:uFillTx/>
              <a:latin typeface="Arial"/>
              <a:cs typeface="Arial"/>
            </a:endParaRPr>
          </a:p>
          <a:p>
            <a:pPr marL="342900" marR="0" lvl="0" indent="-342900" algn="r" defTabSz="914400" rtl="1" eaLnBrk="1" fontAlgn="base" latinLnBrk="0" hangingPunct="1">
              <a:lnSpc>
                <a:spcPct val="90000"/>
              </a:lnSpc>
              <a:spcBef>
                <a:spcPct val="20000"/>
              </a:spcBef>
              <a:spcAft>
                <a:spcPct val="0"/>
              </a:spcAft>
              <a:buClr>
                <a:srgbClr val="FFFF00"/>
              </a:buClr>
              <a:buSzPct val="80000"/>
              <a:buFont typeface="Wingdings" pitchFamily="2" charset="2"/>
              <a:buNone/>
              <a:tabLst/>
              <a:defRPr/>
            </a:pPr>
            <a:endParaRPr kumimoji="0" lang="fr-FR" sz="1800" b="0" i="0" u="none" strike="noStrike" kern="0" cap="none" spc="0" normalizeH="0" baseline="0" noProof="0" dirty="0" smtClean="0">
              <a:ln>
                <a:noFill/>
              </a:ln>
              <a:effectLst>
                <a:outerShdw blurRad="38100" dist="38100" dir="2700000" algn="tl">
                  <a:srgbClr val="000000"/>
                </a:outerShdw>
              </a:effectLst>
              <a:uLnTx/>
              <a:uFillTx/>
              <a:latin typeface="Arial"/>
              <a:cs typeface="Arial"/>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683568" y="1124744"/>
            <a:ext cx="8064896" cy="5301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lnSpc>
                <a:spcPct val="150000"/>
              </a:lnSpc>
            </a:pPr>
            <a:r>
              <a:rPr lang="ar-DZ" sz="2400" b="1" dirty="0" smtClean="0">
                <a:solidFill>
                  <a:srgbClr val="FF0000"/>
                </a:solidFill>
                <a:latin typeface="Arial Unicode MS" pitchFamily="34" charset="-128"/>
                <a:ea typeface="Arial Unicode MS" pitchFamily="34" charset="-128"/>
                <a:cs typeface="Arial Unicode MS" pitchFamily="34" charset="-128"/>
              </a:rPr>
              <a:t>1. توطئـة</a:t>
            </a:r>
          </a:p>
          <a:p>
            <a:pPr algn="just" rtl="1">
              <a:lnSpc>
                <a:spcPct val="150000"/>
              </a:lnSpc>
            </a:pPr>
            <a:r>
              <a:rPr lang="ar-SA" sz="2000" dirty="0" smtClean="0">
                <a:latin typeface="Arial Unicode MS" pitchFamily="34" charset="-128"/>
                <a:ea typeface="Arial Unicode MS" pitchFamily="34" charset="-128"/>
                <a:cs typeface="Arial Unicode MS" pitchFamily="34" charset="-128"/>
              </a:rPr>
              <a:t>تتعامل المؤسسات</a:t>
            </a:r>
            <a:r>
              <a:rPr lang="ar-DZ" sz="2000" dirty="0" smtClean="0">
                <a:latin typeface="Arial Unicode MS" pitchFamily="34" charset="-128"/>
                <a:ea typeface="Arial Unicode MS" pitchFamily="34" charset="-128"/>
                <a:cs typeface="Arial Unicode MS" pitchFamily="34" charset="-128"/>
              </a:rPr>
              <a:t> الجامعية </a:t>
            </a:r>
            <a:r>
              <a:rPr lang="ar-SA" sz="2000" dirty="0" smtClean="0">
                <a:latin typeface="Arial Unicode MS" pitchFamily="34" charset="-128"/>
                <a:ea typeface="Arial Unicode MS" pitchFamily="34" charset="-128"/>
                <a:cs typeface="Arial Unicode MS" pitchFamily="34" charset="-128"/>
              </a:rPr>
              <a:t>في وقتنا الراهن مع ظروف بيئية تتسم بالديناميكية وسرعة التغيير وحدّته، وإزاء هذه البيئة المتغيرة وجـب على القائمين عليها تبني إستراتيجيات تسمح لها بمواجهة التهديدات البيئية والمحافظة على موقعها التنافسي وتطوير</a:t>
            </a:r>
            <a:r>
              <a:rPr lang="ar-DZ" sz="2000" dirty="0" smtClean="0">
                <a:latin typeface="Arial Unicode MS" pitchFamily="34" charset="-128"/>
                <a:ea typeface="Arial Unicode MS" pitchFamily="34" charset="-128"/>
                <a:cs typeface="Arial Unicode MS" pitchFamily="34" charset="-128"/>
              </a:rPr>
              <a:t>ه.</a:t>
            </a:r>
            <a:r>
              <a:rPr lang="fr-FR" sz="2000" dirty="0" smtClean="0">
                <a:latin typeface="Arial Unicode MS" pitchFamily="34" charset="-128"/>
                <a:ea typeface="Arial Unicode MS" pitchFamily="34" charset="-128"/>
                <a:cs typeface="Arial Unicode MS" pitchFamily="34" charset="-128"/>
              </a:rPr>
              <a:t> </a:t>
            </a:r>
            <a:r>
              <a:rPr lang="ar-SA" sz="2000" dirty="0" smtClean="0">
                <a:latin typeface="Arial Unicode MS" pitchFamily="34" charset="-128"/>
                <a:ea typeface="Arial Unicode MS" pitchFamily="34" charset="-128"/>
                <a:cs typeface="Arial Unicode MS" pitchFamily="34" charset="-128"/>
              </a:rPr>
              <a:t>ولعل من أهـم مصادر الميزة التنافسية التي يمكن أن تحقق هذا الرهان لهذا النوع من المؤسسات جودة المنتجات التي تقدمها </a:t>
            </a:r>
            <a:r>
              <a:rPr lang="ar-SA" sz="2000" dirty="0" err="1" smtClean="0">
                <a:latin typeface="Arial Unicode MS" pitchFamily="34" charset="-128"/>
                <a:ea typeface="Arial Unicode MS" pitchFamily="34" charset="-128"/>
                <a:cs typeface="Arial Unicode MS" pitchFamily="34" charset="-128"/>
              </a:rPr>
              <a:t>لل</a:t>
            </a:r>
            <a:r>
              <a:rPr lang="ar-DZ" sz="2000" dirty="0" smtClean="0">
                <a:latin typeface="Arial Unicode MS" pitchFamily="34" charset="-128"/>
                <a:ea typeface="Arial Unicode MS" pitchFamily="34" charset="-128"/>
                <a:cs typeface="Arial Unicode MS" pitchFamily="34" charset="-128"/>
              </a:rPr>
              <a:t>مجتمع</a:t>
            </a:r>
            <a:r>
              <a:rPr lang="ar-SA" sz="2000" dirty="0" smtClean="0">
                <a:latin typeface="Arial Unicode MS" pitchFamily="34" charset="-128"/>
                <a:ea typeface="Arial Unicode MS" pitchFamily="34" charset="-128"/>
                <a:cs typeface="Arial Unicode MS" pitchFamily="34" charset="-128"/>
              </a:rPr>
              <a:t>، وهذا ما يـستلزم على المشرفين عليها تبني مداخل إدارية </a:t>
            </a:r>
            <a:r>
              <a:rPr lang="ar-DZ" sz="2000" dirty="0" smtClean="0">
                <a:latin typeface="Arial Unicode MS" pitchFamily="34" charset="-128"/>
                <a:ea typeface="Arial Unicode MS" pitchFamily="34" charset="-128"/>
                <a:cs typeface="Arial Unicode MS" pitchFamily="34" charset="-128"/>
              </a:rPr>
              <a:t>ي</a:t>
            </a:r>
            <a:r>
              <a:rPr lang="ar-SA" sz="2000" dirty="0" smtClean="0">
                <a:latin typeface="Arial Unicode MS" pitchFamily="34" charset="-128"/>
                <a:ea typeface="Arial Unicode MS" pitchFamily="34" charset="-128"/>
                <a:cs typeface="Arial Unicode MS" pitchFamily="34" charset="-128"/>
              </a:rPr>
              <a:t>كون محورها الجودة، إلا أن التعديل الجزئي في العمليات قد لا يأتي بنتائج تحقق لهذا النوع من المؤسسات الموقع التنافسي المستهدف، لذلك لابد من إعادة التفكير بشكل جذري في العمليات المختلفة التي تتم في </a:t>
            </a:r>
            <a:r>
              <a:rPr lang="ar-DZ" sz="2000" dirty="0" smtClean="0">
                <a:latin typeface="Arial Unicode MS" pitchFamily="34" charset="-128"/>
                <a:ea typeface="Arial Unicode MS" pitchFamily="34" charset="-128"/>
                <a:cs typeface="Arial Unicode MS" pitchFamily="34" charset="-128"/>
              </a:rPr>
              <a:t>المؤسسة الجامعية </a:t>
            </a:r>
            <a:r>
              <a:rPr lang="ar-SA" sz="2000" dirty="0" smtClean="0">
                <a:latin typeface="Arial Unicode MS" pitchFamily="34" charset="-128"/>
                <a:ea typeface="Arial Unicode MS" pitchFamily="34" charset="-128"/>
                <a:cs typeface="Arial Unicode MS" pitchFamily="34" charset="-128"/>
              </a:rPr>
              <a:t>خاصـة منها تلك المرتبطة بالجودة، وإعادة تصميمها بالاعتماد على إستراتيجية</a:t>
            </a:r>
            <a:endParaRPr lang="fr-FR" sz="2000" dirty="0"/>
          </a:p>
        </p:txBody>
      </p:sp>
    </p:spTree>
    <p:extLst>
      <p:ext uri="{BB962C8B-B14F-4D97-AF65-F5344CB8AC3E}">
        <p14:creationId xmlns:p14="http://schemas.microsoft.com/office/powerpoint/2010/main" val="53201170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395536" y="1412776"/>
            <a:ext cx="8496944" cy="4390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r" rtl="1" fontAlgn="base">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r" rtl="1" fontAlgn="base">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cs typeface="+mn-cs"/>
              </a:defRPr>
            </a:lvl2pPr>
            <a:lvl3pPr marL="1143000" indent="-228600" algn="r" rtl="1" fontAlgn="base">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cs typeface="+mn-cs"/>
              </a:defRPr>
            </a:lvl3pPr>
            <a:lvl4pPr marL="1600200" indent="-228600" algn="r" rtl="1" fontAlgn="base">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cs typeface="+mn-cs"/>
              </a:defRPr>
            </a:lvl4pPr>
            <a:lvl5pPr marL="20574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9pPr>
          </a:lstStyle>
          <a:p>
            <a:pPr marL="0" marR="0" lvl="0" indent="0" algn="just" defTabSz="914400" rtl="1" eaLnBrk="1" fontAlgn="base" latinLnBrk="0" hangingPunct="1">
              <a:lnSpc>
                <a:spcPct val="150000"/>
              </a:lnSpc>
              <a:spcBef>
                <a:spcPct val="20000"/>
              </a:spcBef>
              <a:spcAft>
                <a:spcPct val="0"/>
              </a:spcAft>
              <a:buClr>
                <a:srgbClr val="99FF99"/>
              </a:buClr>
              <a:buSzPct val="80000"/>
              <a:buFont typeface="Wingdings" pitchFamily="2" charset="2"/>
              <a:buNone/>
              <a:tabLst/>
              <a:defRPr/>
            </a:pPr>
            <a:r>
              <a:rPr kumimoji="0" lang="ar-SA" sz="200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rPr>
              <a:t>للتغيير تنبني على أساليب حديثة على غرار إعـادة الهندسـة الإدارية وإدارة الجودة الشاملة</a:t>
            </a:r>
            <a:r>
              <a:rPr kumimoji="0" lang="fr-FR" sz="200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rPr>
              <a:t>.</a:t>
            </a:r>
            <a:r>
              <a:rPr kumimoji="0" lang="ar-DZ" sz="200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rPr>
              <a:t>تعرف هذه الاستراتيجية عادة باسم "مشروع المؤسسة”.</a:t>
            </a:r>
            <a:endParaRPr kumimoji="0" lang="fr-FR" sz="200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endParaRPr>
          </a:p>
          <a:p>
            <a:pPr marL="0" marR="0" lvl="0" indent="0" algn="just" defTabSz="914400" rtl="1" eaLnBrk="1" fontAlgn="base" latinLnBrk="0" hangingPunct="1">
              <a:lnSpc>
                <a:spcPct val="150000"/>
              </a:lnSpc>
              <a:spcBef>
                <a:spcPct val="20000"/>
              </a:spcBef>
              <a:spcAft>
                <a:spcPct val="0"/>
              </a:spcAft>
              <a:buClr>
                <a:srgbClr val="99FF99"/>
              </a:buClr>
              <a:buSzPct val="80000"/>
              <a:buFont typeface="Wingdings" pitchFamily="2" charset="2"/>
              <a:buNone/>
              <a:tabLst/>
              <a:defRPr/>
            </a:pPr>
            <a:r>
              <a:rPr kumimoji="0" lang="ar-DZ" sz="200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rPr>
              <a:t>ونظرا لأهمية هذا المشروع في مؤسساتنا الجامعية، فإن كل المؤسسات التابعة لوزارة التعليم العالي والبحث العلمي مدعوة للمشاركة في تجسيده.</a:t>
            </a:r>
            <a:endParaRPr kumimoji="0" lang="fr-FR" sz="200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endParaRPr>
          </a:p>
          <a:p>
            <a:pPr marL="0" marR="0" lvl="0" indent="0" algn="just" defTabSz="914400" rtl="1" eaLnBrk="1" fontAlgn="base" latinLnBrk="0" hangingPunct="1">
              <a:lnSpc>
                <a:spcPct val="150000"/>
              </a:lnSpc>
              <a:spcBef>
                <a:spcPct val="20000"/>
              </a:spcBef>
              <a:spcAft>
                <a:spcPct val="0"/>
              </a:spcAft>
              <a:buClr>
                <a:srgbClr val="99FF99"/>
              </a:buClr>
              <a:buSzPct val="80000"/>
              <a:buFont typeface="Wingdings" pitchFamily="2" charset="2"/>
              <a:buNone/>
              <a:tabLst/>
              <a:defRPr/>
            </a:pPr>
            <a:r>
              <a:rPr kumimoji="0" lang="ar-DZ" sz="200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rPr>
              <a:t>وتتم كتابة هذا المشروع  على شكل مذكرة منهجية مرفقة بدليل، هدفهما مساعدة مدراء المؤسسات الجامعية على صياغة رؤيتهم المستقبلية والاستراتيجية بشكل بسيط وواضح ومتسق، على أساس الأولويات وفي إطار الخطة التنموية  المسطرة على مدى فترة خمس سنوات (لاحظ المرفق : نموذج إعداد مشروع المؤسسة الجامعية).</a:t>
            </a:r>
            <a:endParaRPr kumimoji="0" lang="fr-FR" sz="200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endParaRPr>
          </a:p>
          <a:p>
            <a:pPr marL="342900" marR="0" lvl="0" indent="-342900" algn="just" defTabSz="914400" rtl="1" eaLnBrk="1" fontAlgn="base" latinLnBrk="0" hangingPunct="1">
              <a:lnSpc>
                <a:spcPct val="100000"/>
              </a:lnSpc>
              <a:spcBef>
                <a:spcPct val="20000"/>
              </a:spcBef>
              <a:spcAft>
                <a:spcPct val="0"/>
              </a:spcAft>
              <a:buClr>
                <a:srgbClr val="99FF99"/>
              </a:buClr>
              <a:buSzPct val="80000"/>
              <a:buFont typeface="Wingdings" pitchFamily="2" charset="2"/>
              <a:buNone/>
              <a:tabLst/>
              <a:defRPr/>
            </a:pPr>
            <a:endParaRPr kumimoji="0" lang="fr-FR" sz="2000" i="0" u="none" strike="noStrike" kern="0" cap="none" spc="0" normalizeH="0" baseline="0" noProof="0" dirty="0">
              <a:ln>
                <a:noFill/>
              </a:ln>
              <a:effectLst/>
              <a:uLnTx/>
              <a:uFillTx/>
              <a:latin typeface="Arial"/>
              <a:cs typeface="Arial"/>
            </a:endParaRPr>
          </a:p>
        </p:txBody>
      </p:sp>
    </p:spTree>
    <p:extLst>
      <p:ext uri="{BB962C8B-B14F-4D97-AF65-F5344CB8AC3E}">
        <p14:creationId xmlns:p14="http://schemas.microsoft.com/office/powerpoint/2010/main" val="38100068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179512" y="980728"/>
            <a:ext cx="8686800" cy="572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r" rtl="1" fontAlgn="base">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r" rtl="1" fontAlgn="base">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cs typeface="+mn-cs"/>
              </a:defRPr>
            </a:lvl2pPr>
            <a:lvl3pPr marL="1143000" indent="-228600" algn="r" rtl="1" fontAlgn="base">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cs typeface="+mn-cs"/>
              </a:defRPr>
            </a:lvl3pPr>
            <a:lvl4pPr marL="1600200" indent="-228600" algn="r" rtl="1" fontAlgn="base">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cs typeface="+mn-cs"/>
              </a:defRPr>
            </a:lvl4pPr>
            <a:lvl5pPr marL="20574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9pPr>
          </a:lstStyle>
          <a:p>
            <a:pPr marL="0" marR="0" lvl="0" indent="0" algn="just" defTabSz="914400" rtl="1" eaLnBrk="1" fontAlgn="base" latinLnBrk="0" hangingPunct="1">
              <a:lnSpc>
                <a:spcPct val="100000"/>
              </a:lnSpc>
              <a:spcBef>
                <a:spcPct val="20000"/>
              </a:spcBef>
              <a:spcAft>
                <a:spcPct val="0"/>
              </a:spcAft>
              <a:buClr>
                <a:srgbClr val="99FF99"/>
              </a:buClr>
              <a:buSzPct val="80000"/>
              <a:buFont typeface="Wingdings" pitchFamily="2" charset="2"/>
              <a:buNone/>
              <a:tabLst/>
              <a:defRPr/>
            </a:pPr>
            <a:r>
              <a:rPr kumimoji="0" lang="ar-SA" sz="2800" b="1" i="0" u="none" strike="noStrike" kern="0" cap="none" spc="0" normalizeH="0" baseline="0" noProof="0" dirty="0" smtClean="0">
                <a:ln>
                  <a:noFill/>
                </a:ln>
                <a:solidFill>
                  <a:srgbClr val="FF0000"/>
                </a:solidFill>
                <a:effectLst/>
                <a:uLnTx/>
                <a:uFillTx/>
                <a:latin typeface="Arial"/>
                <a:cs typeface="Arial"/>
              </a:rPr>
              <a:t> </a:t>
            </a:r>
            <a:r>
              <a:rPr kumimoji="0" lang="ar-DZ" sz="2800" b="1" i="0" u="none" strike="noStrike" kern="0" cap="none" spc="0" normalizeH="0" baseline="0" noProof="0" dirty="0" smtClean="0">
                <a:ln>
                  <a:noFill/>
                </a:ln>
                <a:solidFill>
                  <a:srgbClr val="FF0000"/>
                </a:solidFill>
                <a:effectLst/>
                <a:uLnTx/>
                <a:uFillTx/>
                <a:latin typeface="Arial Unicode MS" pitchFamily="34" charset="-128"/>
                <a:ea typeface="Arial Unicode MS" pitchFamily="34" charset="-128"/>
                <a:cs typeface="Arial Unicode MS" pitchFamily="34" charset="-128"/>
              </a:rPr>
              <a:t>2. </a:t>
            </a:r>
            <a:r>
              <a:rPr kumimoji="0" lang="ar-SA" sz="2800" b="1" i="0" u="none" strike="noStrike" kern="0" cap="none" spc="0" normalizeH="0" baseline="0" noProof="0" dirty="0" smtClean="0">
                <a:ln>
                  <a:noFill/>
                </a:ln>
                <a:solidFill>
                  <a:srgbClr val="FF0000"/>
                </a:solidFill>
                <a:effectLst/>
                <a:uLnTx/>
                <a:uFillTx/>
                <a:latin typeface="Arial Unicode MS" pitchFamily="34" charset="-128"/>
                <a:ea typeface="Arial Unicode MS" pitchFamily="34" charset="-128"/>
                <a:cs typeface="Arial Unicode MS" pitchFamily="34" charset="-128"/>
              </a:rPr>
              <a:t>تعريـف المشـروع</a:t>
            </a:r>
            <a:r>
              <a:rPr kumimoji="0" lang="ar-DZ" sz="2800" b="1" i="0" u="none" strike="noStrike" kern="0" cap="none" spc="0" normalizeH="0" baseline="0" noProof="0" dirty="0" smtClean="0">
                <a:ln>
                  <a:noFill/>
                </a:ln>
                <a:solidFill>
                  <a:srgbClr val="FF0000"/>
                </a:solidFill>
                <a:effectLst/>
                <a:uLnTx/>
                <a:uFillTx/>
                <a:latin typeface="Arial Unicode MS" pitchFamily="34" charset="-128"/>
                <a:ea typeface="Arial Unicode MS" pitchFamily="34" charset="-128"/>
                <a:cs typeface="Arial Unicode MS" pitchFamily="34" charset="-128"/>
              </a:rPr>
              <a:t> : </a:t>
            </a:r>
            <a:r>
              <a:rPr kumimoji="0" lang="ar-DZ" sz="2000" b="1" i="0" u="none" strike="noStrike" kern="0" cap="none" spc="0" normalizeH="0" baseline="0" noProof="0" dirty="0" smtClean="0">
                <a:ln>
                  <a:noFill/>
                </a:ln>
                <a:solidFill>
                  <a:srgbClr val="FF0000"/>
                </a:solidFill>
                <a:effectLst/>
                <a:uLnTx/>
                <a:uFillTx/>
                <a:latin typeface="Arial Unicode MS" pitchFamily="34" charset="-128"/>
                <a:ea typeface="Arial Unicode MS" pitchFamily="34" charset="-128"/>
                <a:cs typeface="Arial Unicode MS" pitchFamily="34" charset="-128"/>
              </a:rPr>
              <a:t>هناك عدة تعاريف نذكر منها</a:t>
            </a:r>
            <a:endParaRPr kumimoji="0" lang="ar-SA" sz="2000" b="1" i="0" u="none" strike="noStrike" kern="0" cap="none" spc="0" normalizeH="0" baseline="0" noProof="0" dirty="0" smtClean="0">
              <a:ln>
                <a:noFill/>
              </a:ln>
              <a:solidFill>
                <a:srgbClr val="FF0000"/>
              </a:solidFill>
              <a:effectLst/>
              <a:uLnTx/>
              <a:uFillTx/>
              <a:latin typeface="Arial Unicode MS" pitchFamily="34" charset="-128"/>
              <a:ea typeface="Arial Unicode MS" pitchFamily="34" charset="-128"/>
              <a:cs typeface="Arial Unicode MS" pitchFamily="34" charset="-128"/>
            </a:endParaRPr>
          </a:p>
          <a:p>
            <a:pPr marL="0" marR="0" lvl="0" indent="0" algn="just" defTabSz="914400" rtl="1" eaLnBrk="1" fontAlgn="base" latinLnBrk="0" hangingPunct="1">
              <a:lnSpc>
                <a:spcPct val="100000"/>
              </a:lnSpc>
              <a:spcBef>
                <a:spcPct val="20000"/>
              </a:spcBef>
              <a:spcAft>
                <a:spcPct val="0"/>
              </a:spcAft>
              <a:buClr>
                <a:srgbClr val="99FF99"/>
              </a:buClr>
              <a:buSzPct val="80000"/>
              <a:buFont typeface="Wingdings" pitchFamily="2" charset="2"/>
              <a:buNone/>
              <a:tabLst/>
              <a:defRPr/>
            </a:pPr>
            <a:r>
              <a:rPr kumimoji="0" lang="ar-DZ" sz="240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rPr>
              <a:t>التعريف 1:</a:t>
            </a:r>
            <a:r>
              <a:rPr kumimoji="0" lang="ar-SA" sz="200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rPr>
              <a:t> </a:t>
            </a:r>
            <a:r>
              <a:rPr kumimoji="0" lang="ar-DZ" sz="200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rPr>
              <a:t>مشروع المؤسسة </a:t>
            </a:r>
            <a:r>
              <a:rPr kumimoji="0" lang="ar-SA" sz="200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rPr>
              <a:t>هو خطة جديدة في التسيير تفرض نفسها بدافع الحاجة</a:t>
            </a:r>
            <a:r>
              <a:rPr kumimoji="0" lang="ar-DZ" sz="200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rPr>
              <a:t> </a:t>
            </a:r>
            <a:r>
              <a:rPr kumimoji="0" lang="ar-SA" sz="200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rPr>
              <a:t>للانتقال من وضع قائم (أ) إلى وضع جديد مرغوب (ب).</a:t>
            </a:r>
            <a:endParaRPr kumimoji="0" lang="ar-DZ" sz="200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endParaRPr>
          </a:p>
          <a:p>
            <a:pPr marL="0" marR="0" lvl="0" indent="0" algn="just" defTabSz="914400" rtl="1" eaLnBrk="1" fontAlgn="base" latinLnBrk="0" hangingPunct="1">
              <a:lnSpc>
                <a:spcPct val="100000"/>
              </a:lnSpc>
              <a:spcBef>
                <a:spcPct val="20000"/>
              </a:spcBef>
              <a:spcAft>
                <a:spcPct val="0"/>
              </a:spcAft>
              <a:buClr>
                <a:srgbClr val="99FF99"/>
              </a:buClr>
              <a:buSzPct val="80000"/>
              <a:buFont typeface="Wingdings" pitchFamily="2" charset="2"/>
              <a:buNone/>
              <a:tabLst/>
              <a:defRPr/>
            </a:pPr>
            <a:r>
              <a:rPr kumimoji="0" lang="ar-SA" sz="200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rPr>
              <a:t>وتعرف الحاجة بأنها الفرق بين الوضع المرغوب (ب) والوضع القائم (أ). وبعبارة رياضية (ج</a:t>
            </a:r>
            <a:r>
              <a:rPr kumimoji="0" lang="fr-FR" sz="200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rPr>
              <a:t> </a:t>
            </a:r>
            <a:r>
              <a:rPr kumimoji="0" lang="ar-SA" sz="200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rPr>
              <a:t>= ب</a:t>
            </a:r>
            <a:r>
              <a:rPr kumimoji="0" lang="fr-FR" sz="200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rPr>
              <a:t> </a:t>
            </a:r>
            <a:r>
              <a:rPr kumimoji="0" lang="ar-SA" sz="200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rPr>
              <a:t>-</a:t>
            </a:r>
            <a:r>
              <a:rPr kumimoji="0" lang="fr-FR" sz="200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rPr>
              <a:t> </a:t>
            </a:r>
            <a:r>
              <a:rPr kumimoji="0" lang="ar-SA" sz="200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rPr>
              <a:t>أ). وتتحدد الحاجة (ج) بدقة من التشخيص المحكم للوضع القائم وتحليل كل المعطيات وتحديد الطرق الأنسب والآجال لبلوغ الأهداف المرجوة.</a:t>
            </a:r>
            <a:endParaRPr kumimoji="0" lang="ar-DZ" sz="200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endParaRPr>
          </a:p>
          <a:p>
            <a:pPr marL="0" marR="0" lvl="0" indent="0" algn="just" defTabSz="914400" rtl="1" eaLnBrk="1" fontAlgn="base" latinLnBrk="0" hangingPunct="1">
              <a:lnSpc>
                <a:spcPct val="100000"/>
              </a:lnSpc>
              <a:spcBef>
                <a:spcPct val="20000"/>
              </a:spcBef>
              <a:spcAft>
                <a:spcPct val="0"/>
              </a:spcAft>
              <a:buClr>
                <a:srgbClr val="99FF99"/>
              </a:buClr>
              <a:buSzPct val="80000"/>
              <a:buFont typeface="Wingdings" pitchFamily="2" charset="2"/>
              <a:buNone/>
              <a:tabLst/>
              <a:defRPr/>
            </a:pPr>
            <a:r>
              <a:rPr kumimoji="0" lang="ar-SA" sz="200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rPr>
              <a:t>وعليه فمشروع المؤسسة هو خطة متكاملة العناصر، ومتناسقة متوازنة ترمي إلى تحقيق الأهداف العامة والأهداف التي رسمتها المؤسسة لنفسها في إطار التشريع العام وذلك على ضوء التشخيص المحكم والتحليل الدقيق. وضبط الإمكانات البشرية والمادية ومراعاة المحيط الداخلي والخارجي وخصوصية المؤسسة. وقد ينطبق هذا التعريف على مشروع المصلحة ومشروع المقاطعة.</a:t>
            </a:r>
            <a:r>
              <a:rPr kumimoji="0" lang="ar-DZ" sz="200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rPr>
              <a:t> </a:t>
            </a:r>
            <a:endParaRPr kumimoji="0" lang="ar-SA" sz="200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endParaRPr>
          </a:p>
          <a:p>
            <a:pPr marL="0" marR="0" lvl="0" indent="0" algn="just" defTabSz="914400" rtl="1" eaLnBrk="1" fontAlgn="base" latinLnBrk="0" hangingPunct="1">
              <a:lnSpc>
                <a:spcPct val="100000"/>
              </a:lnSpc>
              <a:spcBef>
                <a:spcPct val="20000"/>
              </a:spcBef>
              <a:spcAft>
                <a:spcPct val="0"/>
              </a:spcAft>
              <a:buClr>
                <a:srgbClr val="99FF99"/>
              </a:buClr>
              <a:buSzPct val="80000"/>
              <a:buFont typeface="Wingdings" pitchFamily="2" charset="2"/>
              <a:buNone/>
              <a:tabLst/>
              <a:defRPr/>
            </a:pPr>
            <a:r>
              <a:rPr kumimoji="0" lang="ar-SA" sz="200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rPr>
              <a:t>ولتجسيد هذه الخطة لابد من إشراك كل الأطراف المتعاملة مع </a:t>
            </a:r>
            <a:r>
              <a:rPr kumimoji="0" lang="ar-DZ" sz="200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rPr>
              <a:t>المؤسسة الجامعية </a:t>
            </a:r>
            <a:r>
              <a:rPr kumimoji="0" lang="ar-SA" sz="2000" i="0" u="none" strike="noStrike" kern="0" cap="none" spc="0" normalizeH="0" baseline="0" noProof="0" dirty="0" smtClean="0">
                <a:ln>
                  <a:noFill/>
                </a:ln>
                <a:effectLst/>
                <a:uLnTx/>
                <a:uFillTx/>
                <a:latin typeface="Arial Unicode MS" pitchFamily="34" charset="-128"/>
                <a:ea typeface="Arial Unicode MS" pitchFamily="34" charset="-128"/>
                <a:cs typeface="Arial Unicode MS" pitchFamily="34" charset="-128"/>
              </a:rPr>
              <a:t>في شتى المجالات في التنظيم، في الاتصال، في الحوار في البرمجة، في الاقتراح، في التوجيه، في الاختيار، في تقديم الخدمات...الخ.  </a:t>
            </a:r>
            <a:endParaRPr kumimoji="0" lang="fr-FR" sz="2000" i="0" u="none" strike="noStrike" kern="0" cap="none" spc="0" normalizeH="0" baseline="0" noProof="0" dirty="0">
              <a:ln>
                <a:noFill/>
              </a:ln>
              <a:effectLst/>
              <a:uLnTx/>
              <a:uFillTx/>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62201000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179512" y="1052736"/>
            <a:ext cx="8835331" cy="557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r" rtl="1" fontAlgn="base">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r" rtl="1" fontAlgn="base">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cs typeface="+mn-cs"/>
              </a:defRPr>
            </a:lvl2pPr>
            <a:lvl3pPr marL="1143000" indent="-228600" algn="r" rtl="1" fontAlgn="base">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cs typeface="+mn-cs"/>
              </a:defRPr>
            </a:lvl3pPr>
            <a:lvl4pPr marL="1600200" indent="-228600" algn="r" rtl="1" fontAlgn="base">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cs typeface="+mn-cs"/>
              </a:defRPr>
            </a:lvl4pPr>
            <a:lvl5pPr marL="20574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9pPr>
          </a:lstStyle>
          <a:p>
            <a:pPr marL="0" indent="0" algn="just" defTabSz="914400" hangingPunct="1">
              <a:lnSpc>
                <a:spcPct val="150000"/>
              </a:lnSpc>
              <a:buFont typeface="Wingdings" pitchFamily="2" charset="2"/>
              <a:buNone/>
            </a:pPr>
            <a:r>
              <a:rPr lang="ar-DZ" sz="2400" dirty="0" smtClean="0">
                <a:solidFill>
                  <a:srgbClr val="FF0000"/>
                </a:solidFill>
                <a:effectLst/>
                <a:latin typeface="Arial Unicode MS" pitchFamily="34" charset="-128"/>
                <a:ea typeface="Arial Unicode MS" pitchFamily="34" charset="-128"/>
                <a:cs typeface="Arial Unicode MS" pitchFamily="34" charset="-128"/>
              </a:rPr>
              <a:t>التعريـف 2 : </a:t>
            </a:r>
            <a:r>
              <a:rPr lang="ar-DZ" sz="2000" dirty="0" smtClean="0">
                <a:effectLst/>
                <a:latin typeface="Arial Unicode MS" pitchFamily="34" charset="-128"/>
                <a:ea typeface="Arial Unicode MS" pitchFamily="34" charset="-128"/>
                <a:cs typeface="Arial Unicode MS" pitchFamily="34" charset="-128"/>
              </a:rPr>
              <a:t>مشروع المؤسسة </a:t>
            </a:r>
            <a:r>
              <a:rPr lang="ar-SA" sz="2000" dirty="0" smtClean="0">
                <a:effectLst/>
                <a:latin typeface="Arial Unicode MS" pitchFamily="34" charset="-128"/>
                <a:ea typeface="Arial Unicode MS" pitchFamily="34" charset="-128"/>
                <a:cs typeface="Arial Unicode MS" pitchFamily="34" charset="-128"/>
              </a:rPr>
              <a:t>هو إطار لتخطيط ورسم معالم سير المؤسسة ال</a:t>
            </a:r>
            <a:r>
              <a:rPr lang="ar-DZ" sz="2000" dirty="0" smtClean="0">
                <a:effectLst/>
                <a:latin typeface="Arial Unicode MS" pitchFamily="34" charset="-128"/>
                <a:ea typeface="Arial Unicode MS" pitchFamily="34" charset="-128"/>
                <a:cs typeface="Arial Unicode MS" pitchFamily="34" charset="-128"/>
              </a:rPr>
              <a:t>جامعية</a:t>
            </a:r>
            <a:r>
              <a:rPr lang="ar-SA" sz="2000" dirty="0" smtClean="0">
                <a:effectLst/>
                <a:latin typeface="Arial Unicode MS" pitchFamily="34" charset="-128"/>
                <a:ea typeface="Arial Unicode MS" pitchFamily="34" charset="-128"/>
                <a:cs typeface="Arial Unicode MS" pitchFamily="34" charset="-128"/>
              </a:rPr>
              <a:t> خلال فترة زمنية معينة. تضبط وفقا لتصور </a:t>
            </a:r>
            <a:r>
              <a:rPr lang="ar-DZ" sz="2000" dirty="0" smtClean="0">
                <a:effectLst/>
                <a:latin typeface="Arial Unicode MS" pitchFamily="34" charset="-128"/>
                <a:ea typeface="Arial Unicode MS" pitchFamily="34" charset="-128"/>
                <a:cs typeface="Arial Unicode MS" pitchFamily="34" charset="-128"/>
              </a:rPr>
              <a:t>الفاعلين في ومع المؤسسة</a:t>
            </a:r>
            <a:r>
              <a:rPr lang="ar-SA" sz="2000" dirty="0" smtClean="0">
                <a:effectLst/>
                <a:latin typeface="Arial Unicode MS" pitchFamily="34" charset="-128"/>
                <a:ea typeface="Arial Unicode MS" pitchFamily="34" charset="-128"/>
                <a:cs typeface="Arial Unicode MS" pitchFamily="34" charset="-128"/>
              </a:rPr>
              <a:t> الأولويات الخاصة بالجوانب البيداغوجية وال</a:t>
            </a:r>
            <a:r>
              <a:rPr lang="ar-DZ" sz="2000" dirty="0" smtClean="0">
                <a:effectLst/>
                <a:latin typeface="Arial Unicode MS" pitchFamily="34" charset="-128"/>
                <a:ea typeface="Arial Unicode MS" pitchFamily="34" charset="-128"/>
                <a:cs typeface="Arial Unicode MS" pitchFamily="34" charset="-128"/>
              </a:rPr>
              <a:t>بشرية</a:t>
            </a:r>
            <a:r>
              <a:rPr lang="ar-SA" sz="2000" dirty="0" smtClean="0">
                <a:effectLst/>
                <a:latin typeface="Arial Unicode MS" pitchFamily="34" charset="-128"/>
                <a:ea typeface="Arial Unicode MS" pitchFamily="34" charset="-128"/>
                <a:cs typeface="Arial Unicode MS" pitchFamily="34" charset="-128"/>
              </a:rPr>
              <a:t> والمادية الرامية إلى تحسين نوعية التعليم </a:t>
            </a:r>
            <a:r>
              <a:rPr lang="ar-DZ" sz="2000" dirty="0" smtClean="0">
                <a:effectLst/>
                <a:latin typeface="Arial Unicode MS" pitchFamily="34" charset="-128"/>
                <a:ea typeface="Arial Unicode MS" pitchFamily="34" charset="-128"/>
                <a:cs typeface="Arial Unicode MS" pitchFamily="34" charset="-128"/>
              </a:rPr>
              <a:t>الجامعي والبحث العلمي </a:t>
            </a:r>
            <a:r>
              <a:rPr lang="ar-SA" sz="2000" dirty="0" smtClean="0">
                <a:effectLst/>
                <a:latin typeface="Arial Unicode MS" pitchFamily="34" charset="-128"/>
                <a:ea typeface="Arial Unicode MS" pitchFamily="34" charset="-128"/>
                <a:cs typeface="Arial Unicode MS" pitchFamily="34" charset="-128"/>
              </a:rPr>
              <a:t>والظروف التي تم فيها، ورفع المردود ال</a:t>
            </a:r>
            <a:r>
              <a:rPr lang="ar-DZ" sz="2000" dirty="0" smtClean="0">
                <a:effectLst/>
                <a:latin typeface="Arial Unicode MS" pitchFamily="34" charset="-128"/>
                <a:ea typeface="Arial Unicode MS" pitchFamily="34" charset="-128"/>
                <a:cs typeface="Arial Unicode MS" pitchFamily="34" charset="-128"/>
              </a:rPr>
              <a:t>جامعي</a:t>
            </a:r>
            <a:r>
              <a:rPr lang="ar-SA" sz="2000" dirty="0" smtClean="0">
                <a:effectLst/>
                <a:latin typeface="Arial Unicode MS" pitchFamily="34" charset="-128"/>
                <a:ea typeface="Arial Unicode MS" pitchFamily="34" charset="-128"/>
                <a:cs typeface="Arial Unicode MS" pitchFamily="34" charset="-128"/>
              </a:rPr>
              <a:t> والتحصيل العلمي والمعرفي </a:t>
            </a:r>
            <a:r>
              <a:rPr lang="ar-SA" sz="2000" dirty="0" err="1" smtClean="0">
                <a:effectLst/>
                <a:latin typeface="Arial Unicode MS" pitchFamily="34" charset="-128"/>
                <a:ea typeface="Arial Unicode MS" pitchFamily="34" charset="-128"/>
                <a:cs typeface="Arial Unicode MS" pitchFamily="34" charset="-128"/>
              </a:rPr>
              <a:t>لل</a:t>
            </a:r>
            <a:r>
              <a:rPr lang="ar-DZ" sz="2000" dirty="0" smtClean="0">
                <a:effectLst/>
                <a:latin typeface="Arial Unicode MS" pitchFamily="34" charset="-128"/>
                <a:ea typeface="Arial Unicode MS" pitchFamily="34" charset="-128"/>
                <a:cs typeface="Arial Unicode MS" pitchFamily="34" charset="-128"/>
              </a:rPr>
              <a:t>طلبة</a:t>
            </a:r>
            <a:r>
              <a:rPr lang="ar-SA" sz="2000" dirty="0" smtClean="0">
                <a:effectLst/>
                <a:latin typeface="Arial Unicode MS" pitchFamily="34" charset="-128"/>
                <a:ea typeface="Arial Unicode MS" pitchFamily="34" charset="-128"/>
                <a:cs typeface="Arial Unicode MS" pitchFamily="34" charset="-128"/>
              </a:rPr>
              <a:t>.</a:t>
            </a:r>
            <a:endParaRPr lang="ar-DZ" sz="2000" dirty="0" smtClean="0">
              <a:effectLst/>
              <a:latin typeface="Arial Unicode MS" pitchFamily="34" charset="-128"/>
              <a:ea typeface="Arial Unicode MS" pitchFamily="34" charset="-128"/>
              <a:cs typeface="Arial Unicode MS" pitchFamily="34" charset="-128"/>
            </a:endParaRPr>
          </a:p>
          <a:p>
            <a:pPr marL="0" indent="0" algn="just" defTabSz="914400" hangingPunct="1">
              <a:lnSpc>
                <a:spcPct val="150000"/>
              </a:lnSpc>
              <a:buFont typeface="Wingdings" pitchFamily="2" charset="2"/>
              <a:buNone/>
            </a:pPr>
            <a:r>
              <a:rPr lang="ar-DZ" sz="2400" dirty="0" smtClean="0">
                <a:solidFill>
                  <a:srgbClr val="FF0000"/>
                </a:solidFill>
                <a:effectLst/>
                <a:latin typeface="Arial Unicode MS" pitchFamily="34" charset="-128"/>
                <a:ea typeface="Arial Unicode MS" pitchFamily="34" charset="-128"/>
                <a:cs typeface="Arial Unicode MS" pitchFamily="34" charset="-128"/>
              </a:rPr>
              <a:t>ال</a:t>
            </a:r>
            <a:r>
              <a:rPr lang="ar-SA" sz="2400" dirty="0" smtClean="0">
                <a:solidFill>
                  <a:srgbClr val="FF0000"/>
                </a:solidFill>
                <a:effectLst/>
                <a:latin typeface="Arial Unicode MS" pitchFamily="34" charset="-128"/>
                <a:ea typeface="Arial Unicode MS" pitchFamily="34" charset="-128"/>
                <a:cs typeface="Arial Unicode MS" pitchFamily="34" charset="-128"/>
              </a:rPr>
              <a:t>تعريف</a:t>
            </a:r>
            <a:r>
              <a:rPr lang="ar-DZ" sz="2400" dirty="0" smtClean="0">
                <a:solidFill>
                  <a:srgbClr val="FF0000"/>
                </a:solidFill>
                <a:effectLst/>
                <a:latin typeface="Arial Unicode MS" pitchFamily="34" charset="-128"/>
                <a:ea typeface="Arial Unicode MS" pitchFamily="34" charset="-128"/>
                <a:cs typeface="Arial Unicode MS" pitchFamily="34" charset="-128"/>
              </a:rPr>
              <a:t> 3 : </a:t>
            </a:r>
            <a:r>
              <a:rPr lang="ar-DZ" sz="2000" dirty="0" smtClean="0">
                <a:effectLst/>
                <a:latin typeface="Arial Unicode MS" pitchFamily="34" charset="-128"/>
                <a:ea typeface="Arial Unicode MS" pitchFamily="34" charset="-128"/>
                <a:cs typeface="Arial Unicode MS" pitchFamily="34" charset="-128"/>
              </a:rPr>
              <a:t>مشروع المؤسسة هو </a:t>
            </a:r>
            <a:r>
              <a:rPr lang="ar-SA" sz="2000" dirty="0" smtClean="0">
                <a:effectLst/>
                <a:latin typeface="Arial Unicode MS" pitchFamily="34" charset="-128"/>
                <a:ea typeface="Arial Unicode MS" pitchFamily="34" charset="-128"/>
                <a:cs typeface="Arial Unicode MS" pitchFamily="34" charset="-128"/>
              </a:rPr>
              <a:t>تقنية حديثة</a:t>
            </a:r>
            <a:r>
              <a:rPr lang="ar-DZ" sz="2000" dirty="0" smtClean="0">
                <a:effectLst/>
                <a:latin typeface="Arial Unicode MS" pitchFamily="34" charset="-128"/>
                <a:ea typeface="Arial Unicode MS" pitchFamily="34" charset="-128"/>
                <a:cs typeface="Arial Unicode MS" pitchFamily="34" charset="-128"/>
              </a:rPr>
              <a:t> </a:t>
            </a:r>
            <a:r>
              <a:rPr lang="ar-SA" sz="2000" dirty="0" smtClean="0">
                <a:effectLst/>
                <a:latin typeface="Arial Unicode MS" pitchFamily="34" charset="-128"/>
                <a:ea typeface="Arial Unicode MS" pitchFamily="34" charset="-128"/>
                <a:cs typeface="Arial Unicode MS" pitchFamily="34" charset="-128"/>
              </a:rPr>
              <a:t>لتحسين التسيير ومعالجة مشاكل المؤسسة وذلك بوضع استراتيجية</a:t>
            </a:r>
            <a:r>
              <a:rPr lang="ar-DZ" sz="2000" dirty="0" smtClean="0">
                <a:effectLst/>
                <a:latin typeface="Arial Unicode MS" pitchFamily="34" charset="-128"/>
                <a:ea typeface="Arial Unicode MS" pitchFamily="34" charset="-128"/>
                <a:cs typeface="Arial Unicode MS" pitchFamily="34" charset="-128"/>
              </a:rPr>
              <a:t> من طرف أ</a:t>
            </a:r>
            <a:r>
              <a:rPr lang="ar-SA" sz="2000" dirty="0" smtClean="0">
                <a:effectLst/>
                <a:latin typeface="Arial Unicode MS" pitchFamily="34" charset="-128"/>
                <a:ea typeface="Arial Unicode MS" pitchFamily="34" charset="-128"/>
                <a:cs typeface="Arial Unicode MS" pitchFamily="34" charset="-128"/>
              </a:rPr>
              <a:t>فراد ا</a:t>
            </a:r>
            <a:r>
              <a:rPr lang="ar-DZ" sz="2000" dirty="0" smtClean="0">
                <a:effectLst/>
                <a:latin typeface="Arial Unicode MS" pitchFamily="34" charset="-128"/>
                <a:ea typeface="Arial Unicode MS" pitchFamily="34" charset="-128"/>
                <a:cs typeface="Arial Unicode MS" pitchFamily="34" charset="-128"/>
              </a:rPr>
              <a:t>لمؤسسة الجامعية</a:t>
            </a:r>
            <a:r>
              <a:rPr lang="ar-SA" sz="2000" dirty="0" smtClean="0">
                <a:effectLst/>
                <a:latin typeface="Arial Unicode MS" pitchFamily="34" charset="-128"/>
                <a:ea typeface="Arial Unicode MS" pitchFamily="34" charset="-128"/>
                <a:cs typeface="Arial Unicode MS" pitchFamily="34" charset="-128"/>
              </a:rPr>
              <a:t> ومختلف المتعاملين مع</a:t>
            </a:r>
            <a:r>
              <a:rPr lang="ar-DZ" sz="2000" dirty="0" smtClean="0">
                <a:effectLst/>
                <a:latin typeface="Arial Unicode MS" pitchFamily="34" charset="-128"/>
                <a:ea typeface="Arial Unicode MS" pitchFamily="34" charset="-128"/>
                <a:cs typeface="Arial Unicode MS" pitchFamily="34" charset="-128"/>
              </a:rPr>
              <a:t>ها</a:t>
            </a:r>
            <a:r>
              <a:rPr lang="ar-SA" sz="2000" dirty="0" smtClean="0">
                <a:effectLst/>
                <a:latin typeface="Arial Unicode MS" pitchFamily="34" charset="-128"/>
                <a:ea typeface="Arial Unicode MS" pitchFamily="34" charset="-128"/>
                <a:cs typeface="Arial Unicode MS" pitchFamily="34" charset="-128"/>
              </a:rPr>
              <a:t> لتحقيق أهداف حددتها </a:t>
            </a:r>
            <a:r>
              <a:rPr lang="ar-DZ" sz="2000" dirty="0" smtClean="0">
                <a:effectLst/>
                <a:latin typeface="Arial Unicode MS" pitchFamily="34" charset="-128"/>
                <a:ea typeface="Arial Unicode MS" pitchFamily="34" charset="-128"/>
                <a:cs typeface="Arial Unicode MS" pitchFamily="34" charset="-128"/>
              </a:rPr>
              <a:t>هذه ال</a:t>
            </a:r>
            <a:r>
              <a:rPr lang="ar-SA" sz="2000" dirty="0" smtClean="0">
                <a:effectLst/>
                <a:latin typeface="Arial Unicode MS" pitchFamily="34" charset="-128"/>
                <a:ea typeface="Arial Unicode MS" pitchFamily="34" charset="-128"/>
                <a:cs typeface="Arial Unicode MS" pitchFamily="34" charset="-128"/>
              </a:rPr>
              <a:t>مؤسسة لنفسها وفقا للأهداف الوطنية والنصوص التشريعية ا</a:t>
            </a:r>
            <a:r>
              <a:rPr lang="ar-DZ" sz="2000" dirty="0" smtClean="0">
                <a:effectLst/>
                <a:latin typeface="Arial Unicode MS" pitchFamily="34" charset="-128"/>
                <a:ea typeface="Arial Unicode MS" pitchFamily="34" charset="-128"/>
                <a:cs typeface="Arial Unicode MS" pitchFamily="34" charset="-128"/>
              </a:rPr>
              <a:t>لمعمول</a:t>
            </a:r>
            <a:r>
              <a:rPr lang="ar-SA" sz="2000" dirty="0" smtClean="0">
                <a:effectLst/>
                <a:latin typeface="Arial Unicode MS" pitchFamily="34" charset="-128"/>
                <a:ea typeface="Arial Unicode MS" pitchFamily="34" charset="-128"/>
                <a:cs typeface="Arial Unicode MS" pitchFamily="34" charset="-128"/>
              </a:rPr>
              <a:t> بها من جهة ولخصوصيتها الجغرافية والحضرية ومحيطها الاقتصادي والاجتماعي والثقافي من جهة ثانية، وبحيث يكون ال</a:t>
            </a:r>
            <a:r>
              <a:rPr lang="ar-DZ" sz="2000" dirty="0" smtClean="0">
                <a:effectLst/>
                <a:latin typeface="Arial Unicode MS" pitchFamily="34" charset="-128"/>
                <a:ea typeface="Arial Unicode MS" pitchFamily="34" charset="-128"/>
                <a:cs typeface="Arial Unicode MS" pitchFamily="34" charset="-128"/>
              </a:rPr>
              <a:t>طالب</a:t>
            </a:r>
            <a:r>
              <a:rPr lang="ar-SA" sz="2000" dirty="0" smtClean="0">
                <a:effectLst/>
                <a:latin typeface="Arial Unicode MS" pitchFamily="34" charset="-128"/>
                <a:ea typeface="Arial Unicode MS" pitchFamily="34" charset="-128"/>
                <a:cs typeface="Arial Unicode MS" pitchFamily="34" charset="-128"/>
              </a:rPr>
              <a:t> فيها محور كل الانشغالات ومحل كل الجهود، قصد تحقيق أفضل مردود ممكن</a:t>
            </a:r>
            <a:r>
              <a:rPr lang="ar-DZ" sz="2000" dirty="0" smtClean="0">
                <a:effectLst/>
                <a:latin typeface="Arial Unicode MS" pitchFamily="34" charset="-128"/>
                <a:ea typeface="Arial Unicode MS" pitchFamily="34" charset="-128"/>
                <a:cs typeface="Arial Unicode MS" pitchFamily="34" charset="-128"/>
              </a:rPr>
              <a:t>.</a:t>
            </a:r>
            <a:endParaRPr lang="fr-FR" sz="2000" dirty="0">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74800912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395536" y="1196752"/>
            <a:ext cx="8491894" cy="6081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r" rtl="1" fontAlgn="base">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r" rtl="1" fontAlgn="base">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cs typeface="+mn-cs"/>
              </a:defRPr>
            </a:lvl2pPr>
            <a:lvl3pPr marL="1143000" indent="-228600" algn="r" rtl="1" fontAlgn="base">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cs typeface="+mn-cs"/>
              </a:defRPr>
            </a:lvl3pPr>
            <a:lvl4pPr marL="1600200" indent="-228600" algn="r" rtl="1" fontAlgn="base">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cs typeface="+mn-cs"/>
              </a:defRPr>
            </a:lvl4pPr>
            <a:lvl5pPr marL="20574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9pPr>
          </a:lstStyle>
          <a:p>
            <a:pPr marL="0" indent="0" algn="just" defTabSz="914400" hangingPunct="1">
              <a:lnSpc>
                <a:spcPct val="90000"/>
              </a:lnSpc>
              <a:buFont typeface="Wingdings" pitchFamily="2" charset="2"/>
              <a:buNone/>
            </a:pPr>
            <a:r>
              <a:rPr lang="ar-DZ" sz="2000" smtClean="0">
                <a:effectLst/>
                <a:latin typeface="Arial Unicode MS" pitchFamily="34" charset="-128"/>
                <a:ea typeface="Arial Unicode MS" pitchFamily="34" charset="-128"/>
                <a:cs typeface="Arial Unicode MS" pitchFamily="34" charset="-128"/>
              </a:rPr>
              <a:t> </a:t>
            </a:r>
            <a:r>
              <a:rPr lang="ar-SA" sz="2000" smtClean="0">
                <a:effectLst/>
                <a:latin typeface="Arial Unicode MS" pitchFamily="34" charset="-128"/>
                <a:ea typeface="Arial Unicode MS" pitchFamily="34" charset="-128"/>
                <a:cs typeface="Arial Unicode MS" pitchFamily="34" charset="-128"/>
              </a:rPr>
              <a:t>يتضح جليا من خلال هذه التعاريف أن الأمر لا يخرج عن إطار التوجيهات والأهداف العامة المرسومة </a:t>
            </a:r>
            <a:r>
              <a:rPr lang="ar-DZ" sz="2000" smtClean="0">
                <a:effectLst/>
                <a:latin typeface="Arial Unicode MS" pitchFamily="34" charset="-128"/>
                <a:ea typeface="Arial Unicode MS" pitchFamily="34" charset="-128"/>
                <a:cs typeface="Arial Unicode MS" pitchFamily="34" charset="-128"/>
              </a:rPr>
              <a:t>من طرف وزارة التعليم العالي والبحث العلمي</a:t>
            </a:r>
            <a:r>
              <a:rPr lang="ar-SA" sz="2000" smtClean="0">
                <a:effectLst/>
                <a:latin typeface="Arial Unicode MS" pitchFamily="34" charset="-128"/>
                <a:ea typeface="Arial Unicode MS" pitchFamily="34" charset="-128"/>
                <a:cs typeface="Arial Unicode MS" pitchFamily="34" charset="-128"/>
              </a:rPr>
              <a:t> مع العمل على ترجمة هذه الأهداف الوطنية المعلنة والرسمية إلى أفعال ونشاطات.</a:t>
            </a:r>
          </a:p>
          <a:p>
            <a:pPr marL="0" indent="0" algn="just" defTabSz="914400" hangingPunct="1">
              <a:lnSpc>
                <a:spcPct val="90000"/>
              </a:lnSpc>
              <a:buFont typeface="Wingdings" pitchFamily="2" charset="2"/>
              <a:buNone/>
            </a:pPr>
            <a:r>
              <a:rPr lang="ar-SA" sz="2000" smtClean="0">
                <a:effectLst/>
                <a:latin typeface="Arial Unicode MS" pitchFamily="34" charset="-128"/>
                <a:ea typeface="Arial Unicode MS" pitchFamily="34" charset="-128"/>
                <a:cs typeface="Arial Unicode MS" pitchFamily="34" charset="-128"/>
              </a:rPr>
              <a:t>وللمزيد من التدقيق والتوضيح لمضمون هذه التعاريف يجب التأكيد على أن العمل بمشروع المؤسسة يستلزم توافر بعض الشروط والمتطلبات نذكر منها:</a:t>
            </a:r>
          </a:p>
          <a:p>
            <a:pPr marL="0" indent="0" algn="just" defTabSz="914400" hangingPunct="1">
              <a:lnSpc>
                <a:spcPct val="90000"/>
              </a:lnSpc>
              <a:buFont typeface="Wingdings" pitchFamily="2" charset="2"/>
              <a:buNone/>
            </a:pPr>
            <a:r>
              <a:rPr lang="ar-DZ" sz="2000" smtClean="0">
                <a:effectLst/>
                <a:latin typeface="Arial Unicode MS" pitchFamily="34" charset="-128"/>
                <a:ea typeface="Arial Unicode MS" pitchFamily="34" charset="-128"/>
                <a:cs typeface="Arial Unicode MS" pitchFamily="34" charset="-128"/>
              </a:rPr>
              <a:t>   </a:t>
            </a:r>
            <a:r>
              <a:rPr lang="ar-SA" sz="2000" smtClean="0">
                <a:effectLst/>
                <a:latin typeface="Arial Unicode MS" pitchFamily="34" charset="-128"/>
                <a:ea typeface="Arial Unicode MS" pitchFamily="34" charset="-128"/>
                <a:cs typeface="Arial Unicode MS" pitchFamily="34" charset="-128"/>
              </a:rPr>
              <a:t> 1- إقناع </a:t>
            </a:r>
            <a:r>
              <a:rPr lang="ar-DZ" sz="2000" smtClean="0">
                <a:effectLst/>
                <a:latin typeface="Arial Unicode MS" pitchFamily="34" charset="-128"/>
                <a:ea typeface="Arial Unicode MS" pitchFamily="34" charset="-128"/>
                <a:cs typeface="Arial Unicode MS" pitchFamily="34" charset="-128"/>
              </a:rPr>
              <a:t>جميع أفراد المؤسسة الجامعية </a:t>
            </a:r>
            <a:r>
              <a:rPr lang="ar-SA" sz="2000" smtClean="0">
                <a:effectLst/>
                <a:latin typeface="Arial Unicode MS" pitchFamily="34" charset="-128"/>
                <a:ea typeface="Arial Unicode MS" pitchFamily="34" charset="-128"/>
                <a:cs typeface="Arial Unicode MS" pitchFamily="34" charset="-128"/>
              </a:rPr>
              <a:t>ومختلف المتعاملين بفكرة المشروع والعمل به.</a:t>
            </a:r>
          </a:p>
          <a:p>
            <a:pPr marL="0" indent="0" algn="just" defTabSz="914400" hangingPunct="1">
              <a:lnSpc>
                <a:spcPct val="90000"/>
              </a:lnSpc>
              <a:buFont typeface="Wingdings" pitchFamily="2" charset="2"/>
              <a:buNone/>
            </a:pPr>
            <a:r>
              <a:rPr lang="ar-DZ" sz="2000" smtClean="0">
                <a:effectLst/>
                <a:latin typeface="Arial Unicode MS" pitchFamily="34" charset="-128"/>
                <a:ea typeface="Arial Unicode MS" pitchFamily="34" charset="-128"/>
                <a:cs typeface="Arial Unicode MS" pitchFamily="34" charset="-128"/>
              </a:rPr>
              <a:t>   </a:t>
            </a:r>
            <a:r>
              <a:rPr lang="ar-SA" sz="2000" smtClean="0">
                <a:effectLst/>
                <a:latin typeface="Arial Unicode MS" pitchFamily="34" charset="-128"/>
                <a:ea typeface="Arial Unicode MS" pitchFamily="34" charset="-128"/>
                <a:cs typeface="Arial Unicode MS" pitchFamily="34" charset="-128"/>
              </a:rPr>
              <a:t> 2- إشراك مختلف الأطراف حسب تنظيم ملائم في تنفيذ هذه الخطة.</a:t>
            </a:r>
          </a:p>
          <a:p>
            <a:pPr marL="0" indent="0" algn="just" defTabSz="914400" hangingPunct="1">
              <a:lnSpc>
                <a:spcPct val="90000"/>
              </a:lnSpc>
              <a:buFont typeface="Wingdings" pitchFamily="2" charset="2"/>
              <a:buNone/>
            </a:pPr>
            <a:r>
              <a:rPr lang="ar-DZ" sz="2000" smtClean="0">
                <a:effectLst/>
                <a:latin typeface="Arial Unicode MS" pitchFamily="34" charset="-128"/>
                <a:ea typeface="Arial Unicode MS" pitchFamily="34" charset="-128"/>
                <a:cs typeface="Arial Unicode MS" pitchFamily="34" charset="-128"/>
              </a:rPr>
              <a:t>   </a:t>
            </a:r>
            <a:r>
              <a:rPr lang="ar-SA" sz="2000" smtClean="0">
                <a:effectLst/>
                <a:latin typeface="Arial Unicode MS" pitchFamily="34" charset="-128"/>
                <a:ea typeface="Arial Unicode MS" pitchFamily="34" charset="-128"/>
                <a:cs typeface="Arial Unicode MS" pitchFamily="34" charset="-128"/>
              </a:rPr>
              <a:t> 3- تشجيع الانضمام التلقائي للعمل بالمشروع.</a:t>
            </a:r>
          </a:p>
          <a:p>
            <a:pPr marL="0" indent="0" algn="just" defTabSz="914400" hangingPunct="1">
              <a:lnSpc>
                <a:spcPct val="90000"/>
              </a:lnSpc>
              <a:buFont typeface="Wingdings" pitchFamily="2" charset="2"/>
              <a:buNone/>
            </a:pPr>
            <a:r>
              <a:rPr lang="ar-DZ" sz="2000" smtClean="0">
                <a:effectLst/>
                <a:latin typeface="Arial Unicode MS" pitchFamily="34" charset="-128"/>
                <a:ea typeface="Arial Unicode MS" pitchFamily="34" charset="-128"/>
                <a:cs typeface="Arial Unicode MS" pitchFamily="34" charset="-128"/>
              </a:rPr>
              <a:t>   </a:t>
            </a:r>
            <a:r>
              <a:rPr lang="ar-SA" sz="2000" smtClean="0">
                <a:effectLst/>
                <a:latin typeface="Arial Unicode MS" pitchFamily="34" charset="-128"/>
                <a:ea typeface="Arial Unicode MS" pitchFamily="34" charset="-128"/>
                <a:cs typeface="Arial Unicode MS" pitchFamily="34" charset="-128"/>
              </a:rPr>
              <a:t> 4- الوصول إلى تجنيد أكبر عدد ممكن من المتعاملين من خلال الإعلام والحوار والتشاور. </a:t>
            </a:r>
          </a:p>
          <a:p>
            <a:pPr marL="0" indent="0" algn="just" defTabSz="914400" hangingPunct="1">
              <a:lnSpc>
                <a:spcPct val="90000"/>
              </a:lnSpc>
              <a:buFont typeface="Wingdings" pitchFamily="2" charset="2"/>
              <a:buNone/>
            </a:pPr>
            <a:r>
              <a:rPr lang="ar-DZ" sz="2000" smtClean="0">
                <a:effectLst/>
                <a:latin typeface="Arial Unicode MS" pitchFamily="34" charset="-128"/>
                <a:ea typeface="Arial Unicode MS" pitchFamily="34" charset="-128"/>
                <a:cs typeface="Arial Unicode MS" pitchFamily="34" charset="-128"/>
              </a:rPr>
              <a:t>   </a:t>
            </a:r>
            <a:r>
              <a:rPr lang="ar-SA" sz="2000" smtClean="0">
                <a:effectLst/>
                <a:latin typeface="Arial Unicode MS" pitchFamily="34" charset="-128"/>
                <a:ea typeface="Arial Unicode MS" pitchFamily="34" charset="-128"/>
                <a:cs typeface="Arial Unicode MS" pitchFamily="34" charset="-128"/>
              </a:rPr>
              <a:t> 5- التحلي بروح المبادرة والمسؤولية وتقوية العلاقات بين المتعاملين.</a:t>
            </a:r>
          </a:p>
          <a:p>
            <a:pPr marL="0" indent="0" algn="just" defTabSz="914400" hangingPunct="1">
              <a:lnSpc>
                <a:spcPct val="90000"/>
              </a:lnSpc>
              <a:buFont typeface="Wingdings" pitchFamily="2" charset="2"/>
              <a:buNone/>
            </a:pPr>
            <a:r>
              <a:rPr lang="ar-DZ" sz="2000" smtClean="0">
                <a:effectLst/>
                <a:latin typeface="Arial Unicode MS" pitchFamily="34" charset="-128"/>
                <a:ea typeface="Arial Unicode MS" pitchFamily="34" charset="-128"/>
                <a:cs typeface="Arial Unicode MS" pitchFamily="34" charset="-128"/>
              </a:rPr>
              <a:t>   </a:t>
            </a:r>
            <a:r>
              <a:rPr lang="ar-SA" sz="2000" smtClean="0">
                <a:effectLst/>
                <a:latin typeface="Arial Unicode MS" pitchFamily="34" charset="-128"/>
                <a:ea typeface="Arial Unicode MS" pitchFamily="34" charset="-128"/>
                <a:cs typeface="Arial Unicode MS" pitchFamily="34" charset="-128"/>
              </a:rPr>
              <a:t> 6- نشر ثقافة المشروع داخل المؤسسة باستعمال مختلف وسائل الاتصال المتاحة وخلق روح الانتماء للمؤسسة. </a:t>
            </a:r>
          </a:p>
          <a:p>
            <a:pPr marL="0" indent="0" algn="just" defTabSz="914400" hangingPunct="1">
              <a:lnSpc>
                <a:spcPct val="90000"/>
              </a:lnSpc>
              <a:buFont typeface="Wingdings" pitchFamily="2" charset="2"/>
              <a:buNone/>
            </a:pPr>
            <a:r>
              <a:rPr lang="ar-DZ" sz="2000" smtClean="0">
                <a:effectLst/>
                <a:latin typeface="Arial Unicode MS" pitchFamily="34" charset="-128"/>
                <a:ea typeface="Arial Unicode MS" pitchFamily="34" charset="-128"/>
                <a:cs typeface="Arial Unicode MS" pitchFamily="34" charset="-128"/>
              </a:rPr>
              <a:t>   </a:t>
            </a:r>
            <a:r>
              <a:rPr lang="ar-SA" sz="2000" smtClean="0">
                <a:effectLst/>
                <a:latin typeface="Arial Unicode MS" pitchFamily="34" charset="-128"/>
                <a:ea typeface="Arial Unicode MS" pitchFamily="34" charset="-128"/>
                <a:cs typeface="Arial Unicode MS" pitchFamily="34" charset="-128"/>
              </a:rPr>
              <a:t> 7- توجيه كل الجهود نحو تحقيق الأهداف النوعية المرسومة</a:t>
            </a:r>
            <a:r>
              <a:rPr lang="ar-DZ" sz="2000" smtClean="0">
                <a:effectLst/>
                <a:latin typeface="Arial Unicode MS" pitchFamily="34" charset="-128"/>
                <a:ea typeface="Arial Unicode MS" pitchFamily="34" charset="-128"/>
                <a:cs typeface="Arial Unicode MS" pitchFamily="34" charset="-128"/>
              </a:rPr>
              <a:t>.</a:t>
            </a:r>
            <a:endParaRPr lang="fr-FR" sz="2000" dirty="0">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97252425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179512" y="1057991"/>
            <a:ext cx="8835685" cy="517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r" rtl="1" fontAlgn="base">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r" rtl="1" fontAlgn="base">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cs typeface="+mn-cs"/>
              </a:defRPr>
            </a:lvl2pPr>
            <a:lvl3pPr marL="1143000" indent="-228600" algn="r" rtl="1" fontAlgn="base">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cs typeface="+mn-cs"/>
              </a:defRPr>
            </a:lvl3pPr>
            <a:lvl4pPr marL="1600200" indent="-228600" algn="r" rtl="1" fontAlgn="base">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cs typeface="+mn-cs"/>
              </a:defRPr>
            </a:lvl4pPr>
            <a:lvl5pPr marL="20574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9pPr>
          </a:lstStyle>
          <a:p>
            <a:pPr marL="0" indent="0" algn="just" defTabSz="914400" hangingPunct="1">
              <a:lnSpc>
                <a:spcPct val="80000"/>
              </a:lnSpc>
              <a:buFont typeface="Wingdings" pitchFamily="2" charset="2"/>
              <a:buNone/>
            </a:pPr>
            <a:r>
              <a:rPr lang="ar-DZ" sz="2800" b="1" dirty="0" smtClean="0">
                <a:solidFill>
                  <a:srgbClr val="FF0000"/>
                </a:solidFill>
                <a:effectLst/>
                <a:latin typeface="Arial Unicode MS" pitchFamily="34" charset="-128"/>
                <a:ea typeface="Arial Unicode MS" pitchFamily="34" charset="-128"/>
                <a:cs typeface="Arial Unicode MS" pitchFamily="34" charset="-128"/>
                <a:sym typeface="Wingdings" pitchFamily="2" charset="2"/>
              </a:rPr>
              <a:t>3. </a:t>
            </a:r>
            <a:r>
              <a:rPr lang="ar-SA" sz="2800" b="1" dirty="0" smtClean="0">
                <a:solidFill>
                  <a:srgbClr val="FF0000"/>
                </a:solidFill>
                <a:effectLst/>
                <a:latin typeface="Arial Unicode MS" pitchFamily="34" charset="-128"/>
                <a:ea typeface="Arial Unicode MS" pitchFamily="34" charset="-128"/>
                <a:cs typeface="Arial Unicode MS" pitchFamily="34" charset="-128"/>
              </a:rPr>
              <a:t>ما</a:t>
            </a:r>
            <a:r>
              <a:rPr lang="ar-DZ" sz="2800" b="1" dirty="0" smtClean="0">
                <a:solidFill>
                  <a:srgbClr val="FF0000"/>
                </a:solidFill>
                <a:effectLst/>
                <a:latin typeface="Arial Unicode MS" pitchFamily="34" charset="-128"/>
                <a:ea typeface="Arial Unicode MS" pitchFamily="34" charset="-128"/>
                <a:cs typeface="Arial Unicode MS" pitchFamily="34" charset="-128"/>
              </a:rPr>
              <a:t> </a:t>
            </a:r>
            <a:r>
              <a:rPr lang="ar-SA" sz="2800" b="1" dirty="0" smtClean="0">
                <a:solidFill>
                  <a:srgbClr val="FF0000"/>
                </a:solidFill>
                <a:effectLst/>
                <a:latin typeface="Arial Unicode MS" pitchFamily="34" charset="-128"/>
                <a:ea typeface="Arial Unicode MS" pitchFamily="34" charset="-128"/>
                <a:cs typeface="Arial Unicode MS" pitchFamily="34" charset="-128"/>
              </a:rPr>
              <a:t>هي الدوافع الأساسية للعمل بالمشروع</a:t>
            </a:r>
            <a:r>
              <a:rPr lang="ar-DZ" sz="2800" b="1" dirty="0" smtClean="0">
                <a:solidFill>
                  <a:srgbClr val="FF0000"/>
                </a:solidFill>
                <a:effectLst/>
                <a:latin typeface="Arial Unicode MS" pitchFamily="34" charset="-128"/>
                <a:ea typeface="Arial Unicode MS" pitchFamily="34" charset="-128"/>
                <a:cs typeface="Arial Unicode MS" pitchFamily="34" charset="-128"/>
              </a:rPr>
              <a:t> </a:t>
            </a:r>
            <a:r>
              <a:rPr lang="ar-SA" sz="2800" b="1" dirty="0" smtClean="0">
                <a:solidFill>
                  <a:srgbClr val="FF0000"/>
                </a:solidFill>
                <a:effectLst/>
                <a:latin typeface="Arial Unicode MS" pitchFamily="34" charset="-128"/>
                <a:ea typeface="Arial Unicode MS" pitchFamily="34" charset="-128"/>
                <a:cs typeface="Arial Unicode MS" pitchFamily="34" charset="-128"/>
              </a:rPr>
              <a:t>؟</a:t>
            </a:r>
            <a:endParaRPr lang="ar-SA" sz="2800" dirty="0" smtClean="0">
              <a:solidFill>
                <a:srgbClr val="FF0000"/>
              </a:solidFill>
              <a:effectLst/>
              <a:latin typeface="Arial Unicode MS" pitchFamily="34" charset="-128"/>
              <a:ea typeface="Arial Unicode MS" pitchFamily="34" charset="-128"/>
              <a:cs typeface="Arial Unicode MS" pitchFamily="34" charset="-128"/>
            </a:endParaRPr>
          </a:p>
          <a:p>
            <a:pPr marL="0" indent="0" algn="just" defTabSz="914400" hangingPunct="1">
              <a:lnSpc>
                <a:spcPct val="80000"/>
              </a:lnSpc>
              <a:buFont typeface="Wingdings" pitchFamily="2" charset="2"/>
              <a:buNone/>
            </a:pPr>
            <a:r>
              <a:rPr lang="ar-SA" sz="2000" dirty="0" smtClean="0">
                <a:effectLst/>
                <a:latin typeface="Arial Unicode MS" pitchFamily="34" charset="-128"/>
                <a:ea typeface="Arial Unicode MS" pitchFamily="34" charset="-128"/>
                <a:cs typeface="Arial Unicode MS" pitchFamily="34" charset="-128"/>
              </a:rPr>
              <a:t> كما سبقت الإشارة آنفا إن </a:t>
            </a:r>
            <a:r>
              <a:rPr lang="ar-DZ" sz="2000" dirty="0" smtClean="0">
                <a:effectLst/>
                <a:latin typeface="Arial Unicode MS" pitchFamily="34" charset="-128"/>
                <a:ea typeface="Arial Unicode MS" pitchFamily="34" charset="-128"/>
                <a:cs typeface="Arial Unicode MS" pitchFamily="34" charset="-128"/>
              </a:rPr>
              <a:t>المؤسسة الجامعية </a:t>
            </a:r>
            <a:r>
              <a:rPr lang="ar-SA" sz="2000" dirty="0" smtClean="0">
                <a:effectLst/>
                <a:latin typeface="Arial Unicode MS" pitchFamily="34" charset="-128"/>
                <a:ea typeface="Arial Unicode MS" pitchFamily="34" charset="-128"/>
                <a:cs typeface="Arial Unicode MS" pitchFamily="34" charset="-128"/>
              </a:rPr>
              <a:t>أصبحت تعيش الآن في وسط متغير باستمرار،</a:t>
            </a:r>
            <a:r>
              <a:rPr lang="ar-DZ" sz="2000" dirty="0" smtClean="0">
                <a:effectLst/>
                <a:latin typeface="Arial Unicode MS" pitchFamily="34" charset="-128"/>
                <a:ea typeface="Arial Unicode MS" pitchFamily="34" charset="-128"/>
                <a:cs typeface="Arial Unicode MS" pitchFamily="34" charset="-128"/>
              </a:rPr>
              <a:t> </a:t>
            </a:r>
            <a:r>
              <a:rPr lang="ar-SA" sz="2000" dirty="0" smtClean="0">
                <a:effectLst/>
                <a:latin typeface="Arial Unicode MS" pitchFamily="34" charset="-128"/>
                <a:ea typeface="Arial Unicode MS" pitchFamily="34" charset="-128"/>
                <a:cs typeface="Arial Unicode MS" pitchFamily="34" charset="-128"/>
              </a:rPr>
              <a:t>وأصبح من الصعب التوفيق بين أساليب التسيير والأهداف المسطرة.</a:t>
            </a:r>
          </a:p>
          <a:p>
            <a:pPr marL="0" indent="0" algn="just" defTabSz="914400" hangingPunct="1">
              <a:lnSpc>
                <a:spcPct val="80000"/>
              </a:lnSpc>
              <a:buFont typeface="Wingdings" pitchFamily="2" charset="2"/>
              <a:buNone/>
            </a:pPr>
            <a:r>
              <a:rPr lang="ar-SA" sz="2000" dirty="0" smtClean="0">
                <a:effectLst/>
                <a:latin typeface="Arial Unicode MS" pitchFamily="34" charset="-128"/>
                <a:ea typeface="Arial Unicode MS" pitchFamily="34" charset="-128"/>
                <a:cs typeface="Arial Unicode MS" pitchFamily="34" charset="-128"/>
              </a:rPr>
              <a:t>ومن هذا المنظور أصبح ضروريا القيام بما يلي:</a:t>
            </a:r>
            <a:endParaRPr lang="ar-DZ" sz="2000" dirty="0" smtClean="0">
              <a:effectLst/>
              <a:latin typeface="Arial Unicode MS" pitchFamily="34" charset="-128"/>
              <a:ea typeface="Arial Unicode MS" pitchFamily="34" charset="-128"/>
              <a:cs typeface="Arial Unicode MS" pitchFamily="34" charset="-128"/>
            </a:endParaRPr>
          </a:p>
          <a:p>
            <a:pPr marL="0" indent="0" algn="just" defTabSz="914400" hangingPunct="1">
              <a:lnSpc>
                <a:spcPct val="80000"/>
              </a:lnSpc>
              <a:buFont typeface="Wingdings" pitchFamily="2" charset="2"/>
              <a:buNone/>
            </a:pPr>
            <a:r>
              <a:rPr lang="ar-DZ" sz="2000" b="1" dirty="0" smtClean="0">
                <a:effectLst/>
                <a:latin typeface="Arial Unicode MS" pitchFamily="34" charset="-128"/>
                <a:ea typeface="Arial Unicode MS" pitchFamily="34" charset="-128"/>
                <a:cs typeface="Arial Unicode MS" pitchFamily="34" charset="-128"/>
              </a:rPr>
              <a:t>   1-</a:t>
            </a:r>
            <a:r>
              <a:rPr lang="ar-DZ" sz="2000" dirty="0" smtClean="0">
                <a:effectLst/>
                <a:latin typeface="Arial Unicode MS" pitchFamily="34" charset="-128"/>
                <a:ea typeface="Arial Unicode MS" pitchFamily="34" charset="-128"/>
                <a:cs typeface="Arial Unicode MS" pitchFamily="34" charset="-128"/>
              </a:rPr>
              <a:t> </a:t>
            </a:r>
            <a:r>
              <a:rPr lang="ar-SA" sz="2000" dirty="0" smtClean="0">
                <a:effectLst/>
                <a:latin typeface="Arial Unicode MS" pitchFamily="34" charset="-128"/>
                <a:ea typeface="Arial Unicode MS" pitchFamily="34" charset="-128"/>
                <a:cs typeface="Arial Unicode MS" pitchFamily="34" charset="-128"/>
              </a:rPr>
              <a:t>ضرورة معالجة النقائص الناتجة عن </a:t>
            </a:r>
            <a:r>
              <a:rPr lang="ar-DZ" sz="2000" dirty="0" smtClean="0">
                <a:effectLst/>
                <a:latin typeface="Arial Unicode MS" pitchFamily="34" charset="-128"/>
                <a:ea typeface="Arial Unicode MS" pitchFamily="34" charset="-128"/>
                <a:cs typeface="Arial Unicode MS" pitchFamily="34" charset="-128"/>
              </a:rPr>
              <a:t>بعض </a:t>
            </a:r>
            <a:r>
              <a:rPr lang="ar-SA" sz="2000" dirty="0" smtClean="0">
                <a:effectLst/>
                <a:latin typeface="Arial Unicode MS" pitchFamily="34" charset="-128"/>
                <a:ea typeface="Arial Unicode MS" pitchFamily="34" charset="-128"/>
                <a:cs typeface="Arial Unicode MS" pitchFamily="34" charset="-128"/>
              </a:rPr>
              <a:t>طرق التسيير البالية التي لازالت </a:t>
            </a:r>
            <a:r>
              <a:rPr lang="ar-DZ" sz="2000" dirty="0" smtClean="0">
                <a:effectLst/>
                <a:latin typeface="Arial Unicode MS" pitchFamily="34" charset="-128"/>
                <a:ea typeface="Arial Unicode MS" pitchFamily="34" charset="-128"/>
                <a:cs typeface="Arial Unicode MS" pitchFamily="34" charset="-128"/>
              </a:rPr>
              <a:t>المؤسسة الجامعية </a:t>
            </a:r>
            <a:r>
              <a:rPr lang="ar-SA" sz="2000" dirty="0" smtClean="0">
                <a:effectLst/>
                <a:latin typeface="Arial Unicode MS" pitchFamily="34" charset="-128"/>
                <a:ea typeface="Arial Unicode MS" pitchFamily="34" charset="-128"/>
                <a:cs typeface="Arial Unicode MS" pitchFamily="34" charset="-128"/>
              </a:rPr>
              <a:t>مستغرقة فيها.</a:t>
            </a:r>
          </a:p>
          <a:p>
            <a:pPr marL="0" indent="0" algn="just" defTabSz="914400" hangingPunct="1">
              <a:lnSpc>
                <a:spcPct val="80000"/>
              </a:lnSpc>
              <a:buFont typeface="Wingdings" pitchFamily="2" charset="2"/>
              <a:buNone/>
            </a:pPr>
            <a:r>
              <a:rPr lang="ar-DZ" sz="2000" b="1" dirty="0" smtClean="0">
                <a:effectLst/>
                <a:latin typeface="Arial Unicode MS" pitchFamily="34" charset="-128"/>
                <a:ea typeface="Arial Unicode MS" pitchFamily="34" charset="-128"/>
                <a:cs typeface="Arial Unicode MS" pitchFamily="34" charset="-128"/>
              </a:rPr>
              <a:t>   2-</a:t>
            </a:r>
            <a:r>
              <a:rPr lang="ar-DZ" sz="2000" dirty="0" smtClean="0">
                <a:effectLst/>
                <a:latin typeface="Arial Unicode MS" pitchFamily="34" charset="-128"/>
                <a:ea typeface="Arial Unicode MS" pitchFamily="34" charset="-128"/>
                <a:cs typeface="Arial Unicode MS" pitchFamily="34" charset="-128"/>
              </a:rPr>
              <a:t> </a:t>
            </a:r>
            <a:r>
              <a:rPr lang="ar-SA" sz="2000" dirty="0" smtClean="0">
                <a:effectLst/>
                <a:latin typeface="Arial Unicode MS" pitchFamily="34" charset="-128"/>
                <a:ea typeface="Arial Unicode MS" pitchFamily="34" charset="-128"/>
                <a:cs typeface="Arial Unicode MS" pitchFamily="34" charset="-128"/>
              </a:rPr>
              <a:t>ضرورة التغيير لمواكبة تطورات العصر في المجالات الاجتماعية والعلمية والتكنولوجية وخاصة تكنولوجيا الإعلام والاتصال والمعلوماتية قصد تلبية الحاجات المتجددة للمجتمع.</a:t>
            </a:r>
          </a:p>
          <a:p>
            <a:pPr marL="0" indent="0" algn="just" defTabSz="914400" hangingPunct="1">
              <a:lnSpc>
                <a:spcPct val="80000"/>
              </a:lnSpc>
              <a:buFont typeface="Wingdings" pitchFamily="2" charset="2"/>
              <a:buNone/>
            </a:pPr>
            <a:r>
              <a:rPr lang="ar-DZ" sz="2000" b="1" dirty="0" smtClean="0">
                <a:effectLst/>
                <a:latin typeface="Arial Unicode MS" pitchFamily="34" charset="-128"/>
                <a:ea typeface="Arial Unicode MS" pitchFamily="34" charset="-128"/>
                <a:cs typeface="Arial Unicode MS" pitchFamily="34" charset="-128"/>
              </a:rPr>
              <a:t>   3-</a:t>
            </a:r>
            <a:r>
              <a:rPr lang="ar-DZ" sz="2000" dirty="0" smtClean="0">
                <a:effectLst/>
                <a:latin typeface="Arial Unicode MS" pitchFamily="34" charset="-128"/>
                <a:ea typeface="Arial Unicode MS" pitchFamily="34" charset="-128"/>
                <a:cs typeface="Arial Unicode MS" pitchFamily="34" charset="-128"/>
              </a:rPr>
              <a:t> </a:t>
            </a:r>
            <a:r>
              <a:rPr lang="ar-SA" sz="2000" dirty="0" smtClean="0">
                <a:effectLst/>
                <a:latin typeface="Arial Unicode MS" pitchFamily="34" charset="-128"/>
                <a:ea typeface="Arial Unicode MS" pitchFamily="34" charset="-128"/>
                <a:cs typeface="Arial Unicode MS" pitchFamily="34" charset="-128"/>
              </a:rPr>
              <a:t>ضرورة تغيير </a:t>
            </a:r>
            <a:r>
              <a:rPr lang="ar-SA" sz="2000" dirty="0" err="1" smtClean="0">
                <a:effectLst/>
                <a:latin typeface="Arial Unicode MS" pitchFamily="34" charset="-128"/>
                <a:ea typeface="Arial Unicode MS" pitchFamily="34" charset="-128"/>
                <a:cs typeface="Arial Unicode MS" pitchFamily="34" charset="-128"/>
              </a:rPr>
              <a:t>السلوكات</a:t>
            </a:r>
            <a:r>
              <a:rPr lang="ar-SA" sz="2000" dirty="0" smtClean="0">
                <a:effectLst/>
                <a:latin typeface="Arial Unicode MS" pitchFamily="34" charset="-128"/>
                <a:ea typeface="Arial Unicode MS" pitchFamily="34" charset="-128"/>
                <a:cs typeface="Arial Unicode MS" pitchFamily="34" charset="-128"/>
              </a:rPr>
              <a:t> والذهنيات لدى مختلف أفراد </a:t>
            </a:r>
            <a:r>
              <a:rPr lang="ar-DZ" sz="2000" dirty="0" smtClean="0">
                <a:effectLst/>
                <a:latin typeface="Arial Unicode MS" pitchFamily="34" charset="-128"/>
                <a:ea typeface="Arial Unicode MS" pitchFamily="34" charset="-128"/>
                <a:cs typeface="Arial Unicode MS" pitchFamily="34" charset="-128"/>
              </a:rPr>
              <a:t>المؤسسة الجامعية </a:t>
            </a:r>
            <a:r>
              <a:rPr lang="ar-SA" sz="2000" dirty="0" smtClean="0">
                <a:effectLst/>
                <a:latin typeface="Arial Unicode MS" pitchFamily="34" charset="-128"/>
                <a:ea typeface="Arial Unicode MS" pitchFamily="34" charset="-128"/>
                <a:cs typeface="Arial Unicode MS" pitchFamily="34" charset="-128"/>
              </a:rPr>
              <a:t>وتعتبر هذه العملية من أصعب العمليات على الإطلاق.</a:t>
            </a:r>
          </a:p>
          <a:p>
            <a:pPr marL="0" indent="0" algn="just" defTabSz="914400" hangingPunct="1">
              <a:lnSpc>
                <a:spcPct val="80000"/>
              </a:lnSpc>
              <a:buFont typeface="Wingdings" pitchFamily="2" charset="2"/>
              <a:buNone/>
            </a:pPr>
            <a:r>
              <a:rPr lang="ar-DZ" sz="2000" b="1" dirty="0" smtClean="0">
                <a:effectLst/>
                <a:latin typeface="Arial Unicode MS" pitchFamily="34" charset="-128"/>
                <a:ea typeface="Arial Unicode MS" pitchFamily="34" charset="-128"/>
                <a:cs typeface="Arial Unicode MS" pitchFamily="34" charset="-128"/>
              </a:rPr>
              <a:t>   4-</a:t>
            </a:r>
            <a:r>
              <a:rPr lang="ar-SA" sz="2000" dirty="0" smtClean="0">
                <a:effectLst/>
                <a:latin typeface="Arial Unicode MS" pitchFamily="34" charset="-128"/>
                <a:ea typeface="Arial Unicode MS" pitchFamily="34" charset="-128"/>
                <a:cs typeface="Arial Unicode MS" pitchFamily="34" charset="-128"/>
              </a:rPr>
              <a:t> </a:t>
            </a:r>
            <a:r>
              <a:rPr lang="ar-DZ" sz="2000" dirty="0" smtClean="0">
                <a:effectLst/>
                <a:latin typeface="Arial Unicode MS" pitchFamily="34" charset="-128"/>
                <a:ea typeface="Arial Unicode MS" pitchFamily="34" charset="-128"/>
                <a:cs typeface="Arial Unicode MS" pitchFamily="34" charset="-128"/>
              </a:rPr>
              <a:t>تجسيد مفهوم </a:t>
            </a:r>
            <a:r>
              <a:rPr lang="ar-SA" sz="2000" dirty="0" smtClean="0">
                <a:effectLst/>
                <a:latin typeface="Arial Unicode MS" pitchFamily="34" charset="-128"/>
                <a:ea typeface="Arial Unicode MS" pitchFamily="34" charset="-128"/>
                <a:cs typeface="Arial Unicode MS" pitchFamily="34" charset="-128"/>
              </a:rPr>
              <a:t>الاستقلالية </a:t>
            </a:r>
            <a:r>
              <a:rPr lang="ar-DZ" sz="2000" dirty="0" smtClean="0">
                <a:effectLst/>
                <a:latin typeface="Arial Unicode MS" pitchFamily="34" charset="-128"/>
                <a:ea typeface="Arial Unicode MS" pitchFamily="34" charset="-128"/>
                <a:cs typeface="Arial Unicode MS" pitchFamily="34" charset="-128"/>
              </a:rPr>
              <a:t>للمؤسسة الجامعية</a:t>
            </a:r>
            <a:r>
              <a:rPr lang="ar-SA" sz="2000" dirty="0" smtClean="0">
                <a:effectLst/>
                <a:latin typeface="Arial Unicode MS" pitchFamily="34" charset="-128"/>
                <a:ea typeface="Arial Unicode MS" pitchFamily="34" charset="-128"/>
                <a:cs typeface="Arial Unicode MS" pitchFamily="34" charset="-128"/>
              </a:rPr>
              <a:t> لتتولى بنفسها وبإشراك المتعاملين في رسم أهدافها الإجرائية وضبط العمليات الضرورية في برنامج عمل دقيق ومضبوط يأخذ بعين الاعتبار الطاقات البشرية والمادية وخصوصيات المؤسسة.</a:t>
            </a:r>
          </a:p>
          <a:p>
            <a:pPr marL="0" indent="0" algn="just" defTabSz="914400" hangingPunct="1">
              <a:lnSpc>
                <a:spcPct val="80000"/>
              </a:lnSpc>
              <a:buFont typeface="Wingdings" pitchFamily="2" charset="2"/>
              <a:buNone/>
            </a:pPr>
            <a:r>
              <a:rPr lang="ar-DZ" sz="2000" b="1" dirty="0" smtClean="0">
                <a:effectLst/>
                <a:latin typeface="Arial Unicode MS" pitchFamily="34" charset="-128"/>
                <a:ea typeface="Arial Unicode MS" pitchFamily="34" charset="-128"/>
                <a:cs typeface="Arial Unicode MS" pitchFamily="34" charset="-128"/>
              </a:rPr>
              <a:t>   5- </a:t>
            </a:r>
            <a:r>
              <a:rPr lang="ar-SA" sz="2000" dirty="0" smtClean="0">
                <a:effectLst/>
                <a:latin typeface="Arial Unicode MS" pitchFamily="34" charset="-128"/>
                <a:ea typeface="Arial Unicode MS" pitchFamily="34" charset="-128"/>
                <a:cs typeface="Arial Unicode MS" pitchFamily="34" charset="-128"/>
              </a:rPr>
              <a:t>ضرورة خلق فريق منسجم وذلك بفض الخلافات والنزاعات المعتادة في المؤسسات</a:t>
            </a:r>
            <a:r>
              <a:rPr lang="ar-DZ" sz="2000" dirty="0" smtClean="0">
                <a:effectLst/>
                <a:latin typeface="Arial Unicode MS" pitchFamily="34" charset="-128"/>
                <a:ea typeface="Arial Unicode MS" pitchFamily="34" charset="-128"/>
                <a:cs typeface="Arial Unicode MS" pitchFamily="34" charset="-128"/>
              </a:rPr>
              <a:t> الجامعية </a:t>
            </a:r>
            <a:r>
              <a:rPr lang="ar-SA" sz="2000" dirty="0" smtClean="0">
                <a:effectLst/>
                <a:latin typeface="Arial Unicode MS" pitchFamily="34" charset="-128"/>
                <a:ea typeface="Arial Unicode MS" pitchFamily="34" charset="-128"/>
                <a:cs typeface="Arial Unicode MS" pitchFamily="34" charset="-128"/>
              </a:rPr>
              <a:t>والناتجة في الغالب عن نقص الإعلام والاتصال والحوار.        </a:t>
            </a:r>
          </a:p>
          <a:p>
            <a:pPr marL="0" indent="0" algn="just" defTabSz="914400" hangingPunct="1">
              <a:lnSpc>
                <a:spcPct val="80000"/>
              </a:lnSpc>
              <a:buFont typeface="Wingdings" pitchFamily="2" charset="2"/>
              <a:buNone/>
            </a:pPr>
            <a:r>
              <a:rPr lang="ar-DZ" sz="2000" dirty="0" smtClean="0">
                <a:effectLst/>
                <a:latin typeface="Arial Unicode MS" pitchFamily="34" charset="-128"/>
                <a:ea typeface="Arial Unicode MS" pitchFamily="34" charset="-128"/>
                <a:cs typeface="Arial Unicode MS" pitchFamily="34" charset="-128"/>
              </a:rPr>
              <a:t>    </a:t>
            </a:r>
            <a:r>
              <a:rPr lang="ar-SA" sz="2000" dirty="0" smtClean="0">
                <a:effectLst/>
                <a:latin typeface="Arial Unicode MS" pitchFamily="34" charset="-128"/>
                <a:ea typeface="Arial Unicode MS" pitchFamily="34" charset="-128"/>
                <a:cs typeface="Arial Unicode MS" pitchFamily="34" charset="-128"/>
              </a:rPr>
              <a:t>بعد </a:t>
            </a:r>
            <a:r>
              <a:rPr lang="ar-DZ" sz="2000" dirty="0" smtClean="0">
                <a:effectLst/>
                <a:latin typeface="Arial Unicode MS" pitchFamily="34" charset="-128"/>
                <a:ea typeface="Arial Unicode MS" pitchFamily="34" charset="-128"/>
                <a:cs typeface="Arial Unicode MS" pitchFamily="34" charset="-128"/>
              </a:rPr>
              <a:t>ذكر بعض الدوافع الأساسية</a:t>
            </a:r>
            <a:r>
              <a:rPr lang="ar-SA" sz="2000" dirty="0" smtClean="0">
                <a:effectLst/>
                <a:latin typeface="Arial Unicode MS" pitchFamily="34" charset="-128"/>
                <a:ea typeface="Arial Unicode MS" pitchFamily="34" charset="-128"/>
                <a:cs typeface="Arial Unicode MS" pitchFamily="34" charset="-128"/>
              </a:rPr>
              <a:t>التي من شأنها أن تسمح بتحقيق الأهداف</a:t>
            </a:r>
            <a:r>
              <a:rPr lang="ar-DZ" sz="2000" dirty="0" smtClean="0">
                <a:effectLst/>
                <a:latin typeface="Arial Unicode MS" pitchFamily="34" charset="-128"/>
                <a:ea typeface="Arial Unicode MS" pitchFamily="34" charset="-128"/>
                <a:cs typeface="Arial Unicode MS" pitchFamily="34" charset="-128"/>
              </a:rPr>
              <a:t> والقيم</a:t>
            </a:r>
            <a:r>
              <a:rPr lang="ar-SA" sz="2000" dirty="0" smtClean="0">
                <a:effectLst/>
                <a:latin typeface="Arial Unicode MS" pitchFamily="34" charset="-128"/>
                <a:ea typeface="Arial Unicode MS" pitchFamily="34" charset="-128"/>
                <a:cs typeface="Arial Unicode MS" pitchFamily="34" charset="-128"/>
              </a:rPr>
              <a:t> </a:t>
            </a:r>
            <a:r>
              <a:rPr lang="ar-DZ" sz="2000" dirty="0" smtClean="0">
                <a:effectLst/>
                <a:latin typeface="Arial Unicode MS" pitchFamily="34" charset="-128"/>
                <a:ea typeface="Arial Unicode MS" pitchFamily="34" charset="-128"/>
                <a:cs typeface="Arial Unicode MS" pitchFamily="34" charset="-128"/>
              </a:rPr>
              <a:t>المسطرة، </a:t>
            </a:r>
            <a:r>
              <a:rPr lang="ar-SA" sz="2000" dirty="0" smtClean="0">
                <a:effectLst/>
                <a:latin typeface="Arial Unicode MS" pitchFamily="34" charset="-128"/>
                <a:ea typeface="Arial Unicode MS" pitchFamily="34" charset="-128"/>
                <a:cs typeface="Arial Unicode MS" pitchFamily="34" charset="-128"/>
              </a:rPr>
              <a:t>سنذكر بعض</a:t>
            </a:r>
            <a:r>
              <a:rPr lang="ar-DZ" sz="2000" dirty="0" smtClean="0">
                <a:effectLst/>
                <a:latin typeface="Arial Unicode MS" pitchFamily="34" charset="-128"/>
                <a:ea typeface="Arial Unicode MS" pitchFamily="34" charset="-128"/>
                <a:cs typeface="Arial Unicode MS" pitchFamily="34" charset="-128"/>
              </a:rPr>
              <a:t> هذه الأخيرة</a:t>
            </a:r>
            <a:r>
              <a:rPr lang="ar-SA" sz="2000" dirty="0" smtClean="0">
                <a:effectLst/>
                <a:latin typeface="Arial Unicode MS" pitchFamily="34" charset="-128"/>
                <a:ea typeface="Arial Unicode MS" pitchFamily="34" charset="-128"/>
                <a:cs typeface="Arial Unicode MS" pitchFamily="34" charset="-128"/>
              </a:rPr>
              <a:t> على سبيل المثال لا الحصر.</a:t>
            </a:r>
            <a:endParaRPr lang="fr-FR" sz="2000" dirty="0">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352177978"/>
      </p:ext>
    </p:extLst>
  </p:cSld>
  <p:clrMapOvr>
    <a:masterClrMapping/>
  </p:clrMapOvr>
  <p:transition spd="med"/>
</p:sld>
</file>

<file path=ppt/theme/theme1.xml><?xml version="1.0" encoding="utf-8"?>
<a:theme xmlns:a="http://schemas.openxmlformats.org/drawingml/2006/main" name="Office">
  <a:themeElements>
    <a:clrScheme name="Office">
      <a:dk1>
        <a:srgbClr val="000000"/>
      </a:dk1>
      <a:lt1>
        <a:srgbClr val="FFFFFF"/>
      </a:lt1>
      <a:dk2>
        <a:srgbClr val="A7A7A7"/>
      </a:dk2>
      <a:lt2>
        <a:srgbClr val="535353"/>
      </a:lt2>
      <a:accent1>
        <a:srgbClr val="00CC99"/>
      </a:accent1>
      <a:accent2>
        <a:srgbClr val="3333CC"/>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Times New Roman"/>
        <a:ea typeface="Times New Roman"/>
        <a:cs typeface="Times New Roman"/>
      </a:majorFont>
      <a:minorFont>
        <a:latin typeface="Helvetica"/>
        <a:ea typeface="Helvetica"/>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449262"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49262"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A7A7A7"/>
      </a:dk2>
      <a:lt2>
        <a:srgbClr val="535353"/>
      </a:lt2>
      <a:accent1>
        <a:srgbClr val="00CC99"/>
      </a:accent1>
      <a:accent2>
        <a:srgbClr val="3333CC"/>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Times New Roman"/>
        <a:ea typeface="Times New Roman"/>
        <a:cs typeface="Times New Roman"/>
      </a:majorFont>
      <a:minorFont>
        <a:latin typeface="Helvetica"/>
        <a:ea typeface="Helvetica"/>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449262"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49262"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104</TotalTime>
  <Words>1712</Words>
  <Application>Microsoft Office PowerPoint</Application>
  <PresentationFormat>Affichage à l'écran (4:3)</PresentationFormat>
  <Paragraphs>140</Paragraphs>
  <Slides>21</Slides>
  <Notes>0</Notes>
  <HiddenSlides>1</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21</vt:i4>
      </vt:variant>
    </vt:vector>
  </HeadingPairs>
  <TitlesOfParts>
    <vt:vector size="29" baseType="lpstr">
      <vt:lpstr>Arial Unicode MS</vt:lpstr>
      <vt:lpstr>Arial</vt:lpstr>
      <vt:lpstr>Calibri</vt:lpstr>
      <vt:lpstr>Helvetica</vt:lpstr>
      <vt:lpstr>Impact</vt:lpstr>
      <vt:lpstr>Times New Roman</vt:lpstr>
      <vt:lpstr>Wingdings</vt:lpstr>
      <vt:lpstr>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Toshiba</dc:creator>
  <cp:lastModifiedBy>Utilisateur Windows</cp:lastModifiedBy>
  <cp:revision>15</cp:revision>
  <dcterms:modified xsi:type="dcterms:W3CDTF">2020-10-20T22:19:52Z</dcterms:modified>
</cp:coreProperties>
</file>