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742113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8949" y="4689515"/>
            <a:ext cx="4944216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8174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"/>
          <p:cNvSpPr/>
          <p:nvPr/>
        </p:nvSpPr>
        <p:spPr>
          <a:xfrm>
            <a:off x="-1" y="6326187"/>
            <a:ext cx="9144002" cy="546101"/>
          </a:xfrm>
          <a:prstGeom prst="rect">
            <a:avLst/>
          </a:prstGeom>
          <a:solidFill>
            <a:srgbClr val="A33A3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www.esagovproject.eu"/>
          <p:cNvSpPr txBox="1"/>
          <p:nvPr/>
        </p:nvSpPr>
        <p:spPr>
          <a:xfrm>
            <a:off x="3163887" y="6440487"/>
            <a:ext cx="2816226" cy="28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www.esagovproject.eu</a:t>
            </a:r>
          </a:p>
        </p:txBody>
      </p:sp>
      <p:pic>
        <p:nvPicPr>
          <p:cNvPr id="4" name="image.jpeg" descr="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9525" y="104775"/>
            <a:ext cx="2784475" cy="79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-color.png" descr="Logo-color.png"/>
          <p:cNvPicPr>
            <a:picLocks noChangeAspect="1"/>
          </p:cNvPicPr>
          <p:nvPr/>
        </p:nvPicPr>
        <p:blipFill>
          <a:blip r:embed="rId4" cstate="print"/>
          <a:srcRect t="2079"/>
          <a:stretch>
            <a:fillRect/>
          </a:stretch>
        </p:blipFill>
        <p:spPr>
          <a:xfrm>
            <a:off x="146241" y="172243"/>
            <a:ext cx="1407956" cy="6732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/>
          <a:lstStyle/>
          <a:p>
            <a:r>
              <a:t>Titolo Testo</a:t>
            </a:r>
          </a:p>
        </p:txBody>
      </p:sp>
      <p:sp>
        <p:nvSpPr>
          <p:cNvPr id="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avola disegno 2@2x-100.jpg" descr="Tavola disegno 2@2x-100.jpg"/>
          <p:cNvPicPr>
            <a:picLocks noChangeAspect="1"/>
          </p:cNvPicPr>
          <p:nvPr/>
        </p:nvPicPr>
        <p:blipFill>
          <a:blip r:embed="rId2" cstate="print"/>
          <a:srcRect t="11" b="11"/>
          <a:stretch>
            <a:fillRect/>
          </a:stretch>
        </p:blipFill>
        <p:spPr>
          <a:xfrm>
            <a:off x="3175" y="-17463"/>
            <a:ext cx="9144000" cy="6875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44" y="4986323"/>
            <a:ext cx="1239862" cy="122413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6743" y="3645024"/>
            <a:ext cx="7776864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التعليم العالي الجزائري في </a:t>
            </a:r>
            <a:r>
              <a:rPr lang="ar-DZ" sz="3600" b="1" dirty="0" smtClean="0">
                <a:solidFill>
                  <a:schemeClr val="accent3">
                    <a:lumMod val="50000"/>
                  </a:schemeClr>
                </a:solidFill>
              </a:rPr>
              <a:t>عصر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SA" sz="3600" b="1" dirty="0" err="1" smtClean="0">
                <a:solidFill>
                  <a:schemeClr val="accent3">
                    <a:lumMod val="50000"/>
                  </a:schemeClr>
                </a:solidFill>
              </a:rPr>
              <a:t>الحوكمة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</a:rPr>
              <a:t> الجامعية</a:t>
            </a:r>
            <a:endParaRPr lang="fr-F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23528" y="1988840"/>
            <a:ext cx="8640960" cy="433132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300" b="1" dirty="0" smtClean="0"/>
              <a:t>تعزيز مهارات القيادات والموظفين الجامعيين في سياق تجسيد مشروع المؤسسة</a:t>
            </a:r>
            <a:r>
              <a:rPr lang="fr-FR" sz="2300" b="1" dirty="0" smtClean="0"/>
              <a:t> (WP3: </a:t>
            </a:r>
            <a:r>
              <a:rPr lang="fr-FR" sz="2300" b="1" dirty="0" err="1" smtClean="0"/>
              <a:t>Ca’Foscari</a:t>
            </a:r>
            <a:r>
              <a:rPr lang="fr-FR" sz="2300" b="1" dirty="0" smtClean="0"/>
              <a:t>- Sidi </a:t>
            </a:r>
            <a:r>
              <a:rPr lang="fr-FR" sz="2300" b="1" dirty="0" err="1" smtClean="0"/>
              <a:t>belabes</a:t>
            </a:r>
            <a:r>
              <a:rPr lang="fr-FR" sz="2300" b="1" dirty="0" smtClean="0"/>
              <a:t>) </a:t>
            </a:r>
            <a:endParaRPr lang="ar-DZ" sz="2300" b="1" dirty="0" smtClean="0"/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300" dirty="0" smtClean="0"/>
              <a:t>تعريف البرنامج والمحتوى التدريب النموذجي</a:t>
            </a:r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300" dirty="0" smtClean="0"/>
              <a:t>تطوير منهجية التدريب ومواد التدريس</a:t>
            </a:r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300" dirty="0" smtClean="0"/>
              <a:t>اختيار المشاركين في التدريب</a:t>
            </a:r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300" dirty="0" smtClean="0"/>
              <a:t>إعداد وتنظيم ثلاثة أيام من التدريب المعياري للمجموعتين المستهدفتين </a:t>
            </a:r>
            <a:r>
              <a:rPr lang="fr-FR" sz="2300" dirty="0" smtClean="0"/>
              <a:t>– </a:t>
            </a:r>
            <a:r>
              <a:rPr lang="fr-FR" sz="2300" dirty="0" err="1" smtClean="0"/>
              <a:t>Venus,Italy</a:t>
            </a:r>
            <a:r>
              <a:rPr lang="fr-FR" sz="2300" dirty="0" smtClean="0"/>
              <a:t>)</a:t>
            </a:r>
            <a:r>
              <a:rPr lang="ar-DZ" sz="2300" dirty="0" smtClean="0"/>
              <a:t>)حول نهج الجودة</a:t>
            </a:r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300" dirty="0" smtClean="0"/>
              <a:t>إعداد وتنظيم ثلاث ورش عمل تدريبية محلية لقادة الجامعات والعاملين فيها</a:t>
            </a:r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300" dirty="0" smtClean="0"/>
              <a:t>إعداد وتنظيم زيارات ميدانية للجامعات الأوروبية الشريكة</a:t>
            </a:r>
            <a:r>
              <a:rPr lang="fr-FR" sz="2300" dirty="0" smtClean="0"/>
              <a:t>(Rouen-Paris 1-Pavia-Ca Foscari)</a:t>
            </a:r>
            <a:endParaRPr lang="fr-FR" sz="23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059832" y="1060728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-3-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15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39496" y="1916832"/>
            <a:ext cx="8497000" cy="4598268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600" b="1" dirty="0" smtClean="0"/>
              <a:t>تدريب المدربين المحليين للهيئة الأكاديمية والإدارية وتعزيز خلية ضمان الجودة وخلية الدعم التربوي</a:t>
            </a:r>
            <a:r>
              <a:rPr lang="fr-FR" sz="2600" b="1" dirty="0" smtClean="0"/>
              <a:t> (WP4: Setif2- El  Oued) </a:t>
            </a:r>
          </a:p>
          <a:p>
            <a:pPr algn="r" rtl="1" hangingPunct="1"/>
            <a:endParaRPr lang="ar-DZ" sz="2600" b="1" dirty="0" smtClean="0"/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تعريف برنامج الورشة المختلطة </a:t>
            </a:r>
            <a:r>
              <a:rPr lang="ar-DZ" sz="2600" dirty="0" err="1" smtClean="0"/>
              <a:t>لاعادة</a:t>
            </a:r>
            <a:r>
              <a:rPr lang="ar-DZ" sz="2600" dirty="0" smtClean="0"/>
              <a:t> </a:t>
            </a:r>
            <a:r>
              <a:rPr lang="ar-DZ" sz="2600" dirty="0"/>
              <a:t>تجميع التكوينات </a:t>
            </a:r>
            <a:r>
              <a:rPr lang="fr-FR" sz="2600" dirty="0" smtClean="0"/>
              <a:t>(</a:t>
            </a:r>
            <a:r>
              <a:rPr lang="fr-FR" sz="2600" dirty="0"/>
              <a:t>Restitution</a:t>
            </a:r>
            <a:r>
              <a:rPr lang="fr-FR" sz="2600" dirty="0" smtClean="0"/>
              <a:t>)</a:t>
            </a:r>
            <a:endParaRPr lang="ar-DZ" sz="2600" dirty="0" smtClean="0"/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اختيار المشاركين في هذه ورشة 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إعداد وتنظيم برنامج تكوين للمدربين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تحديد المشاركين في التكوينات على المستوى المحلي</a:t>
            </a:r>
            <a:endParaRPr lang="fr-FR" sz="26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059832" y="1060728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-4-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5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39496" y="2276872"/>
            <a:ext cx="8208968" cy="313637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600" b="1" dirty="0" smtClean="0"/>
              <a:t>تسيير تنفيذ مشروع المؤسسة </a:t>
            </a:r>
            <a:r>
              <a:rPr lang="fr-FR" sz="2600" b="1" dirty="0" smtClean="0"/>
              <a:t> (WP5: Bejaia- MESRS- CIAQES)</a:t>
            </a:r>
          </a:p>
          <a:p>
            <a:pPr algn="r" rtl="1" hangingPunct="1"/>
            <a:endParaRPr lang="ar-DZ" sz="2600" b="1" dirty="0" smtClean="0"/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تسيير كل خطة عمل داخل كل مؤسسة بمشاركة الخبراء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إنشاء جلسة عرض تقديمي لمشروع المؤسسة للموافقة عليه</a:t>
            </a:r>
            <a:endParaRPr lang="fr-FR" sz="2600" dirty="0"/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059832" y="1060728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-5-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55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39552" y="2058278"/>
            <a:ext cx="8352984" cy="487779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600" b="1" dirty="0" smtClean="0"/>
              <a:t>مراقبة جودة المشروع </a:t>
            </a:r>
            <a:r>
              <a:rPr lang="fr-FR" sz="2600" b="1" dirty="0" smtClean="0"/>
              <a:t>(WP6: Setif1-Paris1)</a:t>
            </a:r>
          </a:p>
          <a:p>
            <a:pPr algn="r" rtl="1" hangingPunct="1"/>
            <a:endParaRPr lang="ar-DZ" sz="2600" b="1" dirty="0" smtClean="0"/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إنشاء اللجنة المكلفة بتقييم جودة المشروع وتعيين المقيّم الخارجي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تحديد إجراءات الجودة لكل </a:t>
            </a:r>
            <a:r>
              <a:rPr lang="fr-FR" sz="2600" dirty="0" smtClean="0"/>
              <a:t>WP</a:t>
            </a:r>
            <a:r>
              <a:rPr lang="ar-DZ" sz="2600" dirty="0" smtClean="0"/>
              <a:t>وخطة لمراقبة الجودة 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التقييم الداخلي - تقييم جودة نتائج كل فرقة عمل واقتراح توصيات وتدابير تصحيحية إذا لزم الأمر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التقييم الخارجي - إعداد تقارير الجودة (التقارير المؤقتة والنهائية)</a:t>
            </a:r>
            <a:endParaRPr lang="ar-DZ" sz="2600" dirty="0"/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059832" y="1060728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-6-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47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95536" y="1988840"/>
            <a:ext cx="8497000" cy="402652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600" b="1" dirty="0" smtClean="0"/>
              <a:t>نشر النتائج واستغلالها </a:t>
            </a:r>
            <a:r>
              <a:rPr lang="fr-FR" sz="2600" b="1" dirty="0" smtClean="0"/>
              <a:t>(WP7: Alger1 - UNIMED)</a:t>
            </a:r>
          </a:p>
          <a:p>
            <a:pPr algn="r" rtl="1" hangingPunct="1"/>
            <a:endParaRPr lang="ar-DZ" sz="2600" b="1" dirty="0" smtClean="0"/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إعداد خطة لنشر النتائج واستغلالها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تنفيذ استراتيجية الاتصال الورقي والوسائط المتعددة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تنفيذ استراتيجية (الاتصال والاستغلال) "الأحداث"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تنظيم المؤتمر النهائي للمشروع (مع أصحاب القرار لاستغلال المشروع في المستقبل)</a:t>
            </a:r>
            <a:endParaRPr lang="fr-FR" sz="2600" dirty="0"/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101480" y="1124744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-7-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53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2411760" y="1988840"/>
            <a:ext cx="6294816" cy="324036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600" b="1" dirty="0" smtClean="0"/>
              <a:t>إدارة</a:t>
            </a:r>
            <a:r>
              <a:rPr lang="fr-FR" sz="2600" b="1" dirty="0" smtClean="0"/>
              <a:t> </a:t>
            </a:r>
            <a:r>
              <a:rPr lang="ar-DZ" sz="2600" b="1" dirty="0" smtClean="0"/>
              <a:t>  </a:t>
            </a:r>
            <a:r>
              <a:rPr lang="fr-FR" sz="2600" b="1" dirty="0" smtClean="0"/>
              <a:t>(WP8: UNIMED)</a:t>
            </a:r>
          </a:p>
          <a:p>
            <a:pPr algn="r" rtl="1" hangingPunct="1"/>
            <a:endParaRPr lang="ar-DZ" sz="2600" b="1" dirty="0" smtClean="0"/>
          </a:p>
          <a:p>
            <a:pPr marL="457200" indent="-457200" algn="r" rtl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الإدارة التشغيلية والمالية للمشروع</a:t>
            </a:r>
          </a:p>
          <a:p>
            <a:pPr marL="457200" indent="-457200" algn="r" rtl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الإدارة </a:t>
            </a:r>
            <a:r>
              <a:rPr lang="ar-DZ" sz="2600" dirty="0" err="1" smtClean="0"/>
              <a:t>اللوجستيكية</a:t>
            </a:r>
            <a:r>
              <a:rPr lang="ar-DZ" sz="2600" dirty="0" smtClean="0"/>
              <a:t> للمشروع</a:t>
            </a:r>
          </a:p>
          <a:p>
            <a:pPr marL="457200" indent="-457200" algn="r" rtl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اجتماعات إدارة المشروع</a:t>
            </a:r>
          </a:p>
          <a:p>
            <a:pPr marL="457200" indent="-457200" algn="r" rtl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حضور اجتماعات </a:t>
            </a:r>
            <a:r>
              <a:rPr lang="fr-FR" sz="2600" dirty="0" smtClean="0"/>
              <a:t>EACEA</a:t>
            </a:r>
          </a:p>
          <a:p>
            <a:pPr marL="457200" indent="-457200" algn="r" rtl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2600" dirty="0"/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059832" y="1060728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-8-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5004048" y="1671092"/>
            <a:ext cx="3456384" cy="51869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rtl="1" hangingPunct="1">
              <a:buClr>
                <a:srgbClr val="C00000"/>
              </a:buClr>
            </a:pPr>
            <a:r>
              <a:rPr lang="ar-DZ" sz="2000" dirty="0" smtClean="0"/>
              <a:t>اتحاد جامعات البحر الأبيض المتوسط </a:t>
            </a:r>
            <a:r>
              <a:rPr lang="fr-FR" sz="2000" dirty="0" smtClean="0"/>
              <a:t>UNIMED</a:t>
            </a:r>
            <a:r>
              <a:rPr lang="ar-DZ" sz="2000" dirty="0" smtClean="0"/>
              <a:t>(منسق)</a:t>
            </a:r>
            <a:endParaRPr lang="fr-FR" sz="2000" dirty="0" smtClean="0"/>
          </a:p>
          <a:p>
            <a:pPr algn="r" rtl="1" fontAlgn="ctr" hangingPunct="1"/>
            <a:r>
              <a:rPr lang="ar-DZ" sz="2000" dirty="0"/>
              <a:t>وزارة التعليم العالي والبحث العلمي في الجزائر - </a:t>
            </a:r>
            <a:r>
              <a:rPr lang="fr-FR" sz="2000" dirty="0"/>
              <a:t>MESRS</a:t>
            </a:r>
          </a:p>
          <a:p>
            <a:pPr algn="r" rtl="1" fontAlgn="ctr" hangingPunct="1"/>
            <a:r>
              <a:rPr lang="ar-DZ" sz="2000" dirty="0"/>
              <a:t>لجنة تنفيذ ضمان الجودة في التعليم العالي في الجزائر - </a:t>
            </a:r>
            <a:r>
              <a:rPr lang="fr-FR" sz="2000" dirty="0" smtClean="0"/>
              <a:t>CIAQES</a:t>
            </a:r>
            <a:endParaRPr lang="ar-DZ" sz="2000" dirty="0" smtClean="0"/>
          </a:p>
          <a:p>
            <a:pPr algn="r" rtl="1" fontAlgn="ctr" hangingPunct="1"/>
            <a:r>
              <a:rPr lang="ar-DZ" sz="2000" dirty="0" smtClean="0"/>
              <a:t>جامعة </a:t>
            </a:r>
            <a:r>
              <a:rPr lang="ar-DZ" sz="2000" dirty="0"/>
              <a:t>عبد الرحمن ميرا- بجاية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20 أغسطس 1955 - سكيكدة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</a:t>
            </a:r>
            <a:r>
              <a:rPr lang="ar-DZ" sz="2000" dirty="0" smtClean="0"/>
              <a:t>قاصدي </a:t>
            </a:r>
            <a:r>
              <a:rPr lang="ar-DZ" sz="2000" dirty="0"/>
              <a:t>مرباح - ورقلة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الشهيد حمه لخضر- الوادي</a:t>
            </a:r>
            <a:endParaRPr lang="fr-FR" sz="2000" dirty="0"/>
          </a:p>
          <a:p>
            <a:pPr algn="r" rtl="1" fontAlgn="ctr" hangingPunct="1"/>
            <a:r>
              <a:rPr lang="ar-DZ" sz="2000" dirty="0" smtClean="0"/>
              <a:t>جامعة </a:t>
            </a:r>
            <a:r>
              <a:rPr lang="ar-DZ" sz="2000" dirty="0"/>
              <a:t>مولود </a:t>
            </a:r>
            <a:r>
              <a:rPr lang="ar-DZ" sz="2000" dirty="0" smtClean="0"/>
              <a:t>معمري </a:t>
            </a:r>
            <a:r>
              <a:rPr lang="ar-DZ" sz="2000" dirty="0"/>
              <a:t>- تيزي </a:t>
            </a:r>
            <a:r>
              <a:rPr lang="ar-DZ" sz="2000" dirty="0" err="1"/>
              <a:t>وزو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الجزائر 1، بن </a:t>
            </a:r>
            <a:r>
              <a:rPr lang="ar-DZ" sz="2000" dirty="0" smtClean="0"/>
              <a:t>يوسف بن خدة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الجزائر 2، أبو القاسم سعد الله</a:t>
            </a:r>
            <a:endParaRPr lang="fr-FR" sz="2000" dirty="0"/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ar-DZ" sz="2000" dirty="0" smtClean="0"/>
          </a:p>
          <a:p>
            <a:pPr algn="r" rtl="1" hangingPunct="1"/>
            <a:r>
              <a:rPr lang="ar-DZ" dirty="0" smtClean="0"/>
              <a:t> </a:t>
            </a:r>
          </a:p>
          <a:p>
            <a:pPr algn="r" rtl="1" hangingPunct="1"/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71600" y="1671092"/>
            <a:ext cx="3456384" cy="51869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fontAlgn="ctr" hangingPunct="1"/>
            <a:r>
              <a:rPr lang="ar-DZ" sz="2000" dirty="0" smtClean="0"/>
              <a:t>جامعة </a:t>
            </a:r>
            <a:r>
              <a:rPr lang="ar-DZ" sz="2000" dirty="0"/>
              <a:t>جيلالي </a:t>
            </a:r>
            <a:r>
              <a:rPr lang="ar-DZ" sz="2000" dirty="0" smtClean="0"/>
              <a:t>ليابس </a:t>
            </a:r>
            <a:r>
              <a:rPr lang="ar-DZ" sz="2000" dirty="0"/>
              <a:t>- سيدي بلعباس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العلوم والتكنولوجيا </a:t>
            </a:r>
            <a:r>
              <a:rPr lang="ar-DZ" sz="2000" dirty="0" smtClean="0"/>
              <a:t>ف</a:t>
            </a:r>
            <a:r>
              <a:rPr lang="ar-DZ" sz="2000" dirty="0"/>
              <a:t>محمد </a:t>
            </a:r>
            <a:r>
              <a:rPr lang="ar-DZ" sz="2000" dirty="0" smtClean="0"/>
              <a:t>بوضياف-  </a:t>
            </a:r>
            <a:r>
              <a:rPr lang="ar-DZ" sz="2000" dirty="0"/>
              <a:t>وهران </a:t>
            </a:r>
            <a:endParaRPr lang="ar-DZ" sz="2000" dirty="0" smtClean="0"/>
          </a:p>
          <a:p>
            <a:pPr algn="r" rtl="1" fontAlgn="ctr" hangingPunct="1"/>
            <a:r>
              <a:rPr lang="ar-DZ" sz="2000" dirty="0" smtClean="0"/>
              <a:t>المدرسة المتعددة التقنيات للعمارة والعمران- الحراش – الجزائر</a:t>
            </a:r>
          </a:p>
          <a:p>
            <a:pPr algn="r" rtl="1" hangingPunct="1"/>
            <a:r>
              <a:rPr lang="ar-DZ" sz="2000" dirty="0"/>
              <a:t>جامعة محمد الأمين </a:t>
            </a:r>
            <a:r>
              <a:rPr lang="ar-DZ" sz="2000" dirty="0" err="1"/>
              <a:t>ديباغين</a:t>
            </a:r>
            <a:r>
              <a:rPr lang="ar-DZ" sz="2000" dirty="0"/>
              <a:t>، سطيف 2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فرحات عباس سطيف </a:t>
            </a:r>
            <a:r>
              <a:rPr lang="ar-DZ" sz="2000" dirty="0" smtClean="0"/>
              <a:t>1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</a:t>
            </a:r>
            <a:r>
              <a:rPr lang="ar-DZ" sz="2000" dirty="0" err="1"/>
              <a:t>كا</a:t>
            </a:r>
            <a:r>
              <a:rPr lang="ar-DZ" sz="2000" dirty="0"/>
              <a:t> </a:t>
            </a:r>
            <a:r>
              <a:rPr lang="ar-DZ" sz="2000" dirty="0" err="1"/>
              <a:t>فوسكاري</a:t>
            </a:r>
            <a:r>
              <a:rPr lang="ar-DZ" sz="2000" dirty="0"/>
              <a:t> في البندقية، إيطاليا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بافيا، إيطاليا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روان، فرنسا</a:t>
            </a:r>
            <a:endParaRPr lang="fr-FR" sz="2000" dirty="0"/>
          </a:p>
          <a:p>
            <a:pPr algn="r" rtl="1" fontAlgn="ctr" hangingPunct="1"/>
            <a:r>
              <a:rPr lang="ar-DZ" sz="2000" dirty="0"/>
              <a:t>جامعة باريس 1 </a:t>
            </a:r>
            <a:r>
              <a:rPr lang="ar-DZ" sz="2000" dirty="0" err="1"/>
              <a:t>بانتيون</a:t>
            </a:r>
            <a:r>
              <a:rPr lang="ar-DZ" sz="2000" dirty="0"/>
              <a:t> السوربون، فرنسا</a:t>
            </a:r>
            <a:endParaRPr lang="fr-FR" sz="2000" dirty="0"/>
          </a:p>
          <a:p>
            <a:pPr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ar-DZ" sz="2000" dirty="0" smtClean="0"/>
          </a:p>
          <a:p>
            <a:pPr algn="r" rtl="1" hangingPunct="1"/>
            <a:r>
              <a:rPr lang="ar-DZ" dirty="0" smtClean="0"/>
              <a:t> </a:t>
            </a:r>
          </a:p>
          <a:p>
            <a:pPr algn="r" rtl="1" hangingPunct="1"/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369028" y="1031012"/>
            <a:ext cx="2117912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dirty="0" smtClean="0">
                <a:solidFill>
                  <a:srgbClr val="C00000"/>
                </a:solidFill>
              </a:rPr>
              <a:t>الشركاء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3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9" y="883940"/>
            <a:ext cx="4478781" cy="2927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6" y="883940"/>
            <a:ext cx="4662837" cy="29274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9600"/>
            <a:ext cx="4722710" cy="2572542"/>
          </a:xfrm>
          <a:prstGeom prst="rect">
            <a:avLst/>
          </a:prstGeom>
        </p:spPr>
      </p:pic>
      <p:pic>
        <p:nvPicPr>
          <p:cNvPr id="6" name="Image 5" descr="https://esagovproject.eu/wp-content/uploads/2020/01/Les-Universités-algériennes-et-européennes-ensemble-à-Rouen-pour-le-processus-de-transition-de-l’enseignement-supérieur-algéri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23" y="3799600"/>
            <a:ext cx="4445683" cy="258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52178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08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"/>
          <p:cNvSpPr/>
          <p:nvPr/>
        </p:nvSpPr>
        <p:spPr>
          <a:xfrm>
            <a:off x="-1" y="-25351"/>
            <a:ext cx="9144002" cy="4189265"/>
          </a:xfrm>
          <a:prstGeom prst="rect">
            <a:avLst/>
          </a:prstGeom>
          <a:solidFill>
            <a:srgbClr val="A33A3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L’Enseignement Supérieur Algérien à l’heure de la Gouvernance Universitaire"/>
          <p:cNvSpPr txBox="1"/>
          <p:nvPr/>
        </p:nvSpPr>
        <p:spPr>
          <a:xfrm>
            <a:off x="-1" y="1606550"/>
            <a:ext cx="9144002" cy="46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449580">
              <a:defRPr sz="1300" b="1">
                <a:solidFill>
                  <a:srgbClr val="FFFFFF"/>
                </a:solidFill>
                <a:uFill>
                  <a:solidFill>
                    <a:srgbClr val="96C11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b="1">
                <a:uFill>
                  <a:solidFill>
                    <a:srgbClr val="96C11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L’Enseignement Supérieur Algérien à l’heure de la Gouvernance Universitaire</a:t>
            </a:r>
            <a:endParaRPr b="1">
              <a:uFill>
                <a:solidFill>
                  <a:srgbClr val="008D36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ruppo"/>
          <p:cNvGrpSpPr/>
          <p:nvPr/>
        </p:nvGrpSpPr>
        <p:grpSpPr>
          <a:xfrm>
            <a:off x="1296987" y="5619749"/>
            <a:ext cx="6548438" cy="292101"/>
            <a:chOff x="0" y="0"/>
            <a:chExt cx="6548437" cy="292100"/>
          </a:xfrm>
        </p:grpSpPr>
        <p:sp>
          <p:nvSpPr>
            <p:cNvPr id="30" name="This work is licensed under a Creative Commons Attribution 4.0 International License"/>
            <p:cNvSpPr txBox="1"/>
            <p:nvPr/>
          </p:nvSpPr>
          <p:spPr>
            <a:xfrm>
              <a:off x="936625" y="0"/>
              <a:ext cx="5611813" cy="250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/>
            <a:p>
              <a:pPr>
                <a:spcBef>
                  <a:spcPts val="300"/>
                </a:spcBef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This work is licensed under a </a:t>
              </a:r>
              <a:r>
                <a:rPr u="sng">
                  <a:solidFill>
                    <a:srgbClr val="CCCCFF"/>
                  </a:solidFill>
                  <a:uFill>
                    <a:solidFill>
                      <a:srgbClr val="CCCCFF"/>
                    </a:solidFill>
                  </a:uFill>
                  <a:hlinkClick r:id="rId2"/>
                </a:rPr>
                <a:t>Creative Commons Attribution 4.0 International License</a:t>
              </a:r>
            </a:p>
          </p:txBody>
        </p:sp>
        <p:pic>
          <p:nvPicPr>
            <p:cNvPr id="31" name="image.png" descr="ima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7"/>
              <a:ext cx="833438" cy="29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" name="CONTACTS…"/>
          <p:cNvSpPr txBox="1"/>
          <p:nvPr/>
        </p:nvSpPr>
        <p:spPr>
          <a:xfrm>
            <a:off x="-1" y="2306637"/>
            <a:ext cx="9144002" cy="101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CONTACTS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Info </a:t>
            </a:r>
            <a:r>
              <a:rPr dirty="0"/>
              <a:t>g</a:t>
            </a:r>
            <a:r>
              <a:rPr lang="it-IT" dirty="0" err="1"/>
              <a:t>é</a:t>
            </a:r>
            <a:r>
              <a:rPr dirty="0"/>
              <a:t>n</a:t>
            </a:r>
            <a:r>
              <a:rPr lang="it-IT"/>
              <a:t>é</a:t>
            </a:r>
            <a:r>
              <a:t>ral</a:t>
            </a:r>
            <a:r>
              <a:rPr lang="it-IT" dirty="0"/>
              <a:t>e</a:t>
            </a:r>
            <a:r>
              <a:rPr dirty="0"/>
              <a:t>: </a:t>
            </a:r>
            <a:r>
              <a:rPr dirty="0">
                <a:solidFill>
                  <a:schemeClr val="accent6"/>
                </a:solidFill>
              </a:rPr>
              <a:t>info@esagovproject.eu</a:t>
            </a:r>
            <a:endParaRPr dirty="0">
              <a:solidFill>
                <a:srgbClr val="0563C1"/>
              </a:solidFill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website: </a:t>
            </a:r>
            <a:r>
              <a:rPr dirty="0">
                <a:solidFill>
                  <a:schemeClr val="accent6"/>
                </a:solidFill>
              </a:rPr>
              <a:t>www.esagovproject.eu</a:t>
            </a:r>
          </a:p>
        </p:txBody>
      </p:sp>
      <p:pic>
        <p:nvPicPr>
          <p:cNvPr id="34" name="image.jpeg" descr="ima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650" y="4240212"/>
            <a:ext cx="3986213" cy="113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ogo-white.png" descr="Log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06232" y="258762"/>
            <a:ext cx="2331271" cy="1138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	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77953" y="1224136"/>
            <a:ext cx="870204" cy="115134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fr-FR" sz="6600" b="1" dirty="0" smtClean="0">
                <a:solidFill>
                  <a:srgbClr val="C00000"/>
                </a:solidFill>
              </a:rPr>
              <a:t>E </a:t>
            </a:r>
            <a:endParaRPr lang="fr-FR" sz="66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3055" y="170789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NSEIGNEMENT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021322" y="236212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UPERIEUR</a:t>
            </a:r>
            <a:endParaRPr lang="fr-FR" b="1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693769" y="2522512"/>
            <a:ext cx="870204" cy="115134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fr-FR" sz="6600" b="1" dirty="0" smtClean="0">
                <a:solidFill>
                  <a:srgbClr val="C00000"/>
                </a:solidFill>
              </a:rPr>
              <a:t>A </a:t>
            </a:r>
            <a:endParaRPr lang="fr-FR" sz="66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84132" y="301071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LGERIEN</a:t>
            </a:r>
            <a:endParaRPr lang="fr-FR" b="1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586220" y="1867097"/>
            <a:ext cx="870204" cy="115134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fr-FR" sz="6600" b="1" dirty="0" smtClean="0">
                <a:solidFill>
                  <a:srgbClr val="C00000"/>
                </a:solidFill>
              </a:rPr>
              <a:t>S </a:t>
            </a:r>
            <a:endParaRPr lang="fr-FR" sz="6600" b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39872" y="3145114"/>
            <a:ext cx="18277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</a:rPr>
              <a:t>GOV</a:t>
            </a:r>
            <a:endParaRPr lang="fr-FR" sz="6000" b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88643" y="3956623"/>
            <a:ext cx="4967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 L’HEURE DE LA GOUVERNANCE UNIVERSITAIRE</a:t>
            </a:r>
            <a:endParaRPr lang="fr-FR" sz="1600" b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2363626" y="4939415"/>
            <a:ext cx="10984993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SA" sz="3600" b="1" dirty="0" smtClean="0">
                <a:solidFill>
                  <a:srgbClr val="C00000"/>
                </a:solidFill>
              </a:rPr>
              <a:t>التعليم العالي الجزائري في </a:t>
            </a:r>
            <a:r>
              <a:rPr lang="ar-DZ" sz="3600" b="1" dirty="0" smtClean="0">
                <a:solidFill>
                  <a:srgbClr val="C00000"/>
                </a:solidFill>
              </a:rPr>
              <a:t>عصر</a:t>
            </a:r>
            <a:r>
              <a:rPr lang="ar-SA" sz="3600" b="1" dirty="0" smtClean="0">
                <a:solidFill>
                  <a:srgbClr val="C00000"/>
                </a:solidFill>
              </a:rPr>
              <a:t> </a:t>
            </a:r>
            <a:r>
              <a:rPr lang="ar-SA" sz="3600" b="1" dirty="0" err="1" smtClean="0">
                <a:solidFill>
                  <a:srgbClr val="C00000"/>
                </a:solidFill>
              </a:rPr>
              <a:t>الحوكمة</a:t>
            </a:r>
            <a:r>
              <a:rPr lang="ar-SA" sz="3600" b="1" dirty="0" smtClean="0">
                <a:solidFill>
                  <a:srgbClr val="C00000"/>
                </a:solidFill>
              </a:rPr>
              <a:t> الجامعية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0" grpId="0" build="p"/>
      <p:bldP spid="11" grpId="0"/>
      <p:bldP spid="12" grpId="0" build="p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835696" y="2348880"/>
            <a:ext cx="4422648" cy="397764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3200" b="1" dirty="0" smtClean="0"/>
              <a:t>تعريف بالمشروع </a:t>
            </a:r>
          </a:p>
          <a:p>
            <a:pPr marL="171450" indent="-17145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ar-DZ" sz="3200" b="1" dirty="0" smtClean="0"/>
          </a:p>
          <a:p>
            <a:pPr marL="171450" indent="-17145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3200" b="1" dirty="0" smtClean="0"/>
              <a:t>النشاطات</a:t>
            </a:r>
          </a:p>
          <a:p>
            <a:pPr marL="0" indent="0" algn="r" rtl="1" hangingPunct="1">
              <a:buClr>
                <a:srgbClr val="C00000"/>
              </a:buClr>
            </a:pPr>
            <a:endParaRPr lang="ar-DZ" sz="3200" b="1" dirty="0" smtClean="0"/>
          </a:p>
          <a:p>
            <a:pPr marL="171450" indent="-17145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3200" b="1" dirty="0" smtClean="0"/>
              <a:t>الشركاء</a:t>
            </a:r>
          </a:p>
          <a:p>
            <a:pPr rtl="1" hangingPunct="1"/>
            <a:endParaRPr lang="fr-FR" sz="3200" b="1" dirty="0"/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7"/>
          <p:cNvSpPr txBox="1">
            <a:spLocks/>
          </p:cNvSpPr>
          <p:nvPr/>
        </p:nvSpPr>
        <p:spPr>
          <a:xfrm>
            <a:off x="2839889" y="1068242"/>
            <a:ext cx="4215754" cy="64008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تعريف </a:t>
            </a:r>
            <a:r>
              <a:rPr lang="ar-SA" sz="3600" b="1" dirty="0" smtClean="0">
                <a:solidFill>
                  <a:srgbClr val="C00000"/>
                </a:solidFill>
              </a:rPr>
              <a:t>مشروع </a:t>
            </a:r>
            <a:r>
              <a:rPr lang="fr-FR" sz="3600" b="1" dirty="0" smtClean="0">
                <a:solidFill>
                  <a:srgbClr val="C00000"/>
                </a:solidFill>
              </a:rPr>
              <a:t>ESAGOV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 17"/>
          <p:cNvSpPr txBox="1">
            <a:spLocks/>
          </p:cNvSpPr>
          <p:nvPr/>
        </p:nvSpPr>
        <p:spPr>
          <a:xfrm>
            <a:off x="755576" y="1692816"/>
            <a:ext cx="8388424" cy="447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في إطار الشراكة الاستراتيجية بين وزارة التعليم العالي و البحث العلمي و المتمثلة في عدد من الجامعات </a:t>
            </a:r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الجزائرية 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مع عدد من الجامعات الأوربية ،تم إنشاء المشروع </a:t>
            </a:r>
            <a:r>
              <a:rPr lang="fr-FR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ESAGOV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ar-DZ" sz="2800" dirty="0">
                <a:latin typeface="Calibri" panose="020F0502020204030204" pitchFamily="34" charset="0"/>
                <a:cs typeface="Calibri" panose="020F0502020204030204" pitchFamily="34" charset="0"/>
              </a:rPr>
              <a:t>و هو </a:t>
            </a:r>
            <a:r>
              <a:rPr lang="ar-D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مشروع من صنف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ERASMUS+/CBHE 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D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مقدم </a:t>
            </a:r>
            <a:r>
              <a:rPr lang="ar-DZ" sz="2800" dirty="0">
                <a:latin typeface="Calibri" panose="020F0502020204030204" pitchFamily="34" charset="0"/>
                <a:cs typeface="Calibri" panose="020F0502020204030204" pitchFamily="34" charset="0"/>
              </a:rPr>
              <a:t>من طرف اتحاد جامعات البحر الأبيض المتوسط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UNIMED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SA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ar-DZ" sz="28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ar-D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ميزانية المشروع  </a:t>
            </a:r>
            <a:r>
              <a:rPr lang="fr-FR" sz="2900" dirty="0">
                <a:latin typeface="Calibri" panose="020F0502020204030204" pitchFamily="34" charset="0"/>
                <a:cs typeface="Calibri" panose="020F0502020204030204" pitchFamily="34" charset="0"/>
              </a:rPr>
              <a:t>EUR 975,720.00</a:t>
            </a:r>
            <a:r>
              <a:rPr lang="ar-D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ar-D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مدة المشروع </a:t>
            </a:r>
            <a:r>
              <a:rPr lang="ar-DZ" sz="2900" dirty="0">
                <a:latin typeface="Calibri" panose="020F0502020204030204" pitchFamily="34" charset="0"/>
                <a:cs typeface="Calibri" panose="020F0502020204030204" pitchFamily="34" charset="0"/>
              </a:rPr>
              <a:t>من 15 </a:t>
            </a:r>
            <a:r>
              <a:rPr lang="ar-DZ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جانفي</a:t>
            </a:r>
            <a:r>
              <a:rPr lang="ar-DZ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DZ" sz="2900" dirty="0">
                <a:latin typeface="Calibri" panose="020F0502020204030204" pitchFamily="34" charset="0"/>
                <a:cs typeface="Calibri" panose="020F0502020204030204" pitchFamily="34" charset="0"/>
              </a:rPr>
              <a:t>2019 إلى 14 </a:t>
            </a:r>
            <a:r>
              <a:rPr lang="ar-DZ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جانفي</a:t>
            </a:r>
            <a:r>
              <a:rPr lang="ar-DZ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DZ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ar-D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رقم </a:t>
            </a:r>
            <a:r>
              <a:rPr lang="ar-DZ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المشروع</a:t>
            </a:r>
            <a:r>
              <a:rPr lang="fr-FR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598537-EPP-1-2018-1-IT-EPPKA2-CBHE-SP</a:t>
            </a:r>
            <a:r>
              <a:rPr lang="fr-FR" sz="2800" dirty="0">
                <a:latin typeface="+mj-lt"/>
              </a:rPr>
              <a:t/>
            </a:r>
            <a:br>
              <a:rPr lang="fr-FR" sz="2800" dirty="0">
                <a:latin typeface="+mj-lt"/>
              </a:rPr>
            </a:br>
            <a:endParaRPr lang="fr-FR" sz="2800" dirty="0">
              <a:latin typeface="+mj-lt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9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827584" y="2132856"/>
            <a:ext cx="7416880" cy="3640432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dirty="0" smtClean="0">
                <a:latin typeface="+mj-lt"/>
              </a:rPr>
              <a:t>تعتبر </a:t>
            </a:r>
            <a:r>
              <a:rPr lang="ar-DZ" sz="3600" dirty="0" err="1">
                <a:solidFill>
                  <a:srgbClr val="C00000"/>
                </a:solidFill>
              </a:rPr>
              <a:t>حوكمة</a:t>
            </a:r>
            <a:r>
              <a:rPr lang="ar-DZ" sz="3600" dirty="0"/>
              <a:t> الجامعات </a:t>
            </a:r>
            <a:r>
              <a:rPr lang="ar-DZ" sz="3600" dirty="0" smtClean="0"/>
              <a:t>من </a:t>
            </a:r>
            <a:r>
              <a:rPr lang="ar-DZ" sz="3600" dirty="0" smtClean="0">
                <a:latin typeface="+mj-lt"/>
              </a:rPr>
              <a:t>أحد العناصر الرئيسية للإصلاحات الأخيرة للتعليم العالي في الجزائر .</a:t>
            </a:r>
          </a:p>
          <a:p>
            <a:pPr algn="r" rtl="1" hangingPunct="1"/>
            <a:endParaRPr lang="ar-DZ" sz="3600" dirty="0" smtClean="0">
              <a:latin typeface="+mj-lt"/>
            </a:endParaRPr>
          </a:p>
          <a:p>
            <a:pPr algn="r" rtl="1" hangingPunct="1"/>
            <a:r>
              <a:rPr lang="ar-DZ" sz="3600" dirty="0" smtClean="0">
                <a:latin typeface="+mj-lt"/>
              </a:rPr>
              <a:t>مفهوم </a:t>
            </a:r>
            <a:r>
              <a:rPr lang="ar-DZ" sz="3600" dirty="0" err="1" smtClean="0">
                <a:solidFill>
                  <a:srgbClr val="C00000"/>
                </a:solidFill>
                <a:latin typeface="+mj-lt"/>
              </a:rPr>
              <a:t>الحوكمة</a:t>
            </a:r>
            <a:r>
              <a:rPr lang="ar-DZ" sz="3600" dirty="0" smtClean="0">
                <a:solidFill>
                  <a:srgbClr val="C00000"/>
                </a:solidFill>
                <a:latin typeface="+mj-lt"/>
              </a:rPr>
              <a:t> :</a:t>
            </a:r>
            <a:r>
              <a:rPr lang="ar-DZ" sz="3600" dirty="0" smtClean="0">
                <a:latin typeface="+mj-lt"/>
              </a:rPr>
              <a:t> كيفية تحديد الأهداف وتنفيذها، وإدارة المؤسسات وتتبع النتائج و هي أداة ل</a:t>
            </a:r>
            <a:r>
              <a:rPr lang="ar-DZ" sz="3600" dirty="0" smtClean="0"/>
              <a:t>ضمان جودة </a:t>
            </a:r>
            <a:r>
              <a:rPr lang="ar-DZ" sz="3600" dirty="0"/>
              <a:t>التعليم</a:t>
            </a:r>
            <a:r>
              <a:rPr lang="ar-DZ" sz="3600" dirty="0" smtClean="0">
                <a:latin typeface="+mj-lt"/>
              </a:rPr>
              <a:t>.</a:t>
            </a:r>
          </a:p>
        </p:txBody>
      </p:sp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  <p:sp>
        <p:nvSpPr>
          <p:cNvPr id="4" name="Titre 7"/>
          <p:cNvSpPr txBox="1">
            <a:spLocks/>
          </p:cNvSpPr>
          <p:nvPr/>
        </p:nvSpPr>
        <p:spPr>
          <a:xfrm>
            <a:off x="2699792" y="1224136"/>
            <a:ext cx="4215754" cy="64008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err="1" smtClean="0">
                <a:solidFill>
                  <a:srgbClr val="C00000"/>
                </a:solidFill>
              </a:rPr>
              <a:t>الحوكمة</a:t>
            </a:r>
            <a:r>
              <a:rPr lang="ar-DZ" sz="3600" b="1" dirty="0" smtClean="0">
                <a:solidFill>
                  <a:srgbClr val="C00000"/>
                </a:solidFill>
              </a:rPr>
              <a:t>  </a:t>
            </a:r>
            <a:r>
              <a:rPr lang="fr-FR" sz="3600" b="1" dirty="0" smtClean="0">
                <a:solidFill>
                  <a:srgbClr val="C00000"/>
                </a:solidFill>
              </a:rPr>
              <a:t>Gouvernance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23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21207" y="1916832"/>
            <a:ext cx="8155249" cy="3966316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dirty="0" smtClean="0">
                <a:latin typeface="+mj-lt"/>
              </a:rPr>
              <a:t>تحسين وتعزيز النهج المتبع في جودة </a:t>
            </a:r>
            <a:r>
              <a:rPr lang="ar-DZ" dirty="0" err="1" smtClean="0">
                <a:latin typeface="+mj-lt"/>
              </a:rPr>
              <a:t>الحوكمة</a:t>
            </a:r>
            <a:r>
              <a:rPr lang="ar-DZ" dirty="0" smtClean="0">
                <a:latin typeface="+mj-lt"/>
              </a:rPr>
              <a:t> في الجامعات الجزائرية من خلال بناء مشروعها للمؤسسة, كما يرمي المشروع إلى العمل على مختلف المستويات، مع التركيز على مكتسبات  وإنجازات الجامعات الجزائرية</a:t>
            </a:r>
            <a:r>
              <a:rPr lang="ar-DZ" dirty="0" smtClean="0">
                <a:latin typeface="+mj-lt"/>
              </a:rPr>
              <a:t>.</a:t>
            </a:r>
            <a:endParaRPr lang="fr-FR" dirty="0" smtClean="0">
              <a:latin typeface="+mj-lt"/>
            </a:endParaRPr>
          </a:p>
          <a:p>
            <a:pPr algn="r" rtl="1" hangingPunct="1"/>
            <a:endParaRPr lang="ar-DZ" dirty="0" smtClean="0">
              <a:latin typeface="+mj-lt"/>
            </a:endParaRPr>
          </a:p>
          <a:p>
            <a:pPr algn="r" rtl="1" hangingPunct="1"/>
            <a:r>
              <a:rPr lang="ar-DZ" dirty="0" smtClean="0">
                <a:latin typeface="+mj-lt"/>
              </a:rPr>
              <a:t>سينفذ المشروع سلسلة من الإجراءات لوضع آلية عمل منسقة داخل كل جامعة من شأنها أن تهيئ الظروف اللازمة لوضع تعريف جماعي لاستراتيجية كل جامعة.</a:t>
            </a:r>
            <a:endParaRPr lang="fr-FR" dirty="0">
              <a:latin typeface="+mj-lt"/>
            </a:endParaRPr>
          </a:p>
        </p:txBody>
      </p:sp>
      <p:sp>
        <p:nvSpPr>
          <p:cNvPr id="3" name="Titre 7"/>
          <p:cNvSpPr txBox="1">
            <a:spLocks/>
          </p:cNvSpPr>
          <p:nvPr/>
        </p:nvSpPr>
        <p:spPr>
          <a:xfrm>
            <a:off x="1403648" y="980728"/>
            <a:ext cx="5727922" cy="64008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اهداف </a:t>
            </a:r>
            <a:r>
              <a:rPr lang="ar-SA" sz="3600" b="1" dirty="0" smtClean="0">
                <a:solidFill>
                  <a:srgbClr val="C00000"/>
                </a:solidFill>
              </a:rPr>
              <a:t>مشروع </a:t>
            </a:r>
            <a:r>
              <a:rPr lang="fr-FR" sz="3600" b="1" dirty="0" smtClean="0">
                <a:solidFill>
                  <a:srgbClr val="C00000"/>
                </a:solidFill>
              </a:rPr>
              <a:t> -1- ESAGOV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2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39496" y="1988840"/>
            <a:ext cx="8208968" cy="418336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400" dirty="0" smtClean="0"/>
              <a:t>تعزيز </a:t>
            </a:r>
            <a:r>
              <a:rPr lang="ar-DZ" sz="2400" b="1" dirty="0" smtClean="0"/>
              <a:t>دور الجامعات في تحديد مهامها الخاصة، </a:t>
            </a:r>
            <a:r>
              <a:rPr lang="ar-DZ" sz="2400" dirty="0" smtClean="0"/>
              <a:t>وهو أمر أساسي لمواصلة عملية التمكين من خلال تحديد مشروع مؤسسة خاصة بالجامعات، ناتج عن عملية تشاور بين جميع الفاعلين في الحياة الجامعية وتعكس خصوصياتها وتخصصاتها ومجال تفوقها.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400" dirty="0" smtClean="0"/>
              <a:t>تعزيز المهارات الاستراتيجية </a:t>
            </a:r>
            <a:r>
              <a:rPr lang="ar-DZ" sz="2400" b="1" dirty="0" smtClean="0"/>
              <a:t>للقيادات الأكاديمية والإدارية في الجامعة وكوادرها.</a:t>
            </a:r>
            <a:endParaRPr lang="ar-DZ" sz="2400" dirty="0" smtClean="0"/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400" b="1" dirty="0" smtClean="0"/>
              <a:t>تعزيز نظام التقييم</a:t>
            </a:r>
            <a:r>
              <a:rPr lang="ar-DZ" sz="2400" dirty="0" smtClean="0"/>
              <a:t> وجودة النهج المتبع داخل المؤسسات، ولا سيما من خلال الجمع بين خلايا ضمان الجودة والتدريب التعليمي.</a:t>
            </a:r>
          </a:p>
          <a:p>
            <a:pPr hangingPunct="1"/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sp>
        <p:nvSpPr>
          <p:cNvPr id="3" name="Titre 7"/>
          <p:cNvSpPr txBox="1">
            <a:spLocks/>
          </p:cNvSpPr>
          <p:nvPr/>
        </p:nvSpPr>
        <p:spPr>
          <a:xfrm>
            <a:off x="1907704" y="980728"/>
            <a:ext cx="5223866" cy="64008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اهداف </a:t>
            </a:r>
            <a:r>
              <a:rPr lang="ar-SA" sz="3600" b="1" dirty="0" smtClean="0">
                <a:solidFill>
                  <a:srgbClr val="C00000"/>
                </a:solidFill>
              </a:rPr>
              <a:t>مشروع </a:t>
            </a:r>
            <a:r>
              <a:rPr lang="fr-FR" sz="3600" b="1" dirty="0" smtClean="0">
                <a:solidFill>
                  <a:srgbClr val="C00000"/>
                </a:solidFill>
              </a:rPr>
              <a:t>-2- </a:t>
            </a:r>
            <a:r>
              <a:rPr lang="fr-FR" sz="3600" b="1" dirty="0">
                <a:solidFill>
                  <a:srgbClr val="C00000"/>
                </a:solidFill>
              </a:rPr>
              <a:t>ESAGOV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6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39496" y="1700808"/>
            <a:ext cx="8208968" cy="471269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600" b="1" dirty="0" smtClean="0"/>
              <a:t>إعداد وبحث لتحديد الوضع الحالي لعملية ضمان الجودة و مشروع المؤسسة</a:t>
            </a:r>
            <a:r>
              <a:rPr lang="fr-FR" sz="2600" b="1" dirty="0" smtClean="0"/>
              <a:t> </a:t>
            </a:r>
            <a:r>
              <a:rPr lang="fr-FR" sz="2600" b="1" dirty="0"/>
              <a:t>(WP1 </a:t>
            </a:r>
            <a:r>
              <a:rPr lang="fr-FR" sz="2600" b="1" dirty="0" smtClean="0"/>
              <a:t>: Rouen- </a:t>
            </a:r>
            <a:r>
              <a:rPr lang="fr-FR" sz="2600" b="1" dirty="0" smtClean="0"/>
              <a:t>Skikda) </a:t>
            </a:r>
          </a:p>
          <a:p>
            <a:pPr algn="r" rtl="1" hangingPunct="1"/>
            <a:endParaRPr lang="ar-DZ" sz="2600" b="1" dirty="0" smtClean="0"/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تحليل الوثائق المنجزة  المتعلقة بالتقييم و مشروع المؤسسة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تحليل التقييم الذاتي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تحليل التقييم الخارجي و التعمق فيه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إعداد الاستبيانات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حلقة عمل بين جميع </a:t>
            </a:r>
            <a:r>
              <a:rPr lang="ar-DZ" sz="2600" dirty="0" smtClean="0"/>
              <a:t>الجامعات</a:t>
            </a:r>
            <a:r>
              <a:rPr lang="fr-FR" sz="2600" dirty="0" smtClean="0"/>
              <a:t> </a:t>
            </a:r>
            <a:r>
              <a:rPr lang="fr-FR" sz="2600" dirty="0" smtClean="0"/>
              <a:t>(</a:t>
            </a:r>
            <a:r>
              <a:rPr lang="fr-FR" sz="2600" dirty="0" smtClean="0"/>
              <a:t>Rouen)</a:t>
            </a:r>
            <a:endParaRPr lang="fr-FR" sz="26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059832" y="1060728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-1-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4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67544" y="1916832"/>
            <a:ext cx="8496944" cy="427226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114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571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1028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14859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19431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24003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28575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3314700" algn="l" defTabSz="449262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2600" b="1" dirty="0" smtClean="0"/>
              <a:t>إعداد خطط عمل لتعريف مشروع المؤسسة</a:t>
            </a:r>
            <a:r>
              <a:rPr lang="fr-FR" sz="2600" b="1" dirty="0"/>
              <a:t>(WP2: Ouargla- </a:t>
            </a:r>
            <a:r>
              <a:rPr lang="fr-FR" sz="2600" b="1" dirty="0" err="1"/>
              <a:t>Pavia</a:t>
            </a:r>
            <a:r>
              <a:rPr lang="fr-FR" sz="2600" b="1" dirty="0" smtClean="0"/>
              <a:t>)</a:t>
            </a:r>
          </a:p>
          <a:p>
            <a:pPr algn="r" rtl="1" hangingPunct="1"/>
            <a:r>
              <a:rPr lang="fr-FR" sz="2600" b="1" dirty="0" smtClean="0"/>
              <a:t> 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إنشاء نظام العمل المنسق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تحديد خطة العمل</a:t>
            </a:r>
          </a:p>
          <a:p>
            <a:pPr marL="457200" indent="-457200" algn="r" rtl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ar-DZ" sz="2600" dirty="0" smtClean="0"/>
              <a:t>ورشة عمل استشارية لمناقشة و وضع اللمسات الأخيرة على خطط العمل (الجزائر</a:t>
            </a:r>
            <a:r>
              <a:rPr lang="fr-FR" sz="2600" dirty="0" smtClean="0"/>
              <a:t> </a:t>
            </a:r>
            <a:r>
              <a:rPr lang="ar-DZ" sz="2600" dirty="0" smtClean="0"/>
              <a:t>العاصمة)</a:t>
            </a:r>
            <a:endParaRPr lang="fr-FR" sz="26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059832" y="1060728"/>
            <a:ext cx="245271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44926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1" hangingPunct="1"/>
            <a:r>
              <a:rPr lang="ar-DZ" sz="3600" b="1" dirty="0" smtClean="0">
                <a:solidFill>
                  <a:srgbClr val="C00000"/>
                </a:solidFill>
              </a:rPr>
              <a:t>الأنشطة</a:t>
            </a:r>
            <a:r>
              <a:rPr lang="fr-FR" sz="3600" b="1" dirty="0" smtClean="0">
                <a:solidFill>
                  <a:srgbClr val="C00000"/>
                </a:solidFill>
              </a:rPr>
              <a:t>   -2- </a:t>
            </a:r>
            <a:r>
              <a:rPr lang="ar-DZ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123986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634</Words>
  <Application>Microsoft Office PowerPoint</Application>
  <PresentationFormat>Affichage à l'écran (4:3)</PresentationFormat>
  <Paragraphs>118</Paragraphs>
  <Slides>18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Times New Roman</vt:lpstr>
      <vt:lpstr>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Toshiba</dc:creator>
  <cp:lastModifiedBy>Compte Microsoft</cp:lastModifiedBy>
  <cp:revision>33</cp:revision>
  <dcterms:modified xsi:type="dcterms:W3CDTF">2020-10-17T21:00:05Z</dcterms:modified>
</cp:coreProperties>
</file>